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9" r:id="rId4"/>
    <p:sldId id="265" r:id="rId5"/>
    <p:sldId id="267"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9.10.2018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9.10.2018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8</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a:xfrm>
            <a:off x="899592" y="3886200"/>
            <a:ext cx="7344816" cy="1752600"/>
          </a:xfrm>
        </p:spPr>
        <p:txBody>
          <a:bodyPr>
            <a:noAutofit/>
          </a:bodyPr>
          <a:lstStyle/>
          <a:p>
            <a:r>
              <a:rPr lang="tr-TR" sz="3100" dirty="0" smtClean="0">
                <a:latin typeface="Bell MT" pitchFamily="18" charset="0"/>
                <a:cs typeface="Andalus" pitchFamily="18" charset="-78"/>
              </a:rPr>
              <a:t>Yaşam Hikayelerini ve Tarihlerini Toplama - Yarı-Yapılandırılmış </a:t>
            </a:r>
            <a:r>
              <a:rPr lang="tr-TR" sz="3100" dirty="0" smtClean="0">
                <a:latin typeface="Bell MT" pitchFamily="18" charset="0"/>
                <a:cs typeface="Andalus" pitchFamily="18" charset="-78"/>
              </a:rPr>
              <a:t>Mülakatlar I: </a:t>
            </a:r>
            <a:r>
              <a:rPr lang="tr-TR" sz="3100" dirty="0" smtClean="0">
                <a:latin typeface="Bell MT" pitchFamily="18" charset="0"/>
                <a:cs typeface="Andalus" pitchFamily="18" charset="-78"/>
              </a:rPr>
              <a:t>Ankara’da Gündelik Hayat ve Yemek</a:t>
            </a:r>
            <a:endParaRPr lang="tr-TR" sz="31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Bu hafta </a:t>
            </a:r>
            <a:r>
              <a:rPr lang="tr-TR" sz="2400" dirty="0" smtClean="0">
                <a:latin typeface="Bell MT" panose="02020503060305020303" pitchFamily="18" charset="0"/>
              </a:rPr>
              <a:t>ile birlikte yapılandırılmamış gözlem ve mülakata dayalı </a:t>
            </a:r>
            <a:r>
              <a:rPr lang="tr-TR" sz="2400" dirty="0" err="1" smtClean="0">
                <a:latin typeface="Bell MT" panose="02020503060305020303" pitchFamily="18" charset="0"/>
              </a:rPr>
              <a:t>etnografik</a:t>
            </a:r>
            <a:r>
              <a:rPr lang="tr-TR" sz="2400" dirty="0" smtClean="0">
                <a:latin typeface="Bell MT" panose="02020503060305020303" pitchFamily="18" charset="0"/>
              </a:rPr>
              <a:t> pratikten yarı yapılandırılmış derinlemesine mülakatlara ve bunun farklı uygulama biçimlerine geçiyoruz.</a:t>
            </a:r>
            <a:endParaRPr lang="tr-TR" sz="2400" dirty="0">
              <a:latin typeface="Bell MT" panose="02020503060305020303" pitchFamily="18" charset="0"/>
            </a:endParaRPr>
          </a:p>
          <a:p>
            <a:r>
              <a:rPr lang="tr-TR" sz="2400" dirty="0" smtClean="0">
                <a:latin typeface="Bell MT" panose="02020503060305020303" pitchFamily="18" charset="0"/>
              </a:rPr>
              <a:t>Araştırma sorumuz üzerine yaptığımız alıştırmalarla birlikte artık her birinizin araştırılabilir iyi formüle edilmiş bir araştırma sorunuz bulunmalı.</a:t>
            </a:r>
            <a:endParaRPr lang="tr-TR" sz="2400" dirty="0">
              <a:latin typeface="Bell MT" panose="020205030603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 xmlns:a16="http://schemas.microsoft.com/office/drawing/2014/main"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Bu hafta nitel veri analizine dair tartışma esnasında öne çıkan </a:t>
            </a:r>
            <a:r>
              <a:rPr lang="tr-TR" sz="2400" dirty="0" smtClean="0">
                <a:latin typeface="Bell MT" panose="02020503060305020303" pitchFamily="18" charset="0"/>
              </a:rPr>
              <a:t>noktalar:</a:t>
            </a:r>
            <a:endParaRPr lang="tr-TR" sz="2400" dirty="0">
              <a:latin typeface="Bell MT" panose="02020503060305020303" pitchFamily="18" charset="0"/>
            </a:endParaRPr>
          </a:p>
          <a:p>
            <a:r>
              <a:rPr lang="tr-TR" sz="2400" dirty="0" smtClean="0">
                <a:latin typeface="Bell MT" panose="02020503060305020303" pitchFamily="18" charset="0"/>
              </a:rPr>
              <a:t>Araştırma sorusu ile mülakat sorularının farkları</a:t>
            </a:r>
            <a:endParaRPr lang="tr-TR" sz="2400" dirty="0">
              <a:latin typeface="Bell MT" panose="02020503060305020303" pitchFamily="18" charset="0"/>
            </a:endParaRPr>
          </a:p>
          <a:p>
            <a:r>
              <a:rPr lang="tr-TR" sz="2400" dirty="0" smtClean="0">
                <a:latin typeface="Bell MT" panose="02020503060305020303" pitchFamily="18" charset="0"/>
              </a:rPr>
              <a:t>İşleyen sorunun </a:t>
            </a:r>
            <a:r>
              <a:rPr lang="tr-TR" sz="2400" dirty="0" err="1" smtClean="0">
                <a:latin typeface="Bell MT" panose="02020503060305020303" pitchFamily="18" charset="0"/>
              </a:rPr>
              <a:t>formülasyonu</a:t>
            </a:r>
            <a:r>
              <a:rPr lang="tr-TR" sz="2400" dirty="0" smtClean="0">
                <a:latin typeface="Bell MT" panose="02020503060305020303" pitchFamily="18" charset="0"/>
              </a:rPr>
              <a:t> – Mülakat sorusu hazırlarken dikkat edilmesi gereken noktalar</a:t>
            </a:r>
            <a:endParaRPr lang="tr-TR" sz="2400" dirty="0">
              <a:latin typeface="Bell MT" panose="02020503060305020303" pitchFamily="18" charset="0"/>
            </a:endParaRPr>
          </a:p>
        </p:txBody>
      </p:sp>
    </p:spTree>
    <p:extLst>
      <p:ext uri="{BB962C8B-B14F-4D97-AF65-F5344CB8AC3E}">
        <p14:creationId xmlns="" xmlns:p14="http://schemas.microsoft.com/office/powerpoint/2010/main"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gündelik hayat ve yemek yemek teması etrafındaki </a:t>
            </a:r>
            <a:r>
              <a:rPr lang="tr-TR" sz="2400" dirty="0" smtClean="0">
                <a:latin typeface="Bell MT" panose="02020503060305020303" pitchFamily="18" charset="0"/>
              </a:rPr>
              <a:t>alıştırmalarımızın son evresinde mülakat soruları ve elimizde bulunan bir mülakat izlencesi ile çalışma pratiğine odaklanıyoruz.</a:t>
            </a:r>
            <a:endParaRPr lang="tr-TR" sz="2400" dirty="0">
              <a:latin typeface="Bell MT" panose="02020503060305020303" pitchFamily="18" charset="0"/>
            </a:endParaRPr>
          </a:p>
          <a:p>
            <a:r>
              <a:rPr lang="tr-TR" sz="2400" dirty="0" smtClean="0">
                <a:latin typeface="Bell MT" panose="02020503060305020303" pitchFamily="18" charset="0"/>
              </a:rPr>
              <a:t>Bu aşama aynı zamanda derinlemesine mülakatı sosyal antropolojinin sınırları içerisinde yeniden değerlendirmeye dönük arayışımın bir parçasını oluşturuyor. Bu manada, bilgi vericilerin cevap verme istek ve içtenliklerini arttırmaya dönük stratejiler geliştirmek ve diğer sosyal disiplinlerden farklı bir bilgi verici çerçevesi çizmenin yollarını arayacağız. </a:t>
            </a:r>
            <a:endParaRPr lang="tr-TR" sz="2400" dirty="0">
              <a:latin typeface="Bell MT" panose="02020503060305020303" pitchFamily="18" charset="0"/>
            </a:endParaRPr>
          </a:p>
        </p:txBody>
      </p:sp>
    </p:spTree>
    <p:extLst>
      <p:ext uri="{BB962C8B-B14F-4D97-AF65-F5344CB8AC3E}">
        <p14:creationId xmlns="" xmlns:p14="http://schemas.microsoft.com/office/powerpoint/2010/main" val="52450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pPr lvl="0"/>
            <a:r>
              <a:rPr lang="tr-TR" sz="2400" dirty="0" smtClean="0">
                <a:latin typeface="Bell MT" pitchFamily="18" charset="0"/>
              </a:rPr>
              <a:t>Yarı yapılandırılmış mülakatlara ayrılan bu etapta odaklanacağımız noktalar şunlar:</a:t>
            </a:r>
          </a:p>
          <a:p>
            <a:pPr lvl="0"/>
            <a:r>
              <a:rPr lang="en-GB" sz="2400" dirty="0" err="1" smtClean="0">
                <a:latin typeface="Bell MT" pitchFamily="18" charset="0"/>
              </a:rPr>
              <a:t>Yarı</a:t>
            </a:r>
            <a:r>
              <a:rPr lang="en-GB" sz="2400" dirty="0" smtClean="0">
                <a:latin typeface="Bell MT" pitchFamily="18" charset="0"/>
              </a:rPr>
              <a:t> </a:t>
            </a:r>
            <a:r>
              <a:rPr lang="en-GB" sz="2400" dirty="0" err="1" smtClean="0">
                <a:latin typeface="Bell MT" pitchFamily="18" charset="0"/>
              </a:rPr>
              <a:t>yapılandırılmıs</a:t>
            </a:r>
            <a:r>
              <a:rPr lang="en-GB" sz="2400" dirty="0" smtClean="0">
                <a:latin typeface="Bell MT" pitchFamily="18" charset="0"/>
              </a:rPr>
              <a:t> </a:t>
            </a:r>
            <a:r>
              <a:rPr lang="en-GB" sz="2400" dirty="0" err="1" smtClean="0">
                <a:latin typeface="Bell MT" pitchFamily="18" charset="0"/>
              </a:rPr>
              <a:t>mülakatların</a:t>
            </a:r>
            <a:r>
              <a:rPr lang="en-GB" sz="2400" dirty="0" smtClean="0">
                <a:latin typeface="Bell MT" pitchFamily="18" charset="0"/>
              </a:rPr>
              <a:t> </a:t>
            </a:r>
            <a:r>
              <a:rPr lang="en-GB" sz="2400" dirty="0" err="1" smtClean="0">
                <a:latin typeface="Bell MT" pitchFamily="18" charset="0"/>
              </a:rPr>
              <a:t>sosyal</a:t>
            </a:r>
            <a:r>
              <a:rPr lang="en-GB" sz="2400" dirty="0" smtClean="0">
                <a:latin typeface="Bell MT" pitchFamily="18" charset="0"/>
              </a:rPr>
              <a:t> </a:t>
            </a:r>
            <a:r>
              <a:rPr lang="en-GB" sz="2400" dirty="0" err="1" smtClean="0">
                <a:latin typeface="Bell MT" pitchFamily="18" charset="0"/>
              </a:rPr>
              <a:t>antropoloji</a:t>
            </a:r>
            <a:r>
              <a:rPr lang="en-GB" sz="2400" dirty="0" smtClean="0">
                <a:latin typeface="Bell MT" pitchFamily="18" charset="0"/>
              </a:rPr>
              <a:t> </a:t>
            </a:r>
            <a:r>
              <a:rPr lang="en-GB" sz="2400" dirty="0" err="1" smtClean="0">
                <a:latin typeface="Bell MT" pitchFamily="18" charset="0"/>
              </a:rPr>
              <a:t>araştırmas</a:t>
            </a:r>
            <a:r>
              <a:rPr lang="tr-TR" sz="2400" dirty="0" smtClean="0">
                <a:latin typeface="Bell MT" pitchFamily="18" charset="0"/>
              </a:rPr>
              <a:t>ı</a:t>
            </a:r>
            <a:r>
              <a:rPr lang="en-GB" sz="2400" dirty="0" err="1" smtClean="0">
                <a:latin typeface="Bell MT" pitchFamily="18" charset="0"/>
              </a:rPr>
              <a:t>nda</a:t>
            </a:r>
            <a:r>
              <a:rPr lang="en-GB" sz="2400" dirty="0" smtClean="0">
                <a:latin typeface="Bell MT" pitchFamily="18" charset="0"/>
              </a:rPr>
              <a:t> </a:t>
            </a:r>
            <a:r>
              <a:rPr lang="en-GB" sz="2400" dirty="0" err="1" smtClean="0">
                <a:latin typeface="Bell MT" pitchFamily="18" charset="0"/>
              </a:rPr>
              <a:t>tuttuğu</a:t>
            </a:r>
            <a:r>
              <a:rPr lang="en-GB" sz="2400" dirty="0" smtClean="0">
                <a:latin typeface="Bell MT" pitchFamily="18" charset="0"/>
              </a:rPr>
              <a:t> </a:t>
            </a:r>
            <a:r>
              <a:rPr lang="en-GB" sz="2400" dirty="0" err="1" smtClean="0">
                <a:latin typeface="Bell MT" pitchFamily="18" charset="0"/>
              </a:rPr>
              <a:t>yerin</a:t>
            </a:r>
            <a:r>
              <a:rPr lang="en-GB" sz="2400" dirty="0" smtClean="0">
                <a:latin typeface="Bell MT" pitchFamily="18" charset="0"/>
              </a:rPr>
              <a:t> </a:t>
            </a:r>
            <a:r>
              <a:rPr lang="en-GB" sz="2400" dirty="0" err="1" smtClean="0">
                <a:latin typeface="Bell MT" pitchFamily="18" charset="0"/>
              </a:rPr>
              <a:t>değerini</a:t>
            </a:r>
            <a:r>
              <a:rPr lang="en-GB" sz="2400" dirty="0" smtClean="0">
                <a:latin typeface="Bell MT" pitchFamily="18" charset="0"/>
              </a:rPr>
              <a:t> </a:t>
            </a:r>
            <a:r>
              <a:rPr lang="en-GB" sz="2400" dirty="0" err="1" smtClean="0">
                <a:latin typeface="Bell MT" pitchFamily="18" charset="0"/>
              </a:rPr>
              <a:t>anlamak</a:t>
            </a:r>
            <a:endParaRPr lang="tr-TR" sz="2400" dirty="0" smtClean="0">
              <a:latin typeface="Bell MT" pitchFamily="18" charset="0"/>
            </a:endParaRPr>
          </a:p>
          <a:p>
            <a:pPr lvl="0"/>
            <a:r>
              <a:rPr lang="en-GB" sz="2400" dirty="0" err="1" smtClean="0">
                <a:latin typeface="Bell MT" pitchFamily="18" charset="0"/>
              </a:rPr>
              <a:t>Yarı</a:t>
            </a:r>
            <a:r>
              <a:rPr lang="en-GB" sz="2400" dirty="0" smtClean="0">
                <a:latin typeface="Bell MT" pitchFamily="18" charset="0"/>
              </a:rPr>
              <a:t> </a:t>
            </a:r>
            <a:r>
              <a:rPr lang="en-GB" sz="2400" dirty="0" err="1" smtClean="0">
                <a:latin typeface="Bell MT" pitchFamily="18" charset="0"/>
              </a:rPr>
              <a:t>yapılandırılmıs</a:t>
            </a:r>
            <a:r>
              <a:rPr lang="en-GB" sz="2400" dirty="0" smtClean="0">
                <a:latin typeface="Bell MT" pitchFamily="18" charset="0"/>
              </a:rPr>
              <a:t> </a:t>
            </a:r>
            <a:r>
              <a:rPr lang="en-GB" sz="2400" dirty="0" err="1" smtClean="0">
                <a:latin typeface="Bell MT" pitchFamily="18" charset="0"/>
              </a:rPr>
              <a:t>mülakatların</a:t>
            </a:r>
            <a:r>
              <a:rPr lang="en-GB" sz="2400" dirty="0" smtClean="0">
                <a:latin typeface="Bell MT" pitchFamily="18" charset="0"/>
              </a:rPr>
              <a:t> </a:t>
            </a:r>
            <a:r>
              <a:rPr lang="en-GB" sz="2400" dirty="0" err="1" smtClean="0">
                <a:latin typeface="Bell MT" pitchFamily="18" charset="0"/>
              </a:rPr>
              <a:t>kişilerin</a:t>
            </a:r>
            <a:r>
              <a:rPr lang="en-GB" sz="2400" dirty="0" smtClean="0">
                <a:latin typeface="Bell MT" pitchFamily="18" charset="0"/>
              </a:rPr>
              <a:t> </a:t>
            </a:r>
            <a:r>
              <a:rPr lang="en-GB" sz="2400" dirty="0" err="1" smtClean="0">
                <a:latin typeface="Bell MT" pitchFamily="18" charset="0"/>
              </a:rPr>
              <a:t>yaşam</a:t>
            </a:r>
            <a:r>
              <a:rPr lang="en-GB" sz="2400" dirty="0" smtClean="0">
                <a:latin typeface="Bell MT" pitchFamily="18" charset="0"/>
              </a:rPr>
              <a:t> </a:t>
            </a:r>
            <a:r>
              <a:rPr lang="en-GB" sz="2400" dirty="0" err="1" smtClean="0">
                <a:latin typeface="Bell MT" pitchFamily="18" charset="0"/>
              </a:rPr>
              <a:t>tarihlerine</a:t>
            </a:r>
            <a:r>
              <a:rPr lang="en-GB" sz="2400" dirty="0" smtClean="0">
                <a:latin typeface="Bell MT" pitchFamily="18" charset="0"/>
              </a:rPr>
              <a:t> </a:t>
            </a:r>
            <a:r>
              <a:rPr lang="en-GB" sz="2400" dirty="0" err="1" smtClean="0">
                <a:latin typeface="Bell MT" pitchFamily="18" charset="0"/>
              </a:rPr>
              <a:t>ulaşmadaki</a:t>
            </a:r>
            <a:r>
              <a:rPr lang="en-GB" sz="2400" dirty="0" smtClean="0">
                <a:latin typeface="Bell MT" pitchFamily="18" charset="0"/>
              </a:rPr>
              <a:t> </a:t>
            </a:r>
            <a:r>
              <a:rPr lang="en-GB" sz="2400" dirty="0" err="1" smtClean="0">
                <a:latin typeface="Bell MT" pitchFamily="18" charset="0"/>
              </a:rPr>
              <a:t>önemini</a:t>
            </a:r>
            <a:r>
              <a:rPr lang="en-GB" sz="2400" dirty="0" smtClean="0">
                <a:latin typeface="Bell MT" pitchFamily="18" charset="0"/>
              </a:rPr>
              <a:t> </a:t>
            </a:r>
            <a:r>
              <a:rPr lang="tr-TR" sz="2400" dirty="0" smtClean="0">
                <a:latin typeface="Bell MT" pitchFamily="18" charset="0"/>
              </a:rPr>
              <a:t>ele almak</a:t>
            </a:r>
            <a:endParaRPr lang="tr-TR" sz="2400" dirty="0" smtClean="0">
              <a:latin typeface="Bell MT" pitchFamily="18" charset="0"/>
            </a:endParaRPr>
          </a:p>
          <a:p>
            <a:pPr lvl="0"/>
            <a:r>
              <a:rPr lang="en-GB" sz="2400" dirty="0" smtClean="0">
                <a:latin typeface="Bell MT" pitchFamily="18" charset="0"/>
              </a:rPr>
              <a:t>Hem </a:t>
            </a:r>
            <a:r>
              <a:rPr lang="en-GB" sz="2400" dirty="0" err="1" smtClean="0">
                <a:latin typeface="Bell MT" pitchFamily="18" charset="0"/>
              </a:rPr>
              <a:t>mülakat</a:t>
            </a:r>
            <a:r>
              <a:rPr lang="en-GB" sz="2400" dirty="0" smtClean="0">
                <a:latin typeface="Bell MT" pitchFamily="18" charset="0"/>
              </a:rPr>
              <a:t> </a:t>
            </a:r>
            <a:r>
              <a:rPr lang="en-GB" sz="2400" dirty="0" err="1" smtClean="0">
                <a:latin typeface="Bell MT" pitchFamily="18" charset="0"/>
              </a:rPr>
              <a:t>yapılan</a:t>
            </a:r>
            <a:r>
              <a:rPr lang="en-GB" sz="2400" dirty="0" smtClean="0">
                <a:latin typeface="Bell MT" pitchFamily="18" charset="0"/>
              </a:rPr>
              <a:t> hem de </a:t>
            </a:r>
            <a:r>
              <a:rPr lang="en-GB" sz="2400" dirty="0" err="1" smtClean="0">
                <a:latin typeface="Bell MT" pitchFamily="18" charset="0"/>
              </a:rPr>
              <a:t>mülakat</a:t>
            </a:r>
            <a:r>
              <a:rPr lang="en-GB" sz="2400" dirty="0" smtClean="0">
                <a:latin typeface="Bell MT" pitchFamily="18" charset="0"/>
              </a:rPr>
              <a:t> </a:t>
            </a:r>
            <a:r>
              <a:rPr lang="en-GB" sz="2400" dirty="0" err="1" smtClean="0">
                <a:latin typeface="Bell MT" pitchFamily="18" charset="0"/>
              </a:rPr>
              <a:t>yapan</a:t>
            </a:r>
            <a:r>
              <a:rPr lang="en-GB" sz="2400" dirty="0" smtClean="0">
                <a:latin typeface="Bell MT" pitchFamily="18" charset="0"/>
              </a:rPr>
              <a:t> </a:t>
            </a:r>
            <a:r>
              <a:rPr lang="en-GB" sz="2400" dirty="0" err="1" smtClean="0">
                <a:latin typeface="Bell MT" pitchFamily="18" charset="0"/>
              </a:rPr>
              <a:t>kişi</a:t>
            </a:r>
            <a:r>
              <a:rPr lang="en-GB" sz="2400" dirty="0" smtClean="0">
                <a:latin typeface="Bell MT" pitchFamily="18" charset="0"/>
              </a:rPr>
              <a:t> </a:t>
            </a:r>
            <a:r>
              <a:rPr lang="en-GB" sz="2400" dirty="0" err="1" smtClean="0">
                <a:latin typeface="Bell MT" pitchFamily="18" charset="0"/>
              </a:rPr>
              <a:t>olarak</a:t>
            </a:r>
            <a:r>
              <a:rPr lang="en-GB" sz="2400" dirty="0" smtClean="0">
                <a:latin typeface="Bell MT" pitchFamily="18" charset="0"/>
              </a:rPr>
              <a:t> </a:t>
            </a:r>
            <a:r>
              <a:rPr lang="en-GB" sz="2400" dirty="0" err="1" smtClean="0">
                <a:latin typeface="Bell MT" pitchFamily="18" charset="0"/>
              </a:rPr>
              <a:t>katılacağınız</a:t>
            </a:r>
            <a:r>
              <a:rPr lang="en-GB" sz="2400" dirty="0" smtClean="0">
                <a:latin typeface="Bell MT" pitchFamily="18" charset="0"/>
              </a:rPr>
              <a:t> </a:t>
            </a:r>
            <a:r>
              <a:rPr lang="en-GB" sz="2400" dirty="0" err="1" smtClean="0">
                <a:latin typeface="Bell MT" pitchFamily="18" charset="0"/>
              </a:rPr>
              <a:t>mülakatlarla</a:t>
            </a:r>
            <a:r>
              <a:rPr lang="en-GB" sz="2400" dirty="0" smtClean="0">
                <a:latin typeface="Bell MT" pitchFamily="18" charset="0"/>
              </a:rPr>
              <a:t> hem </a:t>
            </a:r>
            <a:r>
              <a:rPr lang="en-GB" sz="2400" dirty="0" err="1" smtClean="0">
                <a:latin typeface="Bell MT" pitchFamily="18" charset="0"/>
              </a:rPr>
              <a:t>mülakat</a:t>
            </a:r>
            <a:r>
              <a:rPr lang="en-GB" sz="2400" dirty="0" smtClean="0">
                <a:latin typeface="Bell MT" pitchFamily="18" charset="0"/>
              </a:rPr>
              <a:t> </a:t>
            </a:r>
            <a:r>
              <a:rPr lang="en-GB" sz="2400" dirty="0" err="1" smtClean="0">
                <a:latin typeface="Bell MT" pitchFamily="18" charset="0"/>
              </a:rPr>
              <a:t>sırasında</a:t>
            </a:r>
            <a:r>
              <a:rPr lang="en-GB" sz="2400" dirty="0" smtClean="0">
                <a:latin typeface="Bell MT" pitchFamily="18" charset="0"/>
              </a:rPr>
              <a:t> hem de </a:t>
            </a:r>
            <a:r>
              <a:rPr lang="en-GB" sz="2400" dirty="0" err="1" smtClean="0">
                <a:latin typeface="Bell MT" pitchFamily="18" charset="0"/>
              </a:rPr>
              <a:t>sonrasında</a:t>
            </a:r>
            <a:r>
              <a:rPr lang="en-GB" sz="2400" dirty="0" smtClean="0">
                <a:latin typeface="Bell MT" pitchFamily="18" charset="0"/>
              </a:rPr>
              <a:t> not </a:t>
            </a:r>
            <a:r>
              <a:rPr lang="en-GB" sz="2400" dirty="0" err="1" smtClean="0">
                <a:latin typeface="Bell MT" pitchFamily="18" charset="0"/>
              </a:rPr>
              <a:t>almanızı</a:t>
            </a:r>
            <a:r>
              <a:rPr lang="en-GB" sz="2400" dirty="0" smtClean="0">
                <a:latin typeface="Bell MT" pitchFamily="18" charset="0"/>
              </a:rPr>
              <a:t> </a:t>
            </a:r>
            <a:r>
              <a:rPr lang="en-GB" sz="2400" dirty="0" err="1" smtClean="0">
                <a:latin typeface="Bell MT" pitchFamily="18" charset="0"/>
              </a:rPr>
              <a:t>geliştirmek</a:t>
            </a:r>
            <a:endParaRPr lang="tr-TR" sz="2400" dirty="0" smtClean="0">
              <a:latin typeface="Bell MT" pitchFamily="18" charset="0"/>
            </a:endParaRPr>
          </a:p>
          <a:p>
            <a:pPr lvl="0"/>
            <a:r>
              <a:rPr lang="en-GB" sz="2400" dirty="0" smtClean="0">
                <a:latin typeface="Bell MT" pitchFamily="18" charset="0"/>
              </a:rPr>
              <a:t>Bu </a:t>
            </a:r>
            <a:r>
              <a:rPr lang="en-GB" sz="2400" dirty="0" err="1" smtClean="0">
                <a:latin typeface="Bell MT" pitchFamily="18" charset="0"/>
              </a:rPr>
              <a:t>metodun</a:t>
            </a:r>
            <a:r>
              <a:rPr lang="en-GB" sz="2400" dirty="0" smtClean="0">
                <a:latin typeface="Bell MT" pitchFamily="18" charset="0"/>
              </a:rPr>
              <a:t> </a:t>
            </a:r>
            <a:r>
              <a:rPr lang="en-GB" sz="2400" dirty="0" smtClean="0">
                <a:latin typeface="Bell MT" pitchFamily="18" charset="0"/>
              </a:rPr>
              <a:t>g</a:t>
            </a:r>
            <a:r>
              <a:rPr lang="tr-TR" sz="2400" dirty="0" smtClean="0">
                <a:latin typeface="Bell MT" pitchFamily="18" charset="0"/>
              </a:rPr>
              <a:t>ü</a:t>
            </a:r>
            <a:r>
              <a:rPr lang="en-GB" sz="2400" dirty="0" err="1" smtClean="0">
                <a:latin typeface="Bell MT" pitchFamily="18" charset="0"/>
              </a:rPr>
              <a:t>cün</a:t>
            </a:r>
            <a:r>
              <a:rPr lang="tr-TR" sz="2400" dirty="0" smtClean="0">
                <a:latin typeface="Bell MT" pitchFamily="18" charset="0"/>
              </a:rPr>
              <a:t>e</a:t>
            </a:r>
            <a:r>
              <a:rPr lang="en-GB" sz="2400" dirty="0" smtClean="0">
                <a:latin typeface="Bell MT" pitchFamily="18" charset="0"/>
              </a:rPr>
              <a:t> </a:t>
            </a:r>
            <a:r>
              <a:rPr lang="en-GB" sz="2400" dirty="0" err="1" smtClean="0">
                <a:latin typeface="Bell MT" pitchFamily="18" charset="0"/>
              </a:rPr>
              <a:t>ve</a:t>
            </a:r>
            <a:r>
              <a:rPr lang="en-GB" sz="2400" dirty="0" smtClean="0">
                <a:latin typeface="Bell MT" pitchFamily="18" charset="0"/>
              </a:rPr>
              <a:t> </a:t>
            </a:r>
            <a:r>
              <a:rPr lang="en-GB" sz="2400" dirty="0" err="1" smtClean="0">
                <a:latin typeface="Bell MT" pitchFamily="18" charset="0"/>
              </a:rPr>
              <a:t>zayıflığın</a:t>
            </a:r>
            <a:r>
              <a:rPr lang="tr-TR" sz="2400" dirty="0" smtClean="0">
                <a:latin typeface="Bell MT" pitchFamily="18" charset="0"/>
              </a:rPr>
              <a:t>a</a:t>
            </a:r>
            <a:r>
              <a:rPr lang="en-GB" sz="2400" dirty="0" smtClean="0">
                <a:latin typeface="Bell MT" pitchFamily="18" charset="0"/>
              </a:rPr>
              <a:t> </a:t>
            </a:r>
            <a:r>
              <a:rPr lang="tr-TR" sz="2400" dirty="0" smtClean="0">
                <a:latin typeface="Bell MT" pitchFamily="18" charset="0"/>
              </a:rPr>
              <a:t>odaklanmak</a:t>
            </a:r>
            <a:endParaRPr lang="tr-TR" sz="2400" dirty="0">
              <a:latin typeface="Bell MT" pitchFamily="18" charset="0"/>
            </a:endParaRPr>
          </a:p>
        </p:txBody>
      </p:sp>
    </p:spTree>
    <p:extLst>
      <p:ext uri="{BB962C8B-B14F-4D97-AF65-F5344CB8AC3E}">
        <p14:creationId xmlns="" xmlns:p14="http://schemas.microsoft.com/office/powerpoint/2010/main" val="3821281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CBEDD2-169B-4FA2-8290-0AB655937F85}"/>
              </a:ext>
            </a:extLst>
          </p:cNvPr>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 xmlns:a16="http://schemas.microsoft.com/office/drawing/2014/main" id="{547E0BBE-6C00-4121-B838-D339D51F746C}"/>
              </a:ext>
            </a:extLst>
          </p:cNvPr>
          <p:cNvSpPr>
            <a:spLocks noGrp="1"/>
          </p:cNvSpPr>
          <p:nvPr>
            <p:ph idx="1"/>
          </p:nvPr>
        </p:nvSpPr>
        <p:spPr/>
        <p:txBody>
          <a:bodyPr>
            <a:normAutofit/>
          </a:bodyPr>
          <a:lstStyle/>
          <a:p>
            <a:r>
              <a:rPr lang="tr-TR" sz="2400" dirty="0">
                <a:latin typeface="Bell MT" panose="02020503060305020303" pitchFamily="18" charset="0"/>
              </a:rPr>
              <a:t>Bir sonraki haftaya kadar yapmanız gereken ders dışı alıştırma:</a:t>
            </a:r>
          </a:p>
          <a:p>
            <a:endParaRPr lang="tr-TR" sz="2400" dirty="0">
              <a:latin typeface="Bell MT" panose="02020503060305020303" pitchFamily="18" charset="0"/>
            </a:endParaRPr>
          </a:p>
          <a:p>
            <a:endParaRPr lang="tr-TR" sz="2400" dirty="0">
              <a:latin typeface="Bell MT" panose="02020503060305020303" pitchFamily="18" charset="0"/>
            </a:endParaRPr>
          </a:p>
        </p:txBody>
      </p:sp>
      <p:graphicFrame>
        <p:nvGraphicFramePr>
          <p:cNvPr id="5" name="Table 4">
            <a:extLst>
              <a:ext uri="{FF2B5EF4-FFF2-40B4-BE49-F238E27FC236}">
                <a16:creationId xmlns="" xmlns:a16="http://schemas.microsoft.com/office/drawing/2014/main" id="{46264FD1-49AB-4737-AC50-9283571F574F}"/>
              </a:ext>
            </a:extLst>
          </p:cNvPr>
          <p:cNvGraphicFramePr>
            <a:graphicFrameLocks noGrp="1"/>
          </p:cNvGraphicFramePr>
          <p:nvPr>
            <p:extLst>
              <p:ext uri="{D42A27DB-BD31-4B8C-83A1-F6EECF244321}">
                <p14:modId xmlns="" xmlns:p14="http://schemas.microsoft.com/office/powerpoint/2010/main" val="4194575669"/>
              </p:ext>
            </p:extLst>
          </p:nvPr>
        </p:nvGraphicFramePr>
        <p:xfrm>
          <a:off x="971600" y="2564904"/>
          <a:ext cx="6624736" cy="1188720"/>
        </p:xfrm>
        <a:graphic>
          <a:graphicData uri="http://schemas.openxmlformats.org/drawingml/2006/table">
            <a:tbl>
              <a:tblPr firstRow="1" bandRow="1">
                <a:tableStyleId>{5C22544A-7EE6-4342-B048-85BDC9FD1C3A}</a:tableStyleId>
              </a:tblPr>
              <a:tblGrid>
                <a:gridCol w="6624736">
                  <a:extLst>
                    <a:ext uri="{9D8B030D-6E8A-4147-A177-3AD203B41FA5}">
                      <a16:colId xmlns="" xmlns:a16="http://schemas.microsoft.com/office/drawing/2014/main" val="1453168357"/>
                    </a:ext>
                  </a:extLst>
                </a:gridCol>
              </a:tblGrid>
              <a:tr h="370840">
                <a:tc>
                  <a:txBody>
                    <a:bodyPr/>
                    <a:lstStyle/>
                    <a:p>
                      <a:r>
                        <a:rPr lang="en-GB" sz="1800" b="1" i="1" kern="1200" dirty="0" err="1" smtClean="0">
                          <a:solidFill>
                            <a:schemeClr val="lt1"/>
                          </a:solidFill>
                          <a:latin typeface="+mn-lt"/>
                          <a:ea typeface="+mn-ea"/>
                          <a:cs typeface="+mn-cs"/>
                        </a:rPr>
                        <a:t>Egzersiz</a:t>
                      </a:r>
                      <a:r>
                        <a:rPr lang="en-GB" sz="1800" b="1" i="1" kern="1200" dirty="0" smtClean="0">
                          <a:solidFill>
                            <a:schemeClr val="lt1"/>
                          </a:solidFill>
                          <a:latin typeface="+mn-lt"/>
                          <a:ea typeface="+mn-ea"/>
                          <a:cs typeface="+mn-cs"/>
                        </a:rPr>
                        <a:t> 1</a:t>
                      </a:r>
                      <a:r>
                        <a:rPr lang="tr-TR" sz="1800" b="1" i="1" kern="1200" dirty="0" smtClean="0">
                          <a:solidFill>
                            <a:schemeClr val="lt1"/>
                          </a:solidFill>
                          <a:latin typeface="+mn-lt"/>
                          <a:ea typeface="+mn-ea"/>
                          <a:cs typeface="+mn-cs"/>
                        </a:rPr>
                        <a:t>8</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yapılandırılmış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soru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kağıtlarınızı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kendi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seçeceğiniz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herhangi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dışarıda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yemek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yeme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fasilitesinde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yemek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yiyenlere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uygulayın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Cevapları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sadece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yazıyla</a:t>
                      </a:r>
                      <a:r>
                        <a:rPr lang="en-GB" sz="1800" b="1" kern="1200" dirty="0" smtClean="0">
                          <a:solidFill>
                            <a:schemeClr val="lt1"/>
                          </a:solidFill>
                          <a:latin typeface="+mn-lt"/>
                          <a:ea typeface="+mn-ea"/>
                          <a:cs typeface="+mn-cs"/>
                        </a:rPr>
                        <a:t> not </a:t>
                      </a:r>
                      <a:r>
                        <a:rPr lang="en-GB" sz="1800" b="1" kern="1200" dirty="0" err="1" smtClean="0">
                          <a:solidFill>
                            <a:schemeClr val="lt1"/>
                          </a:solidFill>
                          <a:latin typeface="+mn-lt"/>
                          <a:ea typeface="+mn-ea"/>
                          <a:cs typeface="+mn-cs"/>
                        </a:rPr>
                        <a:t>alın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aynı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anda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ilginç</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olduğunu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düşündüğünüz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söz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davranışları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da</a:t>
                      </a:r>
                      <a:r>
                        <a:rPr lang="en-GB" sz="1800" b="1" kern="1200" dirty="0" smtClean="0">
                          <a:solidFill>
                            <a:schemeClr val="lt1"/>
                          </a:solidFill>
                          <a:latin typeface="+mn-lt"/>
                          <a:ea typeface="+mn-ea"/>
                          <a:cs typeface="+mn-cs"/>
                        </a:rPr>
                        <a:t> not </a:t>
                      </a:r>
                      <a:r>
                        <a:rPr lang="en-GB" sz="1800" b="1" kern="1200" dirty="0" err="1" smtClean="0">
                          <a:solidFill>
                            <a:schemeClr val="lt1"/>
                          </a:solidFill>
                          <a:latin typeface="+mn-lt"/>
                          <a:ea typeface="+mn-ea"/>
                          <a:cs typeface="+mn-cs"/>
                        </a:rPr>
                        <a:t>almaya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çalışın</a:t>
                      </a:r>
                      <a:r>
                        <a:rPr lang="en-GB" sz="1800" b="1" kern="1200" dirty="0" smtClean="0">
                          <a:solidFill>
                            <a:schemeClr val="lt1"/>
                          </a:solidFill>
                          <a:latin typeface="+mn-lt"/>
                          <a:ea typeface="+mn-ea"/>
                          <a:cs typeface="+mn-cs"/>
                        </a:rPr>
                        <a:t>.</a:t>
                      </a:r>
                      <a:endParaRPr lang="tr-TR" sz="1800" b="1" kern="1200" dirty="0">
                        <a:solidFill>
                          <a:schemeClr val="lt1"/>
                        </a:solidFill>
                        <a:latin typeface="+mn-lt"/>
                        <a:ea typeface="+mn-ea"/>
                        <a:cs typeface="+mn-cs"/>
                      </a:endParaRPr>
                    </a:p>
                  </a:txBody>
                  <a:tcPr/>
                </a:tc>
                <a:extLst>
                  <a:ext uri="{0D108BD9-81ED-4DB2-BD59-A6C34878D82A}">
                    <a16:rowId xmlns="" xmlns:a16="http://schemas.microsoft.com/office/drawing/2014/main" val="3135295919"/>
                  </a:ext>
                </a:extLst>
              </a:tr>
            </a:tbl>
          </a:graphicData>
        </a:graphic>
      </p:graphicFrame>
      <p:graphicFrame>
        <p:nvGraphicFramePr>
          <p:cNvPr id="6" name="Content Placeholder 3">
            <a:extLst>
              <a:ext uri="{FF2B5EF4-FFF2-40B4-BE49-F238E27FC236}">
                <a16:creationId xmlns="" xmlns:a16="http://schemas.microsoft.com/office/drawing/2014/main" id="{34AE7ECC-510D-4CCF-BDE5-916ECD4FD746}"/>
              </a:ext>
            </a:extLst>
          </p:cNvPr>
          <p:cNvGraphicFramePr>
            <a:graphicFrameLocks/>
          </p:cNvGraphicFramePr>
          <p:nvPr>
            <p:extLst>
              <p:ext uri="{D42A27DB-BD31-4B8C-83A1-F6EECF244321}">
                <p14:modId xmlns="" xmlns:p14="http://schemas.microsoft.com/office/powerpoint/2010/main" val="99508134"/>
              </p:ext>
            </p:extLst>
          </p:nvPr>
        </p:nvGraphicFramePr>
        <p:xfrm>
          <a:off x="971600" y="4005064"/>
          <a:ext cx="6624736" cy="1188720"/>
        </p:xfrm>
        <a:graphic>
          <a:graphicData uri="http://schemas.openxmlformats.org/drawingml/2006/table">
            <a:tbl>
              <a:tblPr firstRow="1" bandRow="1">
                <a:tableStyleId>{5C22544A-7EE6-4342-B048-85BDC9FD1C3A}</a:tableStyleId>
              </a:tblPr>
              <a:tblGrid>
                <a:gridCol w="6624736">
                  <a:extLst>
                    <a:ext uri="{9D8B030D-6E8A-4147-A177-3AD203B41FA5}">
                      <a16:colId xmlns="" xmlns:a16="http://schemas.microsoft.com/office/drawing/2014/main" val="1165933616"/>
                    </a:ext>
                  </a:extLst>
                </a:gridCol>
              </a:tblGrid>
              <a:tr h="370840">
                <a:tc>
                  <a:txBody>
                    <a:bodyPr/>
                    <a:lstStyle/>
                    <a:p>
                      <a:r>
                        <a:rPr lang="en-GB" sz="1800" b="1" i="1" kern="1200" dirty="0" err="1" smtClean="0">
                          <a:solidFill>
                            <a:schemeClr val="lt1"/>
                          </a:solidFill>
                          <a:latin typeface="+mn-lt"/>
                          <a:ea typeface="+mn-ea"/>
                          <a:cs typeface="+mn-cs"/>
                        </a:rPr>
                        <a:t>Egzersiz</a:t>
                      </a:r>
                      <a:r>
                        <a:rPr lang="en-GB" sz="1800" b="1" i="1" kern="1200" dirty="0" smtClean="0">
                          <a:solidFill>
                            <a:schemeClr val="lt1"/>
                          </a:solidFill>
                          <a:latin typeface="+mn-lt"/>
                          <a:ea typeface="+mn-ea"/>
                          <a:cs typeface="+mn-cs"/>
                        </a:rPr>
                        <a:t> 1</a:t>
                      </a:r>
                      <a:r>
                        <a:rPr lang="tr-TR" sz="1800" b="1" i="1" kern="1200" dirty="0" smtClean="0">
                          <a:solidFill>
                            <a:schemeClr val="lt1"/>
                          </a:solidFill>
                          <a:latin typeface="+mn-lt"/>
                          <a:ea typeface="+mn-ea"/>
                          <a:cs typeface="+mn-cs"/>
                        </a:rPr>
                        <a:t>9</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yapılandırılmış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soru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kağıdı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ile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yaptığınız</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araştırmanın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yazılı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değerlendirmesini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ayrıca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derste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değerlendirmenin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içeriğinin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anlatı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ve</a:t>
                      </a:r>
                      <a:r>
                        <a:rPr lang="en-GB" sz="1800" b="1" kern="1200" dirty="0" smtClean="0">
                          <a:solidFill>
                            <a:schemeClr val="lt1"/>
                          </a:solidFill>
                          <a:latin typeface="+mn-lt"/>
                          <a:ea typeface="+mn-ea"/>
                          <a:cs typeface="+mn-cs"/>
                        </a:rPr>
                        <a:t> plan </a:t>
                      </a:r>
                      <a:r>
                        <a:rPr lang="en-GB" sz="1800" b="1" kern="1200" dirty="0" err="1" smtClean="0">
                          <a:solidFill>
                            <a:schemeClr val="lt1"/>
                          </a:solidFill>
                          <a:latin typeface="+mn-lt"/>
                          <a:ea typeface="+mn-ea"/>
                          <a:cs typeface="+mn-cs"/>
                        </a:rPr>
                        <a:t>olarak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içerdiği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nedensel</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bağlantıları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ortaya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çıkarın</a:t>
                      </a:r>
                      <a:r>
                        <a:rPr lang="en-GB" sz="1800" b="1" kern="1200" dirty="0" smtClean="0">
                          <a:solidFill>
                            <a:schemeClr val="lt1"/>
                          </a:solidFill>
                          <a:latin typeface="+mn-lt"/>
                          <a:ea typeface="+mn-ea"/>
                          <a:cs typeface="+mn-cs"/>
                        </a:rPr>
                        <a:t>. (2 </a:t>
                      </a:r>
                      <a:r>
                        <a:rPr lang="en-GB" sz="1800" b="1" kern="1200" dirty="0" err="1" smtClean="0">
                          <a:solidFill>
                            <a:schemeClr val="lt1"/>
                          </a:solidFill>
                          <a:latin typeface="+mn-lt"/>
                          <a:ea typeface="+mn-ea"/>
                          <a:cs typeface="+mn-cs"/>
                        </a:rPr>
                        <a:t>sayfa</a:t>
                      </a:r>
                      <a:r>
                        <a:rPr lang="en-GB" sz="1800" b="1" kern="1200" dirty="0" smtClean="0">
                          <a:solidFill>
                            <a:schemeClr val="lt1"/>
                          </a:solidFill>
                          <a:latin typeface="+mn-lt"/>
                          <a:ea typeface="+mn-ea"/>
                          <a:cs typeface="+mn-cs"/>
                        </a:rPr>
                        <a:t>)</a:t>
                      </a:r>
                      <a:endParaRPr lang="tr-TR" sz="1800" b="1" kern="1200" dirty="0">
                        <a:solidFill>
                          <a:schemeClr val="lt1"/>
                        </a:solidFill>
                        <a:latin typeface="+mn-lt"/>
                        <a:ea typeface="+mn-ea"/>
                        <a:cs typeface="+mn-cs"/>
                      </a:endParaRPr>
                    </a:p>
                  </a:txBody>
                  <a:tcPr/>
                </a:tc>
                <a:extLst>
                  <a:ext uri="{0D108BD9-81ED-4DB2-BD59-A6C34878D82A}">
                    <a16:rowId xmlns="" xmlns:a16="http://schemas.microsoft.com/office/drawing/2014/main" val="2901862350"/>
                  </a:ext>
                </a:extLst>
              </a:tr>
            </a:tbl>
          </a:graphicData>
        </a:graphic>
      </p:graphicFrame>
    </p:spTree>
    <p:extLst>
      <p:ext uri="{BB962C8B-B14F-4D97-AF65-F5344CB8AC3E}">
        <p14:creationId xmlns="" xmlns:p14="http://schemas.microsoft.com/office/powerpoint/2010/main" val="383119852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319</Words>
  <Application>Microsoft Office PowerPoint</Application>
  <PresentationFormat>Ekran Gösterisi (4:3)</PresentationFormat>
  <Paragraphs>23</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8. konu</vt:lpstr>
      <vt:lpstr>8. hafta</vt:lpstr>
      <vt:lpstr>8. hafta</vt:lpstr>
      <vt:lpstr>8. hafta</vt:lpstr>
      <vt:lpstr>8. hafta</vt:lpstr>
      <vt:lpstr>8.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38</cp:revision>
  <dcterms:created xsi:type="dcterms:W3CDTF">2018-05-08T13:48:36Z</dcterms:created>
  <dcterms:modified xsi:type="dcterms:W3CDTF">2018-10-09T10:37:40Z</dcterms:modified>
</cp:coreProperties>
</file>