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9" r:id="rId3"/>
    <p:sldId id="257" r:id="rId4"/>
    <p:sldId id="288" r:id="rId5"/>
    <p:sldId id="258" r:id="rId6"/>
    <p:sldId id="290" r:id="rId7"/>
    <p:sldId id="289" r:id="rId8"/>
    <p:sldId id="298" r:id="rId9"/>
    <p:sldId id="299" r:id="rId10"/>
    <p:sldId id="300" r:id="rId11"/>
    <p:sldId id="301" r:id="rId12"/>
    <p:sldId id="302" r:id="rId13"/>
    <p:sldId id="259" r:id="rId14"/>
    <p:sldId id="260" r:id="rId15"/>
    <p:sldId id="291" r:id="rId16"/>
    <p:sldId id="261" r:id="rId17"/>
    <p:sldId id="262" r:id="rId18"/>
    <p:sldId id="263" r:id="rId19"/>
    <p:sldId id="292" r:id="rId20"/>
    <p:sldId id="264" r:id="rId21"/>
    <p:sldId id="293" r:id="rId22"/>
    <p:sldId id="265" r:id="rId23"/>
    <p:sldId id="266" r:id="rId24"/>
    <p:sldId id="267" r:id="rId25"/>
    <p:sldId id="268" r:id="rId26"/>
    <p:sldId id="269" r:id="rId27"/>
    <p:sldId id="270" r:id="rId28"/>
    <p:sldId id="271" r:id="rId29"/>
    <p:sldId id="272" r:id="rId30"/>
    <p:sldId id="304" r:id="rId31"/>
    <p:sldId id="273" r:id="rId32"/>
    <p:sldId id="294" r:id="rId33"/>
    <p:sldId id="274" r:id="rId34"/>
    <p:sldId id="275" r:id="rId35"/>
    <p:sldId id="305" r:id="rId36"/>
    <p:sldId id="303" r:id="rId37"/>
    <p:sldId id="308" r:id="rId38"/>
    <p:sldId id="306" r:id="rId39"/>
    <p:sldId id="312" r:id="rId40"/>
    <p:sldId id="307" r:id="rId41"/>
    <p:sldId id="276" r:id="rId42"/>
    <p:sldId id="311" r:id="rId43"/>
    <p:sldId id="313" r:id="rId44"/>
    <p:sldId id="295" r:id="rId45"/>
    <p:sldId id="277" r:id="rId46"/>
    <p:sldId id="296" r:id="rId47"/>
    <p:sldId id="278" r:id="rId48"/>
    <p:sldId id="297" r:id="rId49"/>
    <p:sldId id="279" r:id="rId50"/>
    <p:sldId id="280" r:id="rId51"/>
    <p:sldId id="281" r:id="rId52"/>
    <p:sldId id="282" r:id="rId53"/>
    <p:sldId id="283" r:id="rId54"/>
    <p:sldId id="284" r:id="rId55"/>
    <p:sldId id="285" r:id="rId56"/>
    <p:sldId id="286" r:id="rId5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30.03.2017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30.03.2017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amazon.com/gp/product/images/B0007CWJZK/ref=dp_image_0?ie=UTF8&amp;n=286168&amp;s=garden" TargetMode="External"/><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4 Resim" descr="mowing-greens-turf500.jpg"/>
          <p:cNvPicPr>
            <a:picLocks noChangeAspect="1"/>
          </p:cNvPicPr>
          <p:nvPr/>
        </p:nvPicPr>
        <p:blipFill>
          <a:blip r:embed="rId2"/>
          <a:stretch>
            <a:fillRect/>
          </a:stretch>
        </p:blipFill>
        <p:spPr>
          <a:xfrm>
            <a:off x="3643274" y="-24"/>
            <a:ext cx="5500726" cy="6842903"/>
          </a:xfrm>
          <a:prstGeom prst="rect">
            <a:avLst/>
          </a:prstGeom>
        </p:spPr>
      </p:pic>
      <p:sp>
        <p:nvSpPr>
          <p:cNvPr id="4" name="3 Metin kutusu"/>
          <p:cNvSpPr txBox="1"/>
          <p:nvPr/>
        </p:nvSpPr>
        <p:spPr>
          <a:xfrm>
            <a:off x="642910" y="857232"/>
            <a:ext cx="4801186" cy="1446550"/>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tr-TR" sz="4400" b="1" dirty="0" smtClean="0">
                <a:latin typeface="Arial" pitchFamily="34" charset="0"/>
                <a:cs typeface="Arial" pitchFamily="34" charset="0"/>
              </a:rPr>
              <a:t>ÇİM ALANLARIN </a:t>
            </a:r>
          </a:p>
          <a:p>
            <a:pPr algn="ctr"/>
            <a:r>
              <a:rPr lang="tr-TR" sz="4400" b="1" dirty="0" smtClean="0">
                <a:latin typeface="Arial" pitchFamily="34" charset="0"/>
                <a:cs typeface="Arial" pitchFamily="34" charset="0"/>
              </a:rPr>
              <a:t>BAKIMI</a:t>
            </a:r>
            <a:endParaRPr lang="tr-TR" sz="4400" b="1" dirty="0">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çim 003.jpg"/>
          <p:cNvPicPr>
            <a:picLocks noChangeAspect="1"/>
          </p:cNvPicPr>
          <p:nvPr/>
        </p:nvPicPr>
        <p:blipFill>
          <a:blip r:embed="rId2" cstate="screen"/>
          <a:stretch>
            <a:fillRect/>
          </a:stretch>
        </p:blipFill>
        <p:spPr>
          <a:xfrm>
            <a:off x="0" y="0"/>
            <a:ext cx="9144000" cy="6858000"/>
          </a:xfrm>
          <a:prstGeom prst="rect">
            <a:avLst/>
          </a:prstGeom>
        </p:spPr>
      </p:pic>
    </p:spTree>
  </p:cSld>
  <p:clrMapOvr>
    <a:masterClrMapping/>
  </p:clrMapOvr>
  <p:transition spd="med">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çim 011.jpg"/>
          <p:cNvPicPr>
            <a:picLocks noChangeAspect="1"/>
          </p:cNvPicPr>
          <p:nvPr/>
        </p:nvPicPr>
        <p:blipFill>
          <a:blip r:embed="rId2" cstate="screen"/>
          <a:stretch>
            <a:fillRect/>
          </a:stretch>
        </p:blipFill>
        <p:spPr>
          <a:xfrm>
            <a:off x="0" y="0"/>
            <a:ext cx="9144000" cy="6858000"/>
          </a:xfrm>
          <a:prstGeom prst="rect">
            <a:avLst/>
          </a:prstGeom>
        </p:spPr>
      </p:pic>
    </p:spTree>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çim 012.jpg"/>
          <p:cNvPicPr>
            <a:picLocks noChangeAspect="1"/>
          </p:cNvPicPr>
          <p:nvPr/>
        </p:nvPicPr>
        <p:blipFill>
          <a:blip r:embed="rId2" cstate="screen"/>
          <a:stretch>
            <a:fillRect/>
          </a:stretch>
        </p:blipFill>
        <p:spPr>
          <a:xfrm>
            <a:off x="0" y="0"/>
            <a:ext cx="9144000" cy="6858000"/>
          </a:xfrm>
          <a:prstGeom prst="rect">
            <a:avLst/>
          </a:prstGeom>
        </p:spPr>
      </p:pic>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571472" y="2647133"/>
            <a:ext cx="8072462" cy="313932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Ancak çim bitkilerinin kullandığı P miktarı, N ve K’ dan daha azdır.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lvl="0" indent="449263" algn="just" eaLnBrk="0" fontAlgn="base" hangingPunct="0">
              <a:spcBef>
                <a:spcPct val="0"/>
              </a:spcBef>
              <a:spcAft>
                <a:spcPct val="0"/>
              </a:spcAft>
            </a:pPr>
            <a:r>
              <a:rPr lang="tr-TR" dirty="0" smtClean="0">
                <a:latin typeface="Arial" pitchFamily="34" charset="0"/>
                <a:ea typeface="Times New Roman" pitchFamily="18" charset="0"/>
              </a:rPr>
              <a:t>Çim bitkilerinde P, fide gelişimini, köklenmeyi, olgunlaşmayı ve üremeyi olumlu yönde etkiler. </a:t>
            </a:r>
          </a:p>
          <a:p>
            <a:pPr lvl="0" indent="449263" algn="just" eaLnBrk="0" fontAlgn="base" hangingPunct="0">
              <a:spcBef>
                <a:spcPct val="0"/>
              </a:spcBef>
              <a:spcAft>
                <a:spcPct val="0"/>
              </a:spcAft>
            </a:pPr>
            <a:endParaRPr lang="tr-TR" dirty="0" smtClean="0">
              <a:latin typeface="Arial" pitchFamily="34" charset="0"/>
              <a:ea typeface="Times New Roman" pitchFamily="18" charset="0"/>
            </a:endParaRPr>
          </a:p>
          <a:p>
            <a:pPr lvl="0" indent="449263" algn="just" eaLnBrk="0" fontAlgn="base" hangingPunct="0">
              <a:spcBef>
                <a:spcPct val="0"/>
              </a:spcBef>
              <a:spcAft>
                <a:spcPct val="0"/>
              </a:spcAft>
            </a:pPr>
            <a:r>
              <a:rPr lang="tr-TR" dirty="0" smtClean="0">
                <a:latin typeface="Arial" pitchFamily="34" charset="0"/>
                <a:ea typeface="Times New Roman" pitchFamily="18" charset="0"/>
              </a:rPr>
              <a:t>Fosforun etkisi </a:t>
            </a:r>
            <a:r>
              <a:rPr lang="tr-TR" u="sng" dirty="0" smtClean="0">
                <a:latin typeface="Arial" pitchFamily="34" charset="0"/>
                <a:ea typeface="Times New Roman" pitchFamily="18" charset="0"/>
              </a:rPr>
              <a:t>fide devresinde </a:t>
            </a:r>
            <a:r>
              <a:rPr lang="tr-TR" dirty="0" smtClean="0">
                <a:latin typeface="Arial" pitchFamily="34" charset="0"/>
                <a:ea typeface="Times New Roman" pitchFamily="18" charset="0"/>
              </a:rPr>
              <a:t>daha belirgindir. Kök gelişimini ve kardeşlenmeyi teşvik eder. </a:t>
            </a:r>
          </a:p>
          <a:p>
            <a:pPr lvl="0" indent="449263" algn="just" eaLnBrk="0" fontAlgn="base" hangingPunct="0">
              <a:spcBef>
                <a:spcPct val="0"/>
              </a:spcBef>
              <a:spcAft>
                <a:spcPct val="0"/>
              </a:spcAft>
            </a:pPr>
            <a:endParaRPr lang="tr-TR" dirty="0" smtClean="0">
              <a:latin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Ayrıca çim bitkileri arasında fosfor alımı yönünden farklılıklar vardır.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1" u="none" strike="noStrike" cap="none" normalizeH="0" baseline="0" dirty="0" err="1" smtClean="0">
                <a:ln>
                  <a:noFill/>
                </a:ln>
                <a:solidFill>
                  <a:schemeClr val="tx1"/>
                </a:solidFill>
                <a:effectLst/>
                <a:latin typeface="Arial" pitchFamily="34" charset="0"/>
                <a:ea typeface="Times New Roman" pitchFamily="18" charset="0"/>
              </a:rPr>
              <a:t>Poa</a:t>
            </a:r>
            <a:r>
              <a:rPr kumimoji="0" lang="tr-TR" b="0" i="1" u="none" strike="noStrike" cap="none" normalizeH="0" baseline="0" dirty="0" smtClean="0">
                <a:ln>
                  <a:noFill/>
                </a:ln>
                <a:solidFill>
                  <a:schemeClr val="tx1"/>
                </a:solidFill>
                <a:effectLst/>
                <a:latin typeface="Arial" pitchFamily="34" charset="0"/>
                <a:ea typeface="Times New Roman" pitchFamily="18" charset="0"/>
              </a:rPr>
              <a:t> </a:t>
            </a:r>
            <a:r>
              <a:rPr kumimoji="0" lang="tr-TR" b="0" i="1" u="none" strike="noStrike" cap="none" normalizeH="0" baseline="0" dirty="0" err="1" smtClean="0">
                <a:ln>
                  <a:noFill/>
                </a:ln>
                <a:solidFill>
                  <a:schemeClr val="tx1"/>
                </a:solidFill>
                <a:effectLst/>
                <a:latin typeface="Arial" pitchFamily="34" charset="0"/>
                <a:ea typeface="Times New Roman" pitchFamily="18" charset="0"/>
              </a:rPr>
              <a:t>pratensis</a:t>
            </a:r>
            <a:r>
              <a:rPr kumimoji="0" lang="tr-TR" b="0" i="1" u="none" strike="noStrike" cap="none" normalizeH="0" baseline="0" dirty="0" smtClean="0">
                <a:ln>
                  <a:noFill/>
                </a:ln>
                <a:solidFill>
                  <a:schemeClr val="tx1"/>
                </a:solidFill>
                <a:effectLst/>
                <a:latin typeface="Arial" pitchFamily="34" charset="0"/>
                <a:ea typeface="Times New Roman" pitchFamily="18" charset="0"/>
              </a:rPr>
              <a:t> </a:t>
            </a:r>
            <a:r>
              <a:rPr kumimoji="0" lang="tr-TR" b="0" i="0" u="none" strike="noStrike" cap="none" normalizeH="0" baseline="0" dirty="0" smtClean="0">
                <a:ln>
                  <a:noFill/>
                </a:ln>
                <a:solidFill>
                  <a:schemeClr val="tx1"/>
                </a:solidFill>
                <a:effectLst/>
                <a:latin typeface="Arial" pitchFamily="34" charset="0"/>
                <a:ea typeface="Times New Roman" pitchFamily="18" charset="0"/>
              </a:rPr>
              <a:t>fazla miktarda fosfor istediği halde,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çoğu sıcak iklim çim bitkisi fosfora daha az oranda tepki gösterir. </a:t>
            </a:r>
          </a:p>
        </p:txBody>
      </p:sp>
      <p:sp>
        <p:nvSpPr>
          <p:cNvPr id="3" name="2 Dikdörtgen"/>
          <p:cNvSpPr/>
          <p:nvPr/>
        </p:nvSpPr>
        <p:spPr>
          <a:xfrm>
            <a:off x="428596" y="285728"/>
            <a:ext cx="857256"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tr-TR" sz="8000" b="1" dirty="0" smtClean="0">
                <a:latin typeface="Algerian" pitchFamily="82" charset="0"/>
                <a:cs typeface="Arial" pitchFamily="34" charset="0"/>
              </a:rPr>
              <a:t>P</a:t>
            </a:r>
            <a:endParaRPr lang="tr-TR" sz="8000" dirty="0"/>
          </a:p>
        </p:txBody>
      </p:sp>
      <p:sp>
        <p:nvSpPr>
          <p:cNvPr id="4" name="Rectangle 3"/>
          <p:cNvSpPr>
            <a:spLocks noChangeArrowheads="1"/>
          </p:cNvSpPr>
          <p:nvPr/>
        </p:nvSpPr>
        <p:spPr bwMode="auto">
          <a:xfrm>
            <a:off x="2214546" y="714356"/>
            <a:ext cx="2114040" cy="147732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spAutoFit/>
          </a:bodyPr>
          <a:lstStyle/>
          <a:p>
            <a:pPr algn="just">
              <a:buClr>
                <a:srgbClr val="FF99FF"/>
              </a:buClr>
              <a:buFont typeface="Wingdings" pitchFamily="2" charset="2"/>
              <a:buChar char="§"/>
            </a:pPr>
            <a:r>
              <a:rPr lang="tr-TR" b="1" dirty="0"/>
              <a:t>  Fotosentez</a:t>
            </a:r>
          </a:p>
          <a:p>
            <a:pPr algn="just">
              <a:buClr>
                <a:srgbClr val="FF99FF"/>
              </a:buClr>
              <a:buFont typeface="Wingdings" pitchFamily="2" charset="2"/>
              <a:buChar char="§"/>
            </a:pPr>
            <a:r>
              <a:rPr lang="tr-TR" b="1" dirty="0" smtClean="0"/>
              <a:t>  </a:t>
            </a:r>
            <a:r>
              <a:rPr lang="tr-TR" b="1" dirty="0"/>
              <a:t>Enerji sentezi</a:t>
            </a:r>
          </a:p>
          <a:p>
            <a:pPr algn="just">
              <a:buClr>
                <a:srgbClr val="FF99FF"/>
              </a:buClr>
              <a:buFont typeface="Wingdings" pitchFamily="2" charset="2"/>
              <a:buChar char="§"/>
            </a:pPr>
            <a:r>
              <a:rPr lang="tr-TR" b="1" dirty="0" smtClean="0"/>
              <a:t>  </a:t>
            </a:r>
            <a:r>
              <a:rPr lang="tr-TR" b="1" dirty="0"/>
              <a:t>Enerji transferi</a:t>
            </a:r>
          </a:p>
          <a:p>
            <a:pPr algn="just">
              <a:buClr>
                <a:srgbClr val="FF99FF"/>
              </a:buClr>
              <a:buFont typeface="Wingdings" pitchFamily="2" charset="2"/>
              <a:buChar char="§"/>
            </a:pPr>
            <a:r>
              <a:rPr lang="tr-TR" b="1" dirty="0" smtClean="0"/>
              <a:t>  </a:t>
            </a:r>
            <a:r>
              <a:rPr lang="tr-TR" b="1" dirty="0"/>
              <a:t>KH metabolizması</a:t>
            </a:r>
          </a:p>
          <a:p>
            <a:pPr algn="just">
              <a:buClr>
                <a:srgbClr val="FF99FF"/>
              </a:buClr>
              <a:buFont typeface="Wingdings" pitchFamily="2" charset="2"/>
              <a:buChar char="§"/>
            </a:pPr>
            <a:r>
              <a:rPr lang="tr-TR" b="1" dirty="0" smtClean="0"/>
              <a:t>  </a:t>
            </a:r>
            <a:r>
              <a:rPr lang="tr-TR" b="1" dirty="0"/>
              <a:t>N </a:t>
            </a:r>
            <a:r>
              <a:rPr lang="tr-TR" b="1" dirty="0" err="1"/>
              <a:t>fiksasyonu</a:t>
            </a:r>
            <a:endParaRPr lang="tr-TR" b="1" dirty="0"/>
          </a:p>
        </p:txBody>
      </p:sp>
    </p:spTree>
  </p:cSld>
  <p:clrMapOvr>
    <a:masterClrMapping/>
  </p:clrMapOvr>
  <p:transition spd="med">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42910" y="2071678"/>
            <a:ext cx="7858148" cy="313932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bitkilerinin dokusunda azottan sonra en fazla bulunan bitki besin maddesidir. Bazı türlerde K oranı kuru maddenin %8'ine kadar ulaşabilir.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Potasyum çim bitkilerinde karbonhidrat, aminoasit ve protein sentezleri, enzim reaksiyonlarında,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stomaların</a:t>
            </a:r>
            <a:r>
              <a:rPr kumimoji="0" lang="tr-TR" b="0" i="0" u="none" strike="noStrike" cap="none" normalizeH="0" baseline="0" dirty="0" smtClean="0">
                <a:ln>
                  <a:noFill/>
                </a:ln>
                <a:solidFill>
                  <a:schemeClr val="tx1"/>
                </a:solidFill>
                <a:effectLst/>
                <a:latin typeface="Arial" pitchFamily="34" charset="0"/>
                <a:ea typeface="Times New Roman" pitchFamily="18" charset="0"/>
              </a:rPr>
              <a:t> hareketinde önemli rol oynar.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sng" strike="noStrike" cap="none" normalizeH="0" baseline="0" dirty="0" smtClean="0">
                <a:ln>
                  <a:noFill/>
                </a:ln>
                <a:solidFill>
                  <a:schemeClr val="tx1"/>
                </a:solidFill>
                <a:effectLst/>
                <a:latin typeface="Arial" pitchFamily="34" charset="0"/>
                <a:ea typeface="Times New Roman" pitchFamily="18" charset="0"/>
              </a:rPr>
              <a:t>Çim bitkilerinde </a:t>
            </a:r>
          </a:p>
          <a:p>
            <a:pPr marR="0" lvl="0" indent="892175"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hızlı kök gelişimini, </a:t>
            </a:r>
          </a:p>
          <a:p>
            <a:pPr marR="0" lvl="0" indent="892175"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kurağa sıcağa, soğuğa dayanımı, </a:t>
            </a:r>
          </a:p>
          <a:p>
            <a:pPr marR="0" lvl="0" indent="892175"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hastalık ve zararlılara, </a:t>
            </a:r>
          </a:p>
          <a:p>
            <a:pPr marR="0" lvl="0" indent="892175"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basılma ve çiğnenmeye karşı dayanımı arttırır</a:t>
            </a:r>
          </a:p>
        </p:txBody>
      </p:sp>
      <p:sp>
        <p:nvSpPr>
          <p:cNvPr id="3" name="2 Dikdörtgen"/>
          <p:cNvSpPr/>
          <p:nvPr/>
        </p:nvSpPr>
        <p:spPr>
          <a:xfrm>
            <a:off x="428596" y="285728"/>
            <a:ext cx="857256"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r-TR" sz="8000" b="1" dirty="0" smtClean="0">
                <a:latin typeface="Algerian" pitchFamily="82" charset="0"/>
                <a:cs typeface="Arial" pitchFamily="34" charset="0"/>
              </a:rPr>
              <a:t>k</a:t>
            </a:r>
            <a:endParaRPr lang="tr-TR" sz="8000" dirty="0"/>
          </a:p>
        </p:txBody>
      </p:sp>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14348" y="2071678"/>
            <a:ext cx="7786742"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indent="449263" algn="just" eaLnBrk="0" fontAlgn="base" hangingPunct="0">
              <a:spcBef>
                <a:spcPct val="0"/>
              </a:spcBef>
              <a:spcAft>
                <a:spcPct val="0"/>
              </a:spcAft>
            </a:pPr>
            <a:r>
              <a:rPr lang="tr-TR" dirty="0" smtClean="0">
                <a:latin typeface="Arial" pitchFamily="34" charset="0"/>
                <a:ea typeface="Times New Roman" pitchFamily="18" charset="0"/>
              </a:rPr>
              <a:t>Çim bitkilerinde potasyum eksikliği önce yapraklarda görülür. </a:t>
            </a:r>
          </a:p>
          <a:p>
            <a:pPr lvl="0" indent="449263" algn="just" eaLnBrk="0" fontAlgn="base" hangingPunct="0">
              <a:spcBef>
                <a:spcPct val="0"/>
              </a:spcBef>
              <a:spcAft>
                <a:spcPct val="0"/>
              </a:spcAft>
            </a:pPr>
            <a:r>
              <a:rPr lang="tr-TR" dirty="0" smtClean="0">
                <a:latin typeface="Arial" pitchFamily="34" charset="0"/>
                <a:ea typeface="Times New Roman" pitchFamily="18" charset="0"/>
              </a:rPr>
              <a:t>Yaprak damarları arasındaki alan sararır, yaprak ucu solar. Sararma daha sonraki devrelerde tüm yaprakta damarlar boyunca görülür. </a:t>
            </a:r>
          </a:p>
          <a:p>
            <a:pPr lvl="0" indent="449263" algn="just" eaLnBrk="0" fontAlgn="base" hangingPunct="0">
              <a:spcBef>
                <a:spcPct val="0"/>
              </a:spcBef>
              <a:spcAft>
                <a:spcPct val="0"/>
              </a:spcAft>
            </a:pPr>
            <a:endParaRPr lang="tr-TR" dirty="0" smtClean="0">
              <a:latin typeface="Arial" pitchFamily="34" charset="0"/>
              <a:ea typeface="Times New Roman" pitchFamily="18" charset="0"/>
            </a:endParaRPr>
          </a:p>
          <a:p>
            <a:pPr lvl="0" indent="449263" algn="just" eaLnBrk="0" fontAlgn="base" hangingPunct="0">
              <a:spcBef>
                <a:spcPct val="0"/>
              </a:spcBef>
              <a:spcAft>
                <a:spcPct val="0"/>
              </a:spcAft>
            </a:pPr>
            <a:endParaRPr lang="tr-TR" dirty="0" smtClean="0">
              <a:latin typeface="Arial" pitchFamily="34" charset="0"/>
              <a:ea typeface="Times New Roman" pitchFamily="18" charset="0"/>
            </a:endParaRPr>
          </a:p>
          <a:p>
            <a:pPr lvl="0" indent="449263" algn="just" eaLnBrk="0" fontAlgn="base" hangingPunct="0">
              <a:spcBef>
                <a:spcPct val="0"/>
              </a:spcBef>
              <a:spcAft>
                <a:spcPct val="0"/>
              </a:spcAft>
            </a:pPr>
            <a:r>
              <a:rPr lang="tr-TR" u="sng" dirty="0" smtClean="0">
                <a:latin typeface="Arial" pitchFamily="34" charset="0"/>
                <a:ea typeface="Times New Roman" pitchFamily="18" charset="0"/>
              </a:rPr>
              <a:t>Düşük potasyum </a:t>
            </a:r>
            <a:r>
              <a:rPr lang="tr-TR" dirty="0" smtClean="0">
                <a:latin typeface="Arial" pitchFamily="34" charset="0"/>
                <a:ea typeface="Times New Roman" pitchFamily="18" charset="0"/>
              </a:rPr>
              <a:t>şartlarında KH sentezi azalacağından bitki daha zayıf ve cılız gelişir. Hücre duvarları zayıflar bu nedenle hastalık ve zararlılara, çevre şartlarına karşı dayanıklılık azalır. </a:t>
            </a:r>
            <a:endParaRPr lang="tr-TR" dirty="0" smtClean="0">
              <a:latin typeface="Arial" pitchFamily="34" charset="0"/>
            </a:endParaRPr>
          </a:p>
        </p:txBody>
      </p:sp>
      <p:sp>
        <p:nvSpPr>
          <p:cNvPr id="3" name="2 Dikdörtgen"/>
          <p:cNvSpPr/>
          <p:nvPr/>
        </p:nvSpPr>
        <p:spPr>
          <a:xfrm>
            <a:off x="428596" y="285728"/>
            <a:ext cx="857256"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r-TR" sz="8000" b="1" dirty="0" smtClean="0">
                <a:latin typeface="Algerian" pitchFamily="82" charset="0"/>
                <a:cs typeface="Arial" pitchFamily="34" charset="0"/>
              </a:rPr>
              <a:t>k</a:t>
            </a:r>
            <a:endParaRPr lang="tr-TR" sz="8000" dirty="0"/>
          </a:p>
        </p:txBody>
      </p:sp>
    </p:spTree>
  </p:cSld>
  <p:clrMapOvr>
    <a:masterClrMapping/>
  </p:clrMapOvr>
  <p:transition spd="med">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428728" y="1285860"/>
            <a:ext cx="5643602" cy="923330"/>
          </a:xfrm>
          <a:prstGeom prst="rect">
            <a:avLst/>
          </a:prstGeom>
          <a:noFill/>
        </p:spPr>
        <p:txBody>
          <a:bodyPr wrap="square" rtlCol="0">
            <a:spAutoFit/>
          </a:bodyPr>
          <a:lstStyle/>
          <a:p>
            <a:r>
              <a:rPr lang="tr-TR" b="1" dirty="0" err="1" smtClean="0">
                <a:latin typeface="Arial" pitchFamily="34" charset="0"/>
                <a:cs typeface="Arial" pitchFamily="34" charset="0"/>
              </a:rPr>
              <a:t>Ca</a:t>
            </a:r>
            <a:r>
              <a:rPr lang="tr-TR" b="1" dirty="0" smtClean="0">
                <a:latin typeface="Arial" pitchFamily="34" charset="0"/>
                <a:cs typeface="Arial" pitchFamily="34" charset="0"/>
              </a:rPr>
              <a:t> – Mg – S  </a:t>
            </a:r>
          </a:p>
          <a:p>
            <a:endParaRPr lang="tr-TR" b="1" dirty="0" smtClean="0">
              <a:latin typeface="Arial" pitchFamily="34" charset="0"/>
              <a:cs typeface="Arial" pitchFamily="34" charset="0"/>
            </a:endParaRPr>
          </a:p>
          <a:p>
            <a:r>
              <a:rPr lang="tr-TR" b="1" dirty="0" smtClean="0">
                <a:latin typeface="Arial" pitchFamily="34" charset="0"/>
                <a:cs typeface="Arial" pitchFamily="34" charset="0"/>
              </a:rPr>
              <a:t>Mikro elementler: </a:t>
            </a:r>
            <a:r>
              <a:rPr lang="tr-TR" b="1" dirty="0" err="1" smtClean="0">
                <a:latin typeface="Arial" pitchFamily="34" charset="0"/>
                <a:cs typeface="Arial" pitchFamily="34" charset="0"/>
              </a:rPr>
              <a:t>Fe</a:t>
            </a:r>
            <a:r>
              <a:rPr lang="tr-TR" b="1" dirty="0" smtClean="0">
                <a:latin typeface="Arial" pitchFamily="34" charset="0"/>
                <a:cs typeface="Arial" pitchFamily="34" charset="0"/>
              </a:rPr>
              <a:t>, </a:t>
            </a:r>
            <a:r>
              <a:rPr lang="tr-TR" b="1" dirty="0" err="1" smtClean="0">
                <a:latin typeface="Arial" pitchFamily="34" charset="0"/>
                <a:cs typeface="Arial" pitchFamily="34" charset="0"/>
              </a:rPr>
              <a:t>Mn</a:t>
            </a:r>
            <a:r>
              <a:rPr lang="tr-TR" b="1" dirty="0" smtClean="0">
                <a:latin typeface="Arial" pitchFamily="34" charset="0"/>
                <a:cs typeface="Arial" pitchFamily="34" charset="0"/>
              </a:rPr>
              <a:t>, </a:t>
            </a:r>
            <a:r>
              <a:rPr lang="tr-TR" b="1" dirty="0" err="1" smtClean="0">
                <a:latin typeface="Arial" pitchFamily="34" charset="0"/>
                <a:cs typeface="Arial" pitchFamily="34" charset="0"/>
              </a:rPr>
              <a:t>Zn</a:t>
            </a:r>
            <a:r>
              <a:rPr lang="tr-TR" b="1" dirty="0" smtClean="0">
                <a:latin typeface="Arial" pitchFamily="34" charset="0"/>
                <a:cs typeface="Arial" pitchFamily="34" charset="0"/>
              </a:rPr>
              <a:t>, Cu, </a:t>
            </a:r>
            <a:r>
              <a:rPr lang="tr-TR" b="1" dirty="0" err="1" smtClean="0">
                <a:latin typeface="Arial" pitchFamily="34" charset="0"/>
                <a:cs typeface="Arial" pitchFamily="34" charset="0"/>
              </a:rPr>
              <a:t>Mo</a:t>
            </a:r>
            <a:r>
              <a:rPr lang="tr-TR" b="1" dirty="0" smtClean="0">
                <a:latin typeface="Arial" pitchFamily="34" charset="0"/>
                <a:cs typeface="Arial" pitchFamily="34" charset="0"/>
              </a:rPr>
              <a:t>, B ve </a:t>
            </a:r>
            <a:r>
              <a:rPr lang="tr-TR" b="1" dirty="0" err="1" smtClean="0">
                <a:latin typeface="Arial" pitchFamily="34" charset="0"/>
                <a:cs typeface="Arial" pitchFamily="34" charset="0"/>
              </a:rPr>
              <a:t>Cl</a:t>
            </a:r>
            <a:r>
              <a:rPr lang="tr-TR" b="1" dirty="0" smtClean="0">
                <a:latin typeface="Arial" pitchFamily="34" charset="0"/>
                <a:cs typeface="Arial" pitchFamily="34" charset="0"/>
              </a:rPr>
              <a:t> </a:t>
            </a:r>
            <a:endParaRPr lang="tr-TR" b="1" dirty="0">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2500298" y="500042"/>
            <a:ext cx="349326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tr-TR" b="1" dirty="0" smtClean="0">
                <a:latin typeface="Arial" pitchFamily="34" charset="0"/>
                <a:cs typeface="Arial" pitchFamily="34" charset="0"/>
              </a:rPr>
              <a:t>GÜBRELERİN UYGULANMASI</a:t>
            </a:r>
            <a:endParaRPr lang="tr-TR" b="1" dirty="0">
              <a:latin typeface="Arial" pitchFamily="34" charset="0"/>
              <a:cs typeface="Arial" pitchFamily="34" charset="0"/>
            </a:endParaRPr>
          </a:p>
        </p:txBody>
      </p:sp>
      <p:sp>
        <p:nvSpPr>
          <p:cNvPr id="4" name="3 Dikdörtgen"/>
          <p:cNvSpPr/>
          <p:nvPr/>
        </p:nvSpPr>
        <p:spPr>
          <a:xfrm>
            <a:off x="857224" y="1571612"/>
            <a:ext cx="7572428" cy="46628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tr-TR" u="sng" dirty="0" smtClean="0">
                <a:latin typeface="Arial" pitchFamily="34" charset="0"/>
                <a:cs typeface="Arial" pitchFamily="34" charset="0"/>
              </a:rPr>
              <a:t>Çim alanlara verilecek gübrelerin miktarı, uygulama zamanı ve gübre çeşidini etkileyen faktörler</a:t>
            </a:r>
            <a:r>
              <a:rPr lang="tr-TR" dirty="0" smtClean="0">
                <a:latin typeface="Arial" pitchFamily="34" charset="0"/>
                <a:cs typeface="Arial" pitchFamily="34" charset="0"/>
              </a:rPr>
              <a:t>:</a:t>
            </a:r>
          </a:p>
          <a:p>
            <a:pPr algn="just"/>
            <a:endParaRPr lang="tr-TR" dirty="0" smtClean="0">
              <a:latin typeface="Arial" pitchFamily="34" charset="0"/>
              <a:cs typeface="Arial" pitchFamily="34" charset="0"/>
            </a:endParaRPr>
          </a:p>
          <a:p>
            <a:pPr algn="just">
              <a:lnSpc>
                <a:spcPct val="150000"/>
              </a:lnSpc>
              <a:buFont typeface="Wingdings" pitchFamily="2" charset="2"/>
              <a:buChar char="q"/>
            </a:pPr>
            <a:r>
              <a:rPr lang="tr-TR" dirty="0" smtClean="0">
                <a:latin typeface="Arial" pitchFamily="34" charset="0"/>
                <a:cs typeface="Arial" pitchFamily="34" charset="0"/>
              </a:rPr>
              <a:t>Topraktaki bitki besin maddeleri, </a:t>
            </a:r>
          </a:p>
          <a:p>
            <a:pPr algn="just">
              <a:lnSpc>
                <a:spcPct val="150000"/>
              </a:lnSpc>
              <a:buFont typeface="Wingdings" pitchFamily="2" charset="2"/>
              <a:buChar char="q"/>
            </a:pPr>
            <a:r>
              <a:rPr lang="tr-TR" dirty="0" smtClean="0">
                <a:latin typeface="Arial" pitchFamily="34" charset="0"/>
                <a:cs typeface="Arial" pitchFamily="34" charset="0"/>
              </a:rPr>
              <a:t>Çim bitkilerinin özel gübreleme istekleri, </a:t>
            </a:r>
          </a:p>
          <a:p>
            <a:pPr algn="just">
              <a:lnSpc>
                <a:spcPct val="150000"/>
              </a:lnSpc>
              <a:buFont typeface="Wingdings" pitchFamily="2" charset="2"/>
              <a:buChar char="q"/>
            </a:pPr>
            <a:r>
              <a:rPr lang="tr-TR" dirty="0" smtClean="0">
                <a:latin typeface="Arial" pitchFamily="34" charset="0"/>
                <a:cs typeface="Arial" pitchFamily="34" charset="0"/>
              </a:rPr>
              <a:t>Gübre fiyatları, </a:t>
            </a:r>
          </a:p>
          <a:p>
            <a:pPr algn="just">
              <a:lnSpc>
                <a:spcPct val="150000"/>
              </a:lnSpc>
              <a:buFont typeface="Wingdings" pitchFamily="2" charset="2"/>
              <a:buChar char="q"/>
            </a:pPr>
            <a:r>
              <a:rPr lang="tr-TR" dirty="0" smtClean="0">
                <a:latin typeface="Arial" pitchFamily="34" charset="0"/>
                <a:cs typeface="Arial" pitchFamily="34" charset="0"/>
              </a:rPr>
              <a:t>Çevre koşulları, </a:t>
            </a:r>
          </a:p>
          <a:p>
            <a:pPr algn="just">
              <a:lnSpc>
                <a:spcPct val="150000"/>
              </a:lnSpc>
              <a:buFont typeface="Wingdings" pitchFamily="2" charset="2"/>
              <a:buChar char="q"/>
            </a:pPr>
            <a:r>
              <a:rPr lang="tr-TR" dirty="0" smtClean="0">
                <a:latin typeface="Arial" pitchFamily="34" charset="0"/>
                <a:cs typeface="Arial" pitchFamily="34" charset="0"/>
              </a:rPr>
              <a:t>İstenilen çim kalitesi, </a:t>
            </a:r>
          </a:p>
          <a:p>
            <a:pPr algn="just">
              <a:lnSpc>
                <a:spcPct val="150000"/>
              </a:lnSpc>
              <a:buFont typeface="Wingdings" pitchFamily="2" charset="2"/>
              <a:buChar char="q"/>
            </a:pPr>
            <a:r>
              <a:rPr lang="tr-TR" dirty="0" smtClean="0">
                <a:latin typeface="Arial" pitchFamily="34" charset="0"/>
                <a:cs typeface="Arial" pitchFamily="34" charset="0"/>
              </a:rPr>
              <a:t>İstenilen sürgün sıklığı, </a:t>
            </a:r>
          </a:p>
          <a:p>
            <a:pPr algn="just">
              <a:lnSpc>
                <a:spcPct val="150000"/>
              </a:lnSpc>
              <a:buFont typeface="Wingdings" pitchFamily="2" charset="2"/>
              <a:buChar char="q"/>
            </a:pPr>
            <a:r>
              <a:rPr lang="tr-TR" dirty="0" smtClean="0">
                <a:latin typeface="Arial" pitchFamily="34" charset="0"/>
                <a:cs typeface="Arial" pitchFamily="34" charset="0"/>
              </a:rPr>
              <a:t>Çim alanlarının kullanım şartları, </a:t>
            </a:r>
          </a:p>
          <a:p>
            <a:pPr algn="just">
              <a:lnSpc>
                <a:spcPct val="150000"/>
              </a:lnSpc>
              <a:buFont typeface="Wingdings" pitchFamily="2" charset="2"/>
              <a:buChar char="q"/>
            </a:pPr>
            <a:r>
              <a:rPr lang="tr-TR" dirty="0" smtClean="0">
                <a:latin typeface="Arial" pitchFamily="34" charset="0"/>
                <a:cs typeface="Arial" pitchFamily="34" charset="0"/>
              </a:rPr>
              <a:t>Toprağın fiziki durumu, </a:t>
            </a:r>
          </a:p>
          <a:p>
            <a:pPr algn="just">
              <a:lnSpc>
                <a:spcPct val="150000"/>
              </a:lnSpc>
              <a:buFont typeface="Wingdings" pitchFamily="2" charset="2"/>
              <a:buChar char="q"/>
            </a:pPr>
            <a:r>
              <a:rPr lang="tr-TR" dirty="0" smtClean="0">
                <a:latin typeface="Arial" pitchFamily="34" charset="0"/>
                <a:cs typeface="Arial" pitchFamily="34" charset="0"/>
              </a:rPr>
              <a:t>Uygulanan kültürel sistemler. </a:t>
            </a:r>
            <a:endParaRPr lang="tr-TR" dirty="0">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71472" y="1000108"/>
            <a:ext cx="8215370"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tr-TR" dirty="0" smtClean="0">
                <a:latin typeface="Arial" pitchFamily="34" charset="0"/>
                <a:cs typeface="Arial" pitchFamily="34" charset="0"/>
              </a:rPr>
              <a:t>Toprak yüzeyine gübre serpilmesinde </a:t>
            </a:r>
            <a:r>
              <a:rPr lang="tr-TR" u="sng" dirty="0" smtClean="0">
                <a:latin typeface="Arial" pitchFamily="34" charset="0"/>
                <a:cs typeface="Arial" pitchFamily="34" charset="0"/>
              </a:rPr>
              <a:t>üniform dağıtıma </a:t>
            </a:r>
            <a:r>
              <a:rPr lang="tr-TR" dirty="0" smtClean="0">
                <a:latin typeface="Arial" pitchFamily="34" charset="0"/>
                <a:cs typeface="Arial" pitchFamily="34" charset="0"/>
              </a:rPr>
              <a:t>önem verilmelidir. Özellikle azot atılan yerlerde boylanma, kardeşlenme veya koyu yeşil renk değişimi görülür. Bazen aşırı azotlu gübreleme bitkilerin yanmasına ve kurumasına yol açar. </a:t>
            </a:r>
          </a:p>
          <a:p>
            <a:pPr algn="just"/>
            <a:endParaRPr lang="tr-TR" dirty="0" smtClean="0">
              <a:latin typeface="Arial" pitchFamily="34" charset="0"/>
              <a:cs typeface="Arial" pitchFamily="34" charset="0"/>
            </a:endParaRPr>
          </a:p>
          <a:p>
            <a:pPr algn="just"/>
            <a:r>
              <a:rPr lang="tr-TR" dirty="0" smtClean="0">
                <a:latin typeface="Arial" pitchFamily="34" charset="0"/>
                <a:cs typeface="Arial" pitchFamily="34" charset="0"/>
              </a:rPr>
              <a:t>Gübreler daima </a:t>
            </a:r>
            <a:r>
              <a:rPr lang="tr-TR" u="sng" dirty="0" smtClean="0">
                <a:latin typeface="Arial" pitchFamily="34" charset="0"/>
                <a:cs typeface="Arial" pitchFamily="34" charset="0"/>
              </a:rPr>
              <a:t>çim alanın kuru, yağışın olmadığı günlerde </a:t>
            </a:r>
            <a:r>
              <a:rPr lang="tr-TR" dirty="0" smtClean="0">
                <a:latin typeface="Arial" pitchFamily="34" charset="0"/>
                <a:cs typeface="Arial" pitchFamily="34" charset="0"/>
              </a:rPr>
              <a:t>yapılmalıdır. </a:t>
            </a:r>
          </a:p>
          <a:p>
            <a:pPr algn="just"/>
            <a:r>
              <a:rPr lang="tr-TR" dirty="0" smtClean="0">
                <a:latin typeface="Arial" pitchFamily="34" charset="0"/>
                <a:cs typeface="Arial" pitchFamily="34" charset="0"/>
              </a:rPr>
              <a:t>Çim örtüsü yaş iken gübre atılması halinde gübreler yapraklara yapışır ve zarar verir. Kuru çim örtüsüne atılan gübreler kolayca toprak yüzeyine ulaşır. </a:t>
            </a:r>
          </a:p>
        </p:txBody>
      </p:sp>
    </p:spTree>
  </p:cSld>
  <p:clrMapOvr>
    <a:masterClrMapping/>
  </p:clrMapOvr>
  <p:transition spd="med">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14348" y="1071546"/>
            <a:ext cx="7786742"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tr-TR" dirty="0" smtClean="0">
                <a:latin typeface="Arial" pitchFamily="34" charset="0"/>
                <a:cs typeface="Arial" pitchFamily="34" charset="0"/>
              </a:rPr>
              <a:t>Gübreleme sonrasında mutlaka sulama yapılmalıdır. </a:t>
            </a:r>
          </a:p>
          <a:p>
            <a:pPr algn="just"/>
            <a:r>
              <a:rPr lang="tr-TR" dirty="0" smtClean="0">
                <a:latin typeface="Arial" pitchFamily="34" charset="0"/>
                <a:cs typeface="Arial" pitchFamily="34" charset="0"/>
              </a:rPr>
              <a:t>Küçük alanlarda gübreler elle üniform bir şekilde dağıtılabilir. </a:t>
            </a:r>
          </a:p>
          <a:p>
            <a:pPr algn="just"/>
            <a:endParaRPr lang="tr-TR" dirty="0" smtClean="0">
              <a:latin typeface="Arial" pitchFamily="34" charset="0"/>
              <a:cs typeface="Arial" pitchFamily="34" charset="0"/>
            </a:endParaRPr>
          </a:p>
          <a:p>
            <a:pPr algn="just"/>
            <a:r>
              <a:rPr lang="tr-TR" dirty="0" smtClean="0">
                <a:latin typeface="Arial" pitchFamily="34" charset="0"/>
                <a:cs typeface="Arial" pitchFamily="34" charset="0"/>
              </a:rPr>
              <a:t>Elle gübre atımında zaman ve emek kaybı çok fazladır. Geniş alanlarda gübrelerin elle atımı zaman alıcıdır. Bu alanlarda çok değişik serpici, yayıcı </a:t>
            </a:r>
            <a:r>
              <a:rPr lang="tr-TR" dirty="0" err="1" smtClean="0">
                <a:latin typeface="Arial" pitchFamily="34" charset="0"/>
                <a:cs typeface="Arial" pitchFamily="34" charset="0"/>
              </a:rPr>
              <a:t>makinalar</a:t>
            </a:r>
            <a:r>
              <a:rPr lang="tr-TR" dirty="0" smtClean="0">
                <a:latin typeface="Arial" pitchFamily="34" charset="0"/>
                <a:cs typeface="Arial" pitchFamily="34" charset="0"/>
              </a:rPr>
              <a:t> kullanılabilir. Bunların birçoğu ucuz ve etkili </a:t>
            </a:r>
            <a:r>
              <a:rPr lang="tr-TR" dirty="0" err="1" smtClean="0">
                <a:latin typeface="Arial" pitchFamily="34" charset="0"/>
                <a:cs typeface="Arial" pitchFamily="34" charset="0"/>
              </a:rPr>
              <a:t>makinalardır</a:t>
            </a:r>
            <a:r>
              <a:rPr lang="tr-TR" dirty="0" smtClean="0">
                <a:latin typeface="Arial" pitchFamily="34" charset="0"/>
                <a:cs typeface="Arial" pitchFamily="34" charset="0"/>
              </a:rPr>
              <a:t>. Bu alet ve </a:t>
            </a:r>
            <a:r>
              <a:rPr lang="tr-TR" dirty="0" err="1" smtClean="0">
                <a:latin typeface="Arial" pitchFamily="34" charset="0"/>
                <a:cs typeface="Arial" pitchFamily="34" charset="0"/>
              </a:rPr>
              <a:t>makinalar</a:t>
            </a:r>
            <a:r>
              <a:rPr lang="tr-TR" dirty="0" smtClean="0">
                <a:latin typeface="Arial" pitchFamily="34" charset="0"/>
                <a:cs typeface="Arial" pitchFamily="34" charset="0"/>
              </a:rPr>
              <a:t>, mümkünse çim alanında birbirine dik istikamette giderek gübreyi çok daha üniform bir şekilde atabilirler. </a:t>
            </a:r>
            <a:endParaRPr lang="tr-TR" dirty="0">
              <a:latin typeface="Arial" pitchFamily="34" charset="0"/>
              <a:cs typeface="Arial" pitchFamily="34" charset="0"/>
            </a:endParaRPr>
          </a:p>
        </p:txBody>
      </p:sp>
      <p:pic>
        <p:nvPicPr>
          <p:cNvPr id="3" name="Picture 2"/>
          <p:cNvPicPr>
            <a:picLocks noChangeAspect="1" noChangeArrowheads="1"/>
          </p:cNvPicPr>
          <p:nvPr/>
        </p:nvPicPr>
        <p:blipFill>
          <a:blip r:embed="rId2" cstate="screen"/>
          <a:srcRect/>
          <a:stretch>
            <a:fillRect/>
          </a:stretch>
        </p:blipFill>
        <p:spPr bwMode="auto">
          <a:xfrm>
            <a:off x="2357422" y="3643314"/>
            <a:ext cx="4324350" cy="2990850"/>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ransition spd="med">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908720"/>
            <a:ext cx="9152130" cy="5146334"/>
          </a:xfrm>
          <a:prstGeom prst="rect">
            <a:avLst/>
          </a:prstGeom>
        </p:spPr>
      </p:pic>
    </p:spTree>
    <p:extLst>
      <p:ext uri="{BB962C8B-B14F-4D97-AF65-F5344CB8AC3E}">
        <p14:creationId xmlns:p14="http://schemas.microsoft.com/office/powerpoint/2010/main" val="2190035461"/>
      </p:ext>
    </p:extLst>
  </p:cSld>
  <p:clrMapOvr>
    <a:masterClrMapping/>
  </p:clrMapOvr>
  <p:transition spd="med">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642910" y="1714488"/>
            <a:ext cx="8001024" cy="230832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alanlarda yabancı otlar </a:t>
            </a:r>
          </a:p>
          <a:p>
            <a:pPr marR="0" lvl="0" indent="1978025"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renk, </a:t>
            </a:r>
          </a:p>
          <a:p>
            <a:pPr marR="0" lvl="0" indent="1978025"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büyüme şekli, </a:t>
            </a:r>
          </a:p>
          <a:p>
            <a:pPr marR="0" lvl="0" indent="1978025"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yaprak boyutları ve </a:t>
            </a:r>
          </a:p>
          <a:p>
            <a:pPr marR="0" lvl="0" indent="1978025"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çiçekleriyle kolayca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farkedilir</a:t>
            </a:r>
            <a:r>
              <a:rPr kumimoji="0" lang="tr-TR" b="0" i="0" u="none" strike="noStrike" cap="none" normalizeH="0" baseline="0" dirty="0" smtClean="0">
                <a:ln>
                  <a:noFill/>
                </a:ln>
                <a:solidFill>
                  <a:schemeClr val="tx1"/>
                </a:solidFill>
                <a:effectLst/>
                <a:latin typeface="Arial" pitchFamily="34" charset="0"/>
                <a:ea typeface="Times New Roman" pitchFamily="18" charset="0"/>
              </a:rPr>
              <a:t>.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Özellikle geniş yapraklı yabancı otlar çim alanlarda çok belirgindir. Yabancı otların rengi normal çim alanlardan daha farklıdır. </a:t>
            </a:r>
          </a:p>
        </p:txBody>
      </p:sp>
      <p:sp>
        <p:nvSpPr>
          <p:cNvPr id="3" name="2 Dikdörtgen"/>
          <p:cNvSpPr/>
          <p:nvPr/>
        </p:nvSpPr>
        <p:spPr>
          <a:xfrm>
            <a:off x="1571604" y="357166"/>
            <a:ext cx="47895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indent="449263" algn="just" fontAlgn="base">
              <a:spcBef>
                <a:spcPct val="0"/>
              </a:spcBef>
              <a:spcAft>
                <a:spcPct val="0"/>
              </a:spcAft>
            </a:pPr>
            <a:r>
              <a:rPr lang="tr-TR" sz="2400" b="1" dirty="0" smtClean="0">
                <a:solidFill>
                  <a:prstClr val="black"/>
                </a:solidFill>
                <a:latin typeface="Arial" pitchFamily="34" charset="0"/>
                <a:ea typeface="Times New Roman" pitchFamily="18" charset="0"/>
              </a:rPr>
              <a:t>YABANCI OT KONTROLÜ</a:t>
            </a:r>
            <a:endParaRPr lang="tr-TR" sz="2400" dirty="0" smtClean="0">
              <a:solidFill>
                <a:prstClr val="black"/>
              </a:solidFill>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14348" y="1443841"/>
            <a:ext cx="7786742" cy="286232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indent="449263" algn="just" eaLnBrk="0" fontAlgn="base" hangingPunct="0">
              <a:spcBef>
                <a:spcPct val="0"/>
              </a:spcBef>
              <a:spcAft>
                <a:spcPct val="0"/>
              </a:spcAft>
            </a:pPr>
            <a:r>
              <a:rPr lang="tr-TR" dirty="0" smtClean="0">
                <a:latin typeface="Arial" pitchFamily="34" charset="0"/>
                <a:ea typeface="Times New Roman" pitchFamily="18" charset="0"/>
              </a:rPr>
              <a:t>İyi gübrelenmiş bir çim alanı koyu yeşil renktedir. Buna karşılık geniş yapraklı otlar açık yeşil veya </a:t>
            </a:r>
            <a:r>
              <a:rPr lang="tr-TR" dirty="0" err="1" smtClean="0">
                <a:latin typeface="Arial" pitchFamily="34" charset="0"/>
                <a:ea typeface="Times New Roman" pitchFamily="18" charset="0"/>
              </a:rPr>
              <a:t>sarımtrak</a:t>
            </a:r>
            <a:r>
              <a:rPr lang="tr-TR" dirty="0" smtClean="0">
                <a:latin typeface="Arial" pitchFamily="34" charset="0"/>
                <a:ea typeface="Times New Roman" pitchFamily="18" charset="0"/>
              </a:rPr>
              <a:t> renkleriyle kolayca </a:t>
            </a:r>
            <a:r>
              <a:rPr lang="tr-TR" dirty="0" err="1" smtClean="0">
                <a:latin typeface="Arial" pitchFamily="34" charset="0"/>
                <a:ea typeface="Times New Roman" pitchFamily="18" charset="0"/>
              </a:rPr>
              <a:t>farkedilir</a:t>
            </a:r>
            <a:r>
              <a:rPr lang="tr-TR" dirty="0" smtClean="0">
                <a:latin typeface="Arial" pitchFamily="34" charset="0"/>
                <a:ea typeface="Times New Roman" pitchFamily="18" charset="0"/>
              </a:rPr>
              <a:t>. </a:t>
            </a:r>
          </a:p>
          <a:p>
            <a:pPr lvl="0" indent="449263" algn="just" eaLnBrk="0" fontAlgn="base" hangingPunct="0">
              <a:spcBef>
                <a:spcPct val="0"/>
              </a:spcBef>
              <a:spcAft>
                <a:spcPct val="0"/>
              </a:spcAft>
            </a:pPr>
            <a:endParaRPr lang="tr-TR" dirty="0" smtClean="0">
              <a:latin typeface="Arial" pitchFamily="34" charset="0"/>
              <a:ea typeface="Times New Roman" pitchFamily="18" charset="0"/>
            </a:endParaRPr>
          </a:p>
          <a:p>
            <a:pPr lvl="0" indent="449263" algn="just" eaLnBrk="0" fontAlgn="base" hangingPunct="0">
              <a:spcBef>
                <a:spcPct val="0"/>
              </a:spcBef>
              <a:spcAft>
                <a:spcPct val="0"/>
              </a:spcAft>
            </a:pPr>
            <a:r>
              <a:rPr lang="tr-TR" dirty="0" smtClean="0">
                <a:latin typeface="Arial" pitchFamily="34" charset="0"/>
                <a:ea typeface="Times New Roman" pitchFamily="18" charset="0"/>
              </a:rPr>
              <a:t>Buğdaygiller familyasına bağlı yabancı otların belirlenmesi biraz daha zordur. Ancak yaprak formu ve boyutları ile büyüme şekli yönünden çim alanlarda kolayca ayrılır. </a:t>
            </a:r>
          </a:p>
          <a:p>
            <a:pPr lvl="0" indent="449263" algn="just" eaLnBrk="0" fontAlgn="base" hangingPunct="0">
              <a:spcBef>
                <a:spcPct val="0"/>
              </a:spcBef>
              <a:spcAft>
                <a:spcPct val="0"/>
              </a:spcAft>
            </a:pPr>
            <a:endParaRPr lang="tr-TR" dirty="0" smtClean="0">
              <a:latin typeface="Arial" pitchFamily="34" charset="0"/>
              <a:ea typeface="Times New Roman" pitchFamily="18" charset="0"/>
            </a:endParaRPr>
          </a:p>
          <a:p>
            <a:pPr lvl="0" indent="449263" algn="just" eaLnBrk="0" fontAlgn="base" hangingPunct="0">
              <a:spcBef>
                <a:spcPct val="0"/>
              </a:spcBef>
              <a:spcAft>
                <a:spcPct val="0"/>
              </a:spcAft>
            </a:pPr>
            <a:r>
              <a:rPr lang="tr-TR" dirty="0" smtClean="0">
                <a:latin typeface="Arial" pitchFamily="34" charset="0"/>
                <a:ea typeface="Times New Roman" pitchFamily="18" charset="0"/>
              </a:rPr>
              <a:t>Örneğin çok ince yapıdaki bir çim alanında, kamışsı yumak veya domuz ayrığı gibi kalın yapraklı, kaba türler hızlı büyümesi ve yumaklar halinde gelişmesiyle kolaylıkla </a:t>
            </a:r>
            <a:r>
              <a:rPr lang="tr-TR" dirty="0" err="1" smtClean="0">
                <a:latin typeface="Arial" pitchFamily="34" charset="0"/>
                <a:ea typeface="Times New Roman" pitchFamily="18" charset="0"/>
              </a:rPr>
              <a:t>farkedilir</a:t>
            </a:r>
            <a:r>
              <a:rPr lang="tr-TR" dirty="0" smtClean="0">
                <a:latin typeface="Arial" pitchFamily="34" charset="0"/>
                <a:ea typeface="Times New Roman" pitchFamily="18" charset="0"/>
              </a:rPr>
              <a:t>.</a:t>
            </a:r>
            <a:endParaRPr lang="tr-TR" dirty="0" smtClean="0">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cstate="screen"/>
          <a:srcRect/>
          <a:stretch>
            <a:fillRect/>
          </a:stretch>
        </p:blipFill>
        <p:spPr bwMode="auto">
          <a:xfrm>
            <a:off x="139190" y="221595"/>
            <a:ext cx="4210969" cy="2916000"/>
          </a:xfrm>
          <a:prstGeom prst="rect">
            <a:avLst/>
          </a:prstGeom>
        </p:spPr>
        <p:style>
          <a:lnRef idx="2">
            <a:schemeClr val="dk1"/>
          </a:lnRef>
          <a:fillRef idx="1">
            <a:schemeClr val="lt1"/>
          </a:fillRef>
          <a:effectRef idx="0">
            <a:schemeClr val="dk1"/>
          </a:effectRef>
          <a:fontRef idx="minor">
            <a:schemeClr val="dk1"/>
          </a:fontRef>
        </p:style>
      </p:pic>
      <p:pic>
        <p:nvPicPr>
          <p:cNvPr id="41987" name="Picture 3"/>
          <p:cNvPicPr>
            <a:picLocks noChangeAspect="1" noChangeArrowheads="1"/>
          </p:cNvPicPr>
          <p:nvPr/>
        </p:nvPicPr>
        <p:blipFill>
          <a:blip r:embed="rId3" cstate="screen"/>
          <a:srcRect/>
          <a:stretch>
            <a:fillRect/>
          </a:stretch>
        </p:blipFill>
        <p:spPr bwMode="auto">
          <a:xfrm>
            <a:off x="4659529" y="214290"/>
            <a:ext cx="4297950" cy="2916000"/>
          </a:xfrm>
          <a:prstGeom prst="rect">
            <a:avLst/>
          </a:prstGeom>
        </p:spPr>
        <p:style>
          <a:lnRef idx="2">
            <a:schemeClr val="dk1"/>
          </a:lnRef>
          <a:fillRef idx="1">
            <a:schemeClr val="lt1"/>
          </a:fillRef>
          <a:effectRef idx="0">
            <a:schemeClr val="dk1"/>
          </a:effectRef>
          <a:fontRef idx="minor">
            <a:schemeClr val="dk1"/>
          </a:fontRef>
        </p:style>
      </p:pic>
      <p:pic>
        <p:nvPicPr>
          <p:cNvPr id="41986" name="Picture 2"/>
          <p:cNvPicPr>
            <a:picLocks noChangeAspect="1" noChangeArrowheads="1"/>
          </p:cNvPicPr>
          <p:nvPr/>
        </p:nvPicPr>
        <p:blipFill>
          <a:blip r:embed="rId4" cstate="screen"/>
          <a:srcRect/>
          <a:stretch>
            <a:fillRect/>
          </a:stretch>
        </p:blipFill>
        <p:spPr bwMode="auto">
          <a:xfrm>
            <a:off x="145047" y="3656272"/>
            <a:ext cx="4220713" cy="2916000"/>
          </a:xfrm>
          <a:prstGeom prst="rect">
            <a:avLst/>
          </a:prstGeom>
        </p:spPr>
        <p:style>
          <a:lnRef idx="2">
            <a:schemeClr val="dk1"/>
          </a:lnRef>
          <a:fillRef idx="1">
            <a:schemeClr val="lt1"/>
          </a:fillRef>
          <a:effectRef idx="0">
            <a:schemeClr val="dk1"/>
          </a:effectRef>
          <a:fontRef idx="minor">
            <a:schemeClr val="dk1"/>
          </a:fontRef>
        </p:style>
      </p:pic>
      <p:pic>
        <p:nvPicPr>
          <p:cNvPr id="41985" name="Picture 1"/>
          <p:cNvPicPr>
            <a:picLocks noChangeAspect="1" noChangeArrowheads="1"/>
          </p:cNvPicPr>
          <p:nvPr/>
        </p:nvPicPr>
        <p:blipFill>
          <a:blip r:embed="rId5" cstate="screen"/>
          <a:srcRect/>
          <a:stretch>
            <a:fillRect/>
          </a:stretch>
        </p:blipFill>
        <p:spPr bwMode="auto">
          <a:xfrm>
            <a:off x="4714908" y="3654127"/>
            <a:ext cx="4279615" cy="291600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cstate="screen"/>
          <a:srcRect/>
          <a:stretch>
            <a:fillRect/>
          </a:stretch>
        </p:blipFill>
        <p:spPr bwMode="auto">
          <a:xfrm>
            <a:off x="142844" y="357166"/>
            <a:ext cx="4224000" cy="2880000"/>
          </a:xfrm>
          <a:prstGeom prst="rect">
            <a:avLst/>
          </a:prstGeom>
        </p:spPr>
        <p:style>
          <a:lnRef idx="2">
            <a:schemeClr val="dk1"/>
          </a:lnRef>
          <a:fillRef idx="1">
            <a:schemeClr val="lt1"/>
          </a:fillRef>
          <a:effectRef idx="0">
            <a:schemeClr val="dk1"/>
          </a:effectRef>
          <a:fontRef idx="minor">
            <a:schemeClr val="dk1"/>
          </a:fontRef>
        </p:style>
      </p:pic>
      <p:pic>
        <p:nvPicPr>
          <p:cNvPr id="40963" name="Picture 3"/>
          <p:cNvPicPr>
            <a:picLocks noChangeAspect="1" noChangeArrowheads="1"/>
          </p:cNvPicPr>
          <p:nvPr/>
        </p:nvPicPr>
        <p:blipFill>
          <a:blip r:embed="rId3" cstate="screen"/>
          <a:srcRect/>
          <a:stretch>
            <a:fillRect/>
          </a:stretch>
        </p:blipFill>
        <p:spPr bwMode="auto">
          <a:xfrm>
            <a:off x="4786314" y="357166"/>
            <a:ext cx="4022069" cy="2880000"/>
          </a:xfrm>
          <a:prstGeom prst="rect">
            <a:avLst/>
          </a:prstGeom>
        </p:spPr>
        <p:style>
          <a:lnRef idx="2">
            <a:schemeClr val="dk1"/>
          </a:lnRef>
          <a:fillRef idx="1">
            <a:schemeClr val="lt1"/>
          </a:fillRef>
          <a:effectRef idx="0">
            <a:schemeClr val="dk1"/>
          </a:effectRef>
          <a:fontRef idx="minor">
            <a:schemeClr val="dk1"/>
          </a:fontRef>
        </p:style>
      </p:pic>
      <p:pic>
        <p:nvPicPr>
          <p:cNvPr id="40962" name="Picture 2"/>
          <p:cNvPicPr>
            <a:picLocks noChangeAspect="1" noChangeArrowheads="1"/>
          </p:cNvPicPr>
          <p:nvPr/>
        </p:nvPicPr>
        <p:blipFill>
          <a:blip r:embed="rId4" cstate="screen"/>
          <a:srcRect/>
          <a:stretch>
            <a:fillRect/>
          </a:stretch>
        </p:blipFill>
        <p:spPr bwMode="auto">
          <a:xfrm>
            <a:off x="142844" y="3571876"/>
            <a:ext cx="4241455" cy="2880000"/>
          </a:xfrm>
          <a:prstGeom prst="rect">
            <a:avLst/>
          </a:prstGeom>
        </p:spPr>
        <p:style>
          <a:lnRef idx="2">
            <a:schemeClr val="dk1"/>
          </a:lnRef>
          <a:fillRef idx="1">
            <a:schemeClr val="lt1"/>
          </a:fillRef>
          <a:effectRef idx="0">
            <a:schemeClr val="dk1"/>
          </a:effectRef>
          <a:fontRef idx="minor">
            <a:schemeClr val="dk1"/>
          </a:fontRef>
        </p:style>
      </p:pic>
      <p:pic>
        <p:nvPicPr>
          <p:cNvPr id="40961" name="Picture 1"/>
          <p:cNvPicPr>
            <a:picLocks noChangeAspect="1" noChangeArrowheads="1"/>
          </p:cNvPicPr>
          <p:nvPr/>
        </p:nvPicPr>
        <p:blipFill>
          <a:blip r:embed="rId5" cstate="screen"/>
          <a:srcRect/>
          <a:stretch>
            <a:fillRect/>
          </a:stretch>
        </p:blipFill>
        <p:spPr bwMode="auto">
          <a:xfrm>
            <a:off x="4714876" y="3571876"/>
            <a:ext cx="4241455" cy="288000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cstate="screen"/>
          <a:srcRect/>
          <a:stretch>
            <a:fillRect/>
          </a:stretch>
        </p:blipFill>
        <p:spPr bwMode="auto">
          <a:xfrm>
            <a:off x="213220" y="191810"/>
            <a:ext cx="4215904" cy="2880000"/>
          </a:xfrm>
          <a:prstGeom prst="rect">
            <a:avLst/>
          </a:prstGeom>
        </p:spPr>
        <p:style>
          <a:lnRef idx="2">
            <a:schemeClr val="dk1"/>
          </a:lnRef>
          <a:fillRef idx="1">
            <a:schemeClr val="lt1"/>
          </a:fillRef>
          <a:effectRef idx="0">
            <a:schemeClr val="dk1"/>
          </a:effectRef>
          <a:fontRef idx="minor">
            <a:schemeClr val="dk1"/>
          </a:fontRef>
        </p:style>
      </p:pic>
      <p:pic>
        <p:nvPicPr>
          <p:cNvPr id="39939" name="Picture 3"/>
          <p:cNvPicPr>
            <a:picLocks noChangeAspect="1" noChangeArrowheads="1"/>
          </p:cNvPicPr>
          <p:nvPr/>
        </p:nvPicPr>
        <p:blipFill>
          <a:blip r:embed="rId3" cstate="screen"/>
          <a:srcRect/>
          <a:stretch>
            <a:fillRect/>
          </a:stretch>
        </p:blipFill>
        <p:spPr bwMode="auto">
          <a:xfrm>
            <a:off x="4786314" y="191810"/>
            <a:ext cx="4141065" cy="2880000"/>
          </a:xfrm>
          <a:prstGeom prst="rect">
            <a:avLst/>
          </a:prstGeom>
        </p:spPr>
        <p:style>
          <a:lnRef idx="2">
            <a:schemeClr val="dk1"/>
          </a:lnRef>
          <a:fillRef idx="1">
            <a:schemeClr val="lt1"/>
          </a:fillRef>
          <a:effectRef idx="0">
            <a:schemeClr val="dk1"/>
          </a:effectRef>
          <a:fontRef idx="minor">
            <a:schemeClr val="dk1"/>
          </a:fontRef>
        </p:style>
      </p:pic>
      <p:pic>
        <p:nvPicPr>
          <p:cNvPr id="39938" name="Picture 2"/>
          <p:cNvPicPr>
            <a:picLocks noChangeAspect="1" noChangeArrowheads="1"/>
          </p:cNvPicPr>
          <p:nvPr/>
        </p:nvPicPr>
        <p:blipFill>
          <a:blip r:embed="rId4" cstate="screen"/>
          <a:srcRect/>
          <a:stretch>
            <a:fillRect/>
          </a:stretch>
        </p:blipFill>
        <p:spPr bwMode="auto">
          <a:xfrm>
            <a:off x="246267" y="3714752"/>
            <a:ext cx="4182857" cy="2880000"/>
          </a:xfrm>
          <a:prstGeom prst="rect">
            <a:avLst/>
          </a:prstGeom>
        </p:spPr>
        <p:style>
          <a:lnRef idx="2">
            <a:schemeClr val="dk1"/>
          </a:lnRef>
          <a:fillRef idx="1">
            <a:schemeClr val="lt1"/>
          </a:fillRef>
          <a:effectRef idx="0">
            <a:schemeClr val="dk1"/>
          </a:effectRef>
          <a:fontRef idx="minor">
            <a:schemeClr val="dk1"/>
          </a:fontRef>
        </p:style>
      </p:pic>
      <p:pic>
        <p:nvPicPr>
          <p:cNvPr id="39937" name="Picture 1"/>
          <p:cNvPicPr>
            <a:picLocks noChangeAspect="1" noChangeArrowheads="1"/>
          </p:cNvPicPr>
          <p:nvPr/>
        </p:nvPicPr>
        <p:blipFill>
          <a:blip r:embed="rId5" cstate="screen"/>
          <a:srcRect/>
          <a:stretch>
            <a:fillRect/>
          </a:stretch>
        </p:blipFill>
        <p:spPr bwMode="auto">
          <a:xfrm>
            <a:off x="4714876" y="3786190"/>
            <a:ext cx="4224000" cy="288000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cstate="screen"/>
          <a:srcRect/>
          <a:stretch>
            <a:fillRect/>
          </a:stretch>
        </p:blipFill>
        <p:spPr bwMode="auto">
          <a:xfrm>
            <a:off x="205124" y="263248"/>
            <a:ext cx="4224000" cy="2880000"/>
          </a:xfrm>
          <a:prstGeom prst="rect">
            <a:avLst/>
          </a:prstGeom>
        </p:spPr>
        <p:style>
          <a:lnRef idx="2">
            <a:schemeClr val="dk1"/>
          </a:lnRef>
          <a:fillRef idx="1">
            <a:schemeClr val="lt1"/>
          </a:fillRef>
          <a:effectRef idx="0">
            <a:schemeClr val="dk1"/>
          </a:effectRef>
          <a:fontRef idx="minor">
            <a:schemeClr val="dk1"/>
          </a:fontRef>
        </p:style>
      </p:pic>
      <p:pic>
        <p:nvPicPr>
          <p:cNvPr id="38915" name="Picture 3"/>
          <p:cNvPicPr>
            <a:picLocks noChangeAspect="1" noChangeArrowheads="1"/>
          </p:cNvPicPr>
          <p:nvPr/>
        </p:nvPicPr>
        <p:blipFill>
          <a:blip r:embed="rId3" cstate="screen"/>
          <a:srcRect/>
          <a:stretch>
            <a:fillRect/>
          </a:stretch>
        </p:blipFill>
        <p:spPr bwMode="auto">
          <a:xfrm>
            <a:off x="4714876" y="263248"/>
            <a:ext cx="4233253" cy="2880000"/>
          </a:xfrm>
          <a:prstGeom prst="rect">
            <a:avLst/>
          </a:prstGeom>
        </p:spPr>
        <p:style>
          <a:lnRef idx="2">
            <a:schemeClr val="dk1"/>
          </a:lnRef>
          <a:fillRef idx="1">
            <a:schemeClr val="lt1"/>
          </a:fillRef>
          <a:effectRef idx="0">
            <a:schemeClr val="dk1"/>
          </a:effectRef>
          <a:fontRef idx="minor">
            <a:schemeClr val="dk1"/>
          </a:fontRef>
        </p:style>
      </p:pic>
      <p:pic>
        <p:nvPicPr>
          <p:cNvPr id="38914" name="Picture 2"/>
          <p:cNvPicPr>
            <a:picLocks noChangeAspect="1" noChangeArrowheads="1"/>
          </p:cNvPicPr>
          <p:nvPr/>
        </p:nvPicPr>
        <p:blipFill>
          <a:blip r:embed="rId4" cstate="screen"/>
          <a:srcRect/>
          <a:stretch>
            <a:fillRect/>
          </a:stretch>
        </p:blipFill>
        <p:spPr bwMode="auto">
          <a:xfrm>
            <a:off x="205124" y="3714752"/>
            <a:ext cx="4224000" cy="2880000"/>
          </a:xfrm>
          <a:prstGeom prst="rect">
            <a:avLst/>
          </a:prstGeom>
        </p:spPr>
        <p:style>
          <a:lnRef idx="2">
            <a:schemeClr val="dk1"/>
          </a:lnRef>
          <a:fillRef idx="1">
            <a:schemeClr val="lt1"/>
          </a:fillRef>
          <a:effectRef idx="0">
            <a:schemeClr val="dk1"/>
          </a:effectRef>
          <a:fontRef idx="minor">
            <a:schemeClr val="dk1"/>
          </a:fontRef>
        </p:style>
      </p:pic>
      <p:pic>
        <p:nvPicPr>
          <p:cNvPr id="38913" name="Picture 1"/>
          <p:cNvPicPr>
            <a:picLocks noChangeAspect="1" noChangeArrowheads="1"/>
          </p:cNvPicPr>
          <p:nvPr/>
        </p:nvPicPr>
        <p:blipFill>
          <a:blip r:embed="rId5" cstate="screen"/>
          <a:srcRect/>
          <a:stretch>
            <a:fillRect/>
          </a:stretch>
        </p:blipFill>
        <p:spPr bwMode="auto">
          <a:xfrm>
            <a:off x="4714876" y="3714752"/>
            <a:ext cx="4258909" cy="288000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med">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cstate="screen"/>
          <a:srcRect/>
          <a:stretch>
            <a:fillRect/>
          </a:stretch>
        </p:blipFill>
        <p:spPr bwMode="auto">
          <a:xfrm>
            <a:off x="133686" y="191810"/>
            <a:ext cx="4224000" cy="2880000"/>
          </a:xfrm>
          <a:prstGeom prst="rect">
            <a:avLst/>
          </a:prstGeom>
        </p:spPr>
        <p:style>
          <a:lnRef idx="2">
            <a:schemeClr val="dk1"/>
          </a:lnRef>
          <a:fillRef idx="1">
            <a:schemeClr val="lt1"/>
          </a:fillRef>
          <a:effectRef idx="0">
            <a:schemeClr val="dk1"/>
          </a:effectRef>
          <a:fontRef idx="minor">
            <a:schemeClr val="dk1"/>
          </a:fontRef>
        </p:style>
      </p:pic>
      <p:pic>
        <p:nvPicPr>
          <p:cNvPr id="37891" name="Picture 3"/>
          <p:cNvPicPr>
            <a:picLocks noChangeAspect="1" noChangeArrowheads="1"/>
          </p:cNvPicPr>
          <p:nvPr/>
        </p:nvPicPr>
        <p:blipFill>
          <a:blip r:embed="rId3" cstate="screen"/>
          <a:srcRect/>
          <a:stretch>
            <a:fillRect/>
          </a:stretch>
        </p:blipFill>
        <p:spPr bwMode="auto">
          <a:xfrm>
            <a:off x="4786314" y="191810"/>
            <a:ext cx="4215904" cy="2880000"/>
          </a:xfrm>
          <a:prstGeom prst="rect">
            <a:avLst/>
          </a:prstGeom>
        </p:spPr>
        <p:style>
          <a:lnRef idx="2">
            <a:schemeClr val="dk1"/>
          </a:lnRef>
          <a:fillRef idx="1">
            <a:schemeClr val="lt1"/>
          </a:fillRef>
          <a:effectRef idx="0">
            <a:schemeClr val="dk1"/>
          </a:effectRef>
          <a:fontRef idx="minor">
            <a:schemeClr val="dk1"/>
          </a:fontRef>
        </p:style>
      </p:pic>
      <p:pic>
        <p:nvPicPr>
          <p:cNvPr id="37890" name="Picture 2"/>
          <p:cNvPicPr>
            <a:picLocks noChangeAspect="1" noChangeArrowheads="1"/>
          </p:cNvPicPr>
          <p:nvPr/>
        </p:nvPicPr>
        <p:blipFill>
          <a:blip r:embed="rId4" cstate="screen"/>
          <a:srcRect/>
          <a:stretch>
            <a:fillRect/>
          </a:stretch>
        </p:blipFill>
        <p:spPr bwMode="auto">
          <a:xfrm>
            <a:off x="180562" y="3857628"/>
            <a:ext cx="4320000" cy="2880000"/>
          </a:xfrm>
          <a:prstGeom prst="rect">
            <a:avLst/>
          </a:prstGeom>
        </p:spPr>
        <p:style>
          <a:lnRef idx="2">
            <a:schemeClr val="dk1"/>
          </a:lnRef>
          <a:fillRef idx="1">
            <a:schemeClr val="lt1"/>
          </a:fillRef>
          <a:effectRef idx="0">
            <a:schemeClr val="dk1"/>
          </a:effectRef>
          <a:fontRef idx="minor">
            <a:schemeClr val="dk1"/>
          </a:fontRef>
        </p:style>
      </p:pic>
      <p:pic>
        <p:nvPicPr>
          <p:cNvPr id="37889" name="Picture 1"/>
          <p:cNvPicPr>
            <a:picLocks noChangeAspect="1" noChangeArrowheads="1"/>
          </p:cNvPicPr>
          <p:nvPr/>
        </p:nvPicPr>
        <p:blipFill>
          <a:blip r:embed="rId5" cstate="screen"/>
          <a:srcRect/>
          <a:stretch>
            <a:fillRect/>
          </a:stretch>
        </p:blipFill>
        <p:spPr bwMode="auto">
          <a:xfrm>
            <a:off x="4786314" y="3906586"/>
            <a:ext cx="4207904" cy="2880000"/>
          </a:xfrm>
          <a:prstGeom prst="rect">
            <a:avLst/>
          </a:prstGeom>
        </p:spPr>
        <p:style>
          <a:lnRef idx="2">
            <a:schemeClr val="dk1"/>
          </a:lnRef>
          <a:fillRef idx="1">
            <a:schemeClr val="lt1"/>
          </a:fillRef>
          <a:effectRef idx="0">
            <a:schemeClr val="dk1"/>
          </a:effectRef>
          <a:fontRef idx="minor">
            <a:schemeClr val="dk1"/>
          </a:fontRef>
        </p:style>
      </p:pic>
      <p:sp>
        <p:nvSpPr>
          <p:cNvPr id="37897" name="Rectangle 9"/>
          <p:cNvSpPr>
            <a:spLocks noChangeArrowheads="1"/>
          </p:cNvSpPr>
          <p:nvPr/>
        </p:nvSpPr>
        <p:spPr bwMode="auto">
          <a:xfrm>
            <a:off x="0" y="7219950"/>
            <a:ext cx="9144000" cy="45720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smtClean="0">
                <a:ln>
                  <a:noFill/>
                </a:ln>
                <a:solidFill>
                  <a:schemeClr val="tx1"/>
                </a:solidFill>
                <a:effectLst/>
                <a:latin typeface="Arial" pitchFamily="34" charset="0"/>
                <a:ea typeface="Times New Roman" pitchFamily="18" charset="0"/>
              </a:rPr>
              <a:t>	</a:t>
            </a:r>
            <a:r>
              <a:rPr kumimoji="0" lang="tr-TR" sz="1200" b="0" i="1" u="none" strike="noStrike" cap="none" normalizeH="0" baseline="0" smtClean="0">
                <a:ln>
                  <a:noFill/>
                </a:ln>
                <a:solidFill>
                  <a:schemeClr val="tx1"/>
                </a:solidFill>
                <a:effectLst/>
                <a:latin typeface="Arial" pitchFamily="34" charset="0"/>
                <a:ea typeface="Times New Roman" pitchFamily="18" charset="0"/>
              </a:rPr>
              <a:t>Trifolium repens                                               Lamium sp</a:t>
            </a:r>
            <a:r>
              <a:rPr kumimoji="0" lang="tr-TR" sz="1200" b="0" i="0" u="none" strike="noStrike" cap="none" normalizeH="0" baseline="0" smtClean="0">
                <a:ln>
                  <a:noFill/>
                </a:ln>
                <a:solidFill>
                  <a:schemeClr val="tx1"/>
                </a:solidFill>
                <a:effectLst/>
                <a:latin typeface="Arial" pitchFamily="34" charset="0"/>
                <a:ea typeface="Times New Roman" pitchFamily="18" charset="0"/>
              </a:rPr>
              <a:t>.</a:t>
            </a:r>
            <a:endParaRPr kumimoji="0" lang="tr-TR" sz="1800" b="0" i="0" u="none" strike="noStrike" cap="none" normalizeH="0" baseline="0" smtClean="0">
              <a:ln>
                <a:noFill/>
              </a:ln>
              <a:solidFill>
                <a:schemeClr val="tx1"/>
              </a:solidFill>
              <a:effectLst/>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2" cstate="screen"/>
          <a:srcRect/>
          <a:stretch>
            <a:fillRect/>
          </a:stretch>
        </p:blipFill>
        <p:spPr bwMode="auto">
          <a:xfrm>
            <a:off x="241339" y="63228"/>
            <a:ext cx="2473273" cy="3794400"/>
          </a:xfrm>
          <a:prstGeom prst="rect">
            <a:avLst/>
          </a:prstGeom>
        </p:spPr>
        <p:style>
          <a:lnRef idx="2">
            <a:schemeClr val="dk1"/>
          </a:lnRef>
          <a:fillRef idx="1">
            <a:schemeClr val="lt1"/>
          </a:fillRef>
          <a:effectRef idx="0">
            <a:schemeClr val="dk1"/>
          </a:effectRef>
          <a:fontRef idx="minor">
            <a:schemeClr val="dk1"/>
          </a:fontRef>
        </p:style>
      </p:pic>
      <p:pic>
        <p:nvPicPr>
          <p:cNvPr id="36867" name="Picture 3"/>
          <p:cNvPicPr>
            <a:picLocks noChangeAspect="1" noChangeArrowheads="1"/>
          </p:cNvPicPr>
          <p:nvPr/>
        </p:nvPicPr>
        <p:blipFill>
          <a:blip r:embed="rId3" cstate="screen"/>
          <a:srcRect/>
          <a:stretch>
            <a:fillRect/>
          </a:stretch>
        </p:blipFill>
        <p:spPr bwMode="auto">
          <a:xfrm>
            <a:off x="6215074" y="71414"/>
            <a:ext cx="2472296" cy="3754800"/>
          </a:xfrm>
          <a:prstGeom prst="rect">
            <a:avLst/>
          </a:prstGeom>
        </p:spPr>
        <p:style>
          <a:lnRef idx="2">
            <a:schemeClr val="dk1"/>
          </a:lnRef>
          <a:fillRef idx="1">
            <a:schemeClr val="lt1"/>
          </a:fillRef>
          <a:effectRef idx="0">
            <a:schemeClr val="dk1"/>
          </a:effectRef>
          <a:fontRef idx="minor">
            <a:schemeClr val="dk1"/>
          </a:fontRef>
        </p:style>
      </p:pic>
      <p:pic>
        <p:nvPicPr>
          <p:cNvPr id="36866" name="Picture 2"/>
          <p:cNvPicPr>
            <a:picLocks noChangeAspect="1" noChangeArrowheads="1"/>
          </p:cNvPicPr>
          <p:nvPr/>
        </p:nvPicPr>
        <p:blipFill>
          <a:blip r:embed="rId4" cstate="screen"/>
          <a:srcRect/>
          <a:stretch>
            <a:fillRect/>
          </a:stretch>
        </p:blipFill>
        <p:spPr bwMode="auto">
          <a:xfrm>
            <a:off x="37686" y="3929066"/>
            <a:ext cx="4320000" cy="2880000"/>
          </a:xfrm>
          <a:prstGeom prst="rect">
            <a:avLst/>
          </a:prstGeom>
        </p:spPr>
        <p:style>
          <a:lnRef idx="2">
            <a:schemeClr val="dk1"/>
          </a:lnRef>
          <a:fillRef idx="1">
            <a:schemeClr val="lt1"/>
          </a:fillRef>
          <a:effectRef idx="0">
            <a:schemeClr val="dk1"/>
          </a:effectRef>
          <a:fontRef idx="minor">
            <a:schemeClr val="dk1"/>
          </a:fontRef>
        </p:style>
      </p:pic>
      <p:pic>
        <p:nvPicPr>
          <p:cNvPr id="36865" name="Picture 1"/>
          <p:cNvPicPr>
            <a:picLocks noChangeAspect="1" noChangeArrowheads="1"/>
          </p:cNvPicPr>
          <p:nvPr/>
        </p:nvPicPr>
        <p:blipFill>
          <a:blip r:embed="rId5" cstate="screen"/>
          <a:srcRect/>
          <a:stretch>
            <a:fillRect/>
          </a:stretch>
        </p:blipFill>
        <p:spPr bwMode="auto">
          <a:xfrm>
            <a:off x="4714876" y="3906586"/>
            <a:ext cx="4241455" cy="2880000"/>
          </a:xfrm>
          <a:prstGeom prst="rect">
            <a:avLst/>
          </a:prstGeom>
        </p:spPr>
        <p:style>
          <a:lnRef idx="2">
            <a:schemeClr val="dk1"/>
          </a:lnRef>
          <a:fillRef idx="1">
            <a:schemeClr val="lt1"/>
          </a:fillRef>
          <a:effectRef idx="0">
            <a:schemeClr val="dk1"/>
          </a:effectRef>
          <a:fontRef idx="minor">
            <a:schemeClr val="dk1"/>
          </a:fontRef>
        </p:style>
      </p:pic>
      <p:sp>
        <p:nvSpPr>
          <p:cNvPr id="36872" name="Rectangle 8"/>
          <p:cNvSpPr>
            <a:spLocks noChangeArrowheads="1"/>
          </p:cNvSpPr>
          <p:nvPr/>
        </p:nvSpPr>
        <p:spPr bwMode="auto">
          <a:xfrm>
            <a:off x="0" y="7143750"/>
            <a:ext cx="9144000" cy="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smtClean="0">
                <a:ln>
                  <a:noFill/>
                </a:ln>
                <a:solidFill>
                  <a:schemeClr val="tx1"/>
                </a:solidFill>
                <a:effectLst/>
                <a:latin typeface="Arial" pitchFamily="34" charset="0"/>
                <a:ea typeface="Times New Roman" pitchFamily="18" charset="0"/>
              </a:rPr>
              <a:t>        </a:t>
            </a:r>
            <a:endParaRPr kumimoji="0" lang="tr-TR" sz="1800" b="0" i="0" u="none" strike="noStrike" cap="none" normalizeH="0" baseline="0" smtClean="0">
              <a:ln>
                <a:noFill/>
              </a:ln>
              <a:solidFill>
                <a:schemeClr val="tx1"/>
              </a:solidFill>
              <a:effectLst/>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642910" y="1785926"/>
            <a:ext cx="7643834" cy="313932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alanlarda yosun, liken ve algler bazı şartlarda sorun olabilirler. Yosunlar genellikle gölge ve fakir topraklarda görülür. Çim alanlarda görülen yosunlar 3 grupta toplanır.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Eğrelti şeklinde büyüyen </a:t>
            </a:r>
            <a:r>
              <a:rPr kumimoji="0" lang="tr-TR" b="0" i="1" u="none" strike="noStrike" cap="none" normalizeH="0" baseline="0" dirty="0" err="1" smtClean="0">
                <a:ln>
                  <a:noFill/>
                </a:ln>
                <a:solidFill>
                  <a:schemeClr val="tx1"/>
                </a:solidFill>
                <a:effectLst/>
                <a:latin typeface="Arial" pitchFamily="34" charset="0"/>
                <a:ea typeface="Times New Roman" pitchFamily="18" charset="0"/>
              </a:rPr>
              <a:t>Hypnum</a:t>
            </a:r>
            <a:r>
              <a:rPr kumimoji="0" lang="tr-TR" b="0" i="0" u="none" strike="noStrike" cap="none" normalizeH="0" baseline="0" dirty="0" smtClean="0">
                <a:ln>
                  <a:noFill/>
                </a:ln>
                <a:solidFill>
                  <a:schemeClr val="tx1"/>
                </a:solidFill>
                <a:effectLst/>
                <a:latin typeface="Arial" pitchFamily="34" charset="0"/>
                <a:ea typeface="Times New Roman" pitchFamily="18" charset="0"/>
              </a:rPr>
              <a:t> ve </a:t>
            </a:r>
            <a:r>
              <a:rPr kumimoji="0" lang="tr-TR" b="0" i="1" u="none" strike="noStrike" cap="none" normalizeH="0" baseline="0" dirty="0" err="1" smtClean="0">
                <a:ln>
                  <a:noFill/>
                </a:ln>
                <a:solidFill>
                  <a:schemeClr val="tx1"/>
                </a:solidFill>
                <a:effectLst/>
                <a:latin typeface="Arial" pitchFamily="34" charset="0"/>
                <a:ea typeface="Times New Roman" pitchFamily="18" charset="0"/>
              </a:rPr>
              <a:t>Eurhynchium</a:t>
            </a:r>
            <a:r>
              <a:rPr kumimoji="0" lang="tr-TR" b="0" i="0" u="none" strike="noStrike" cap="none" normalizeH="0" baseline="0" dirty="0" smtClean="0">
                <a:ln>
                  <a:noFill/>
                </a:ln>
                <a:solidFill>
                  <a:schemeClr val="tx1"/>
                </a:solidFill>
                <a:effectLst/>
                <a:latin typeface="Arial" pitchFamily="34" charset="0"/>
                <a:ea typeface="Times New Roman" pitchFamily="18" charset="0"/>
              </a:rPr>
              <a:t> türleridir.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Asit topraklarda </a:t>
            </a:r>
            <a:r>
              <a:rPr kumimoji="0" lang="tr-TR" b="0" i="1" u="none" strike="noStrike" cap="none" normalizeH="0" baseline="0" dirty="0" err="1" smtClean="0">
                <a:ln>
                  <a:noFill/>
                </a:ln>
                <a:solidFill>
                  <a:schemeClr val="tx1"/>
                </a:solidFill>
                <a:effectLst/>
                <a:latin typeface="Arial" pitchFamily="34" charset="0"/>
                <a:ea typeface="Times New Roman" pitchFamily="18" charset="0"/>
              </a:rPr>
              <a:t>Ceratodon</a:t>
            </a:r>
            <a:r>
              <a:rPr kumimoji="0" lang="tr-TR" b="0" i="0" u="none" strike="noStrike" cap="none" normalizeH="0" baseline="0" dirty="0" smtClean="0">
                <a:ln>
                  <a:noFill/>
                </a:ln>
                <a:solidFill>
                  <a:schemeClr val="tx1"/>
                </a:solidFill>
                <a:effectLst/>
                <a:latin typeface="Arial" pitchFamily="34" charset="0"/>
                <a:ea typeface="Times New Roman" pitchFamily="18" charset="0"/>
              </a:rPr>
              <a:t> ve</a:t>
            </a:r>
            <a:r>
              <a:rPr kumimoji="0" lang="tr-TR" b="0" i="1" u="none" strike="noStrike" cap="none" normalizeH="0" baseline="0" dirty="0" smtClean="0">
                <a:ln>
                  <a:noFill/>
                </a:ln>
                <a:solidFill>
                  <a:schemeClr val="tx1"/>
                </a:solidFill>
                <a:effectLst/>
                <a:latin typeface="Arial" pitchFamily="34" charset="0"/>
                <a:ea typeface="Times New Roman" pitchFamily="18" charset="0"/>
              </a:rPr>
              <a:t> </a:t>
            </a:r>
            <a:r>
              <a:rPr kumimoji="0" lang="tr-TR" b="0" i="1" u="none" strike="noStrike" cap="none" normalizeH="0" baseline="0" dirty="0" err="1" smtClean="0">
                <a:ln>
                  <a:noFill/>
                </a:ln>
                <a:solidFill>
                  <a:schemeClr val="tx1"/>
                </a:solidFill>
                <a:effectLst/>
                <a:latin typeface="Arial" pitchFamily="34" charset="0"/>
                <a:ea typeface="Times New Roman" pitchFamily="18" charset="0"/>
              </a:rPr>
              <a:t>Bryum</a:t>
            </a:r>
            <a:r>
              <a:rPr kumimoji="0" lang="tr-TR" b="0" i="0" u="none" strike="noStrike" cap="none" normalizeH="0" baseline="0" dirty="0" smtClean="0">
                <a:ln>
                  <a:noFill/>
                </a:ln>
                <a:solidFill>
                  <a:schemeClr val="tx1"/>
                </a:solidFill>
                <a:effectLst/>
                <a:latin typeface="Arial" pitchFamily="34" charset="0"/>
                <a:ea typeface="Times New Roman" pitchFamily="18" charset="0"/>
              </a:rPr>
              <a:t> türü yosunlar sorundur.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i="0" u="none" strike="noStrike" cap="none" normalizeH="0" baseline="0" dirty="0" smtClean="0">
                <a:ln>
                  <a:noFill/>
                </a:ln>
                <a:solidFill>
                  <a:schemeClr val="tx1"/>
                </a:solidFill>
                <a:effectLst/>
                <a:latin typeface="Arial" pitchFamily="34" charset="0"/>
                <a:ea typeface="Times New Roman" pitchFamily="18" charset="0"/>
              </a:rPr>
              <a:t>K</a:t>
            </a:r>
            <a:r>
              <a:rPr kumimoji="0" lang="tr-TR" b="0" i="0" u="none" strike="noStrike" cap="none" normalizeH="0" baseline="0" dirty="0" smtClean="0">
                <a:ln>
                  <a:noFill/>
                </a:ln>
                <a:solidFill>
                  <a:schemeClr val="tx1"/>
                </a:solidFill>
                <a:effectLst/>
                <a:latin typeface="Arial" pitchFamily="34" charset="0"/>
                <a:ea typeface="Times New Roman" pitchFamily="18" charset="0"/>
              </a:rPr>
              <a:t>urak bölgelerdeki çim alanlarda gelişen </a:t>
            </a:r>
            <a:r>
              <a:rPr kumimoji="0" lang="tr-TR" b="0" i="1" u="none" strike="noStrike" cap="none" normalizeH="0" baseline="0" dirty="0" err="1" smtClean="0">
                <a:ln>
                  <a:noFill/>
                </a:ln>
                <a:solidFill>
                  <a:schemeClr val="tx1"/>
                </a:solidFill>
                <a:effectLst/>
                <a:latin typeface="Arial" pitchFamily="34" charset="0"/>
                <a:ea typeface="Times New Roman" pitchFamily="18" charset="0"/>
              </a:rPr>
              <a:t>Polytrichum</a:t>
            </a:r>
            <a:r>
              <a:rPr kumimoji="0" lang="tr-TR" b="0" i="0" u="none" strike="noStrike" cap="none" normalizeH="0" baseline="0" dirty="0" smtClean="0">
                <a:ln>
                  <a:noFill/>
                </a:ln>
                <a:solidFill>
                  <a:schemeClr val="tx1"/>
                </a:solidFill>
                <a:effectLst/>
                <a:latin typeface="Arial" pitchFamily="34" charset="0"/>
                <a:ea typeface="Times New Roman" pitchFamily="18" charset="0"/>
              </a:rPr>
              <a:t> türleridir. </a:t>
            </a:r>
          </a:p>
          <a:p>
            <a:pPr marL="0" marR="0" lvl="0" indent="449263" algn="just" defTabSz="914400" rtl="0" eaLnBrk="0" fontAlgn="base" latinLnBrk="0" hangingPunct="0">
              <a:lnSpc>
                <a:spcPct val="100000"/>
              </a:lnSpc>
              <a:spcBef>
                <a:spcPct val="0"/>
              </a:spcBef>
              <a:spcAft>
                <a:spcPct val="0"/>
              </a:spcAft>
              <a:buClrTx/>
              <a:buSzTx/>
              <a:buFontTx/>
              <a:buNone/>
              <a:tabLst/>
            </a:pPr>
            <a:endParaRPr lang="tr-TR" dirty="0" smtClean="0">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alanlarda her yosun türü belirli bir alanda gelişir. Örneğin nemli çim alanlarında birinci ve ikinci grup, kurak bölgelerde üçüncü grup yosunlar hakimdir. </a:t>
            </a:r>
            <a:endParaRPr kumimoji="0" lang="tr-TR" b="0" i="0" u="none" strike="noStrike" cap="none" normalizeH="0" baseline="0" dirty="0" smtClean="0">
              <a:ln>
                <a:noFill/>
              </a:ln>
              <a:solidFill>
                <a:schemeClr val="tx1"/>
              </a:solidFill>
              <a:effectLst/>
              <a:latin typeface="Arial" pitchFamily="34" charset="0"/>
            </a:endParaRPr>
          </a:p>
        </p:txBody>
      </p:sp>
      <p:sp>
        <p:nvSpPr>
          <p:cNvPr id="3" name="2 Dikdörtgen"/>
          <p:cNvSpPr/>
          <p:nvPr/>
        </p:nvSpPr>
        <p:spPr>
          <a:xfrm>
            <a:off x="1571604" y="465436"/>
            <a:ext cx="542928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indent="449263" algn="just" fontAlgn="base">
              <a:spcBef>
                <a:spcPct val="0"/>
              </a:spcBef>
              <a:spcAft>
                <a:spcPct val="0"/>
              </a:spcAft>
            </a:pPr>
            <a:r>
              <a:rPr lang="tr-TR" b="1" dirty="0" smtClean="0">
                <a:solidFill>
                  <a:prstClr val="black"/>
                </a:solidFill>
                <a:latin typeface="Arial" pitchFamily="34" charset="0"/>
                <a:ea typeface="Times New Roman" pitchFamily="18" charset="0"/>
              </a:rPr>
              <a:t>YOSUN, LİKEN VE ALGLERLE MÜCADELE</a:t>
            </a:r>
            <a:endParaRPr lang="tr-TR" dirty="0" smtClean="0">
              <a:solidFill>
                <a:prstClr val="black"/>
              </a:solidFill>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a:srcRect/>
          <a:stretch>
            <a:fillRect/>
          </a:stretch>
        </p:blipFill>
        <p:spPr bwMode="auto">
          <a:xfrm>
            <a:off x="285720" y="500042"/>
            <a:ext cx="8643966" cy="5819512"/>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714348" y="1714488"/>
            <a:ext cx="7500958" cy="258532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lvl="0" indent="449263" algn="just" eaLnBrk="0" fontAlgn="base" hangingPunct="0">
              <a:spcBef>
                <a:spcPct val="0"/>
              </a:spcBef>
              <a:spcAft>
                <a:spcPct val="0"/>
              </a:spcAft>
            </a:pPr>
            <a:r>
              <a:rPr lang="tr-TR" dirty="0" smtClean="0">
                <a:latin typeface="Arial" pitchFamily="34" charset="0"/>
                <a:cs typeface="Arial" pitchFamily="34" charset="0"/>
              </a:rPr>
              <a:t>Kuvvetli köksap ve sülüklerle gelişen çim bitkileri, seyrek alanları kısa zamanda kapatarak normal bir çim örtüsü oluşturur.</a:t>
            </a:r>
          </a:p>
          <a:p>
            <a:pPr lvl="0" indent="449263" algn="just" eaLnBrk="0" fontAlgn="base" hangingPunct="0">
              <a:spcBef>
                <a:spcPct val="0"/>
              </a:spcBef>
              <a:spcAft>
                <a:spcPct val="0"/>
              </a:spcAft>
            </a:pPr>
            <a:endParaRPr kumimoji="0" lang="tr-T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indent="449263" algn="just" eaLnBrk="0" fontAlgn="base" hangingPunct="0">
              <a:spcBef>
                <a:spcPct val="0"/>
              </a:spcBef>
              <a:spcAft>
                <a:spcPct val="0"/>
              </a:spcAft>
            </a:pPr>
            <a:r>
              <a:rPr kumimoji="0" lang="tr-T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Poa </a:t>
            </a:r>
            <a:r>
              <a:rPr kumimoji="0" lang="tr-TR"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pratensis</a:t>
            </a:r>
            <a:r>
              <a:rPr kumimoji="0" lang="tr-T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lvl="0" indent="449263" algn="just" eaLnBrk="0" fontAlgn="base" hangingPunct="0">
              <a:spcBef>
                <a:spcPct val="0"/>
              </a:spcBef>
              <a:spcAft>
                <a:spcPct val="0"/>
              </a:spcAft>
            </a:pPr>
            <a:r>
              <a:rPr kumimoji="0" lang="tr-T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Cynodon </a:t>
            </a:r>
            <a:r>
              <a:rPr kumimoji="0" lang="tr-TR"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sp</a:t>
            </a:r>
            <a:r>
              <a:rPr kumimoji="0" lang="tr-T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lvl="0" indent="449263" algn="just" eaLnBrk="0" fontAlgn="base" hangingPunct="0">
              <a:spcBef>
                <a:spcPct val="0"/>
              </a:spcBef>
              <a:spcAft>
                <a:spcPct val="0"/>
              </a:spcAft>
            </a:pPr>
            <a:r>
              <a:rPr kumimoji="0" lang="tr-T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Agrostis </a:t>
            </a:r>
            <a:r>
              <a:rPr kumimoji="0" lang="tr-TR"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stolonifera</a:t>
            </a:r>
            <a:endParaRPr kumimoji="0" lang="tr-T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indent="449263" algn="just" eaLnBrk="0" fontAlgn="base" hangingPunct="0">
              <a:spcBef>
                <a:spcPct val="0"/>
              </a:spcBef>
              <a:spcAft>
                <a:spcPct val="0"/>
              </a:spcAft>
            </a:pPr>
            <a:endParaRPr lang="tr-TR" i="1" dirty="0" smtClean="0">
              <a:solidFill>
                <a:schemeClr val="tx1"/>
              </a:solidFill>
              <a:latin typeface="Arial" pitchFamily="34" charset="0"/>
              <a:ea typeface="Times New Roman" pitchFamily="18" charset="0"/>
              <a:cs typeface="Arial" pitchFamily="34" charset="0"/>
            </a:endParaRPr>
          </a:p>
          <a:p>
            <a:pPr indent="449263" algn="just" eaLnBrk="0" fontAlgn="base" hangingPunct="0">
              <a:spcBef>
                <a:spcPct val="0"/>
              </a:spcBef>
              <a:spcAft>
                <a:spcPct val="0"/>
              </a:spcAft>
            </a:pPr>
            <a:r>
              <a:rPr lang="tr-TR" dirty="0" smtClean="0">
                <a:solidFill>
                  <a:schemeClr val="tx1"/>
                </a:solidFill>
                <a:latin typeface="Arial" pitchFamily="34" charset="0"/>
                <a:ea typeface="Times New Roman" pitchFamily="18" charset="0"/>
                <a:cs typeface="Arial" pitchFamily="34" charset="0"/>
              </a:rPr>
              <a:t>İyi bir azotlu gübreleme </a:t>
            </a:r>
            <a:r>
              <a:rPr lang="tr-TR" dirty="0" smtClean="0">
                <a:solidFill>
                  <a:schemeClr val="tx1"/>
                </a:solidFill>
                <a:latin typeface="Arial" pitchFamily="34" charset="0"/>
                <a:ea typeface="Times New Roman" pitchFamily="18" charset="0"/>
              </a:rPr>
              <a:t>ve hafif </a:t>
            </a:r>
            <a:r>
              <a:rPr lang="tr-TR" dirty="0" err="1" smtClean="0">
                <a:solidFill>
                  <a:schemeClr val="tx1"/>
                </a:solidFill>
                <a:latin typeface="Arial" pitchFamily="34" charset="0"/>
                <a:ea typeface="Times New Roman" pitchFamily="18" charset="0"/>
              </a:rPr>
              <a:t>silindirleme</a:t>
            </a:r>
            <a:r>
              <a:rPr lang="tr-TR" dirty="0" smtClean="0">
                <a:solidFill>
                  <a:schemeClr val="tx1"/>
                </a:solidFill>
                <a:latin typeface="Arial" pitchFamily="34" charset="0"/>
                <a:ea typeface="Times New Roman" pitchFamily="18" charset="0"/>
              </a:rPr>
              <a:t>, kardeşlenmeyi ve yayılmayı teşvik eder. </a:t>
            </a:r>
            <a:endParaRPr lang="tr-TR" dirty="0" smtClean="0">
              <a:latin typeface="Arial" pitchFamily="34" charset="0"/>
              <a:ea typeface="Times New Roman" pitchFamily="18" charset="0"/>
              <a:cs typeface="Arial" pitchFamily="34" charset="0"/>
            </a:endParaRPr>
          </a:p>
        </p:txBody>
      </p:sp>
      <p:sp>
        <p:nvSpPr>
          <p:cNvPr id="3" name="2 Dikdörtgen"/>
          <p:cNvSpPr/>
          <p:nvPr/>
        </p:nvSpPr>
        <p:spPr>
          <a:xfrm>
            <a:off x="2500298" y="642918"/>
            <a:ext cx="381001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indent="449263" algn="just" fontAlgn="base">
              <a:spcBef>
                <a:spcPct val="0"/>
              </a:spcBef>
              <a:spcAft>
                <a:spcPct val="0"/>
              </a:spcAft>
            </a:pPr>
            <a:r>
              <a:rPr lang="tr-TR" b="1" dirty="0" smtClean="0">
                <a:solidFill>
                  <a:prstClr val="black"/>
                </a:solidFill>
                <a:latin typeface="Arial" pitchFamily="34" charset="0"/>
                <a:ea typeface="Times New Roman" pitchFamily="18" charset="0"/>
              </a:rPr>
              <a:t>YAMA EKİMLERİ </a:t>
            </a:r>
          </a:p>
        </p:txBody>
      </p:sp>
    </p:spTree>
  </p:cSld>
  <p:clrMapOvr>
    <a:masterClrMapping/>
  </p:clrMapOvr>
  <p:transition spd="med">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642910" y="1142984"/>
            <a:ext cx="7429552" cy="30008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tr-TR" dirty="0" smtClean="0"/>
              <a:t>Yosunlarla mücadelede ilk adım gelişmeye neden olan faktörlerin ortadan kaldırılmasıdır. Drenaj ve uygun gübreleme etkilidir.</a:t>
            </a:r>
          </a:p>
          <a:p>
            <a:pPr algn="just">
              <a:lnSpc>
                <a:spcPct val="150000"/>
              </a:lnSpc>
            </a:pPr>
            <a:r>
              <a:rPr lang="tr-TR" dirty="0" smtClean="0"/>
              <a:t>Kültürel yöntemlerle birlikte kimyasal mücadele etkilidir. </a:t>
            </a:r>
          </a:p>
          <a:p>
            <a:pPr algn="just">
              <a:lnSpc>
                <a:spcPct val="150000"/>
              </a:lnSpc>
            </a:pPr>
            <a:r>
              <a:rPr lang="tr-TR" dirty="0" err="1" smtClean="0"/>
              <a:t>Demirsülfatlı</a:t>
            </a:r>
            <a:r>
              <a:rPr lang="tr-TR" dirty="0" smtClean="0"/>
              <a:t> ilaçlar yosun mücadelesinde etkilidir.</a:t>
            </a:r>
          </a:p>
          <a:p>
            <a:pPr algn="just">
              <a:lnSpc>
                <a:spcPct val="150000"/>
              </a:lnSpc>
            </a:pPr>
            <a:r>
              <a:rPr lang="tr-TR" dirty="0" smtClean="0"/>
              <a:t>100 m</a:t>
            </a:r>
            <a:r>
              <a:rPr lang="tr-TR" baseline="30000" dirty="0" smtClean="0"/>
              <a:t>2</a:t>
            </a:r>
            <a:r>
              <a:rPr lang="tr-TR" dirty="0" smtClean="0"/>
              <a:t> alana 1,5 kg amonyum sülfat ile 2 kg demir sülfat karışımı uygundur.</a:t>
            </a:r>
          </a:p>
          <a:p>
            <a:pPr algn="just">
              <a:lnSpc>
                <a:spcPct val="150000"/>
              </a:lnSpc>
            </a:pPr>
            <a:r>
              <a:rPr lang="tr-TR" dirty="0" smtClean="0"/>
              <a:t>İnce kumla karıştırılıp serpilir.</a:t>
            </a:r>
          </a:p>
          <a:p>
            <a:pPr algn="just">
              <a:lnSpc>
                <a:spcPct val="150000"/>
              </a:lnSpc>
            </a:pPr>
            <a:r>
              <a:rPr lang="tr-TR" dirty="0" smtClean="0"/>
              <a:t>Daha sonra solan yosunlar ince dişli tırmıklarla toplanıp atılır.</a:t>
            </a:r>
            <a:endParaRPr lang="tr-TR" dirty="0"/>
          </a:p>
        </p:txBody>
      </p:sp>
    </p:spTree>
  </p:cSld>
  <p:clrMapOvr>
    <a:masterClrMapping/>
  </p:clrMapOvr>
  <p:transition spd="med">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714348" y="1643050"/>
            <a:ext cx="771527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bitkileri susuzluğa dayanıklı değildir. Çoğu serin iklim çim bitkisi, düzenli yağış alan, hava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nisbi</a:t>
            </a:r>
            <a:r>
              <a:rPr kumimoji="0" lang="tr-TR" b="0" i="0" u="none" strike="noStrike" cap="none" normalizeH="0" baseline="0" dirty="0" smtClean="0">
                <a:ln>
                  <a:noFill/>
                </a:ln>
                <a:solidFill>
                  <a:schemeClr val="tx1"/>
                </a:solidFill>
                <a:effectLst/>
                <a:latin typeface="Arial" pitchFamily="34" charset="0"/>
                <a:ea typeface="Times New Roman" pitchFamily="18" charset="0"/>
              </a:rPr>
              <a:t> nemi yüksek, hava sıcaklığının 15-20 </a:t>
            </a:r>
            <a:r>
              <a:rPr kumimoji="0" lang="tr-TR" b="0" i="0" u="none" strike="noStrike" cap="none" normalizeH="0" baseline="30000" dirty="0" err="1" smtClean="0">
                <a:ln>
                  <a:noFill/>
                </a:ln>
                <a:solidFill>
                  <a:schemeClr val="tx1"/>
                </a:solidFill>
                <a:effectLst/>
                <a:latin typeface="Arial" pitchFamily="34" charset="0"/>
                <a:ea typeface="Times New Roman" pitchFamily="18" charset="0"/>
              </a:rPr>
              <a:t>o</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C</a:t>
            </a:r>
            <a:r>
              <a:rPr kumimoji="0" lang="tr-TR" b="0" i="0" u="none" strike="noStrike" cap="none" normalizeH="0" baseline="0" dirty="0" smtClean="0">
                <a:ln>
                  <a:noFill/>
                </a:ln>
                <a:solidFill>
                  <a:schemeClr val="tx1"/>
                </a:solidFill>
                <a:effectLst/>
                <a:latin typeface="Arial" pitchFamily="34" charset="0"/>
                <a:ea typeface="Times New Roman" pitchFamily="18" charset="0"/>
              </a:rPr>
              <a:t> olduğu alanlarda iyi gelişir.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Sıcak iklim çim türlerinde kurağa dayanıklılık biraz daha yüksek olmakla birlikte, 25-30 </a:t>
            </a:r>
            <a:r>
              <a:rPr kumimoji="0" lang="tr-TR" b="0" i="0" u="none" strike="noStrike" cap="none" normalizeH="0" baseline="30000" dirty="0" err="1" smtClean="0">
                <a:ln>
                  <a:noFill/>
                </a:ln>
                <a:solidFill>
                  <a:schemeClr val="tx1"/>
                </a:solidFill>
                <a:effectLst/>
                <a:latin typeface="Arial" pitchFamily="34" charset="0"/>
                <a:ea typeface="Times New Roman" pitchFamily="18" charset="0"/>
              </a:rPr>
              <a:t>o</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C</a:t>
            </a:r>
            <a:r>
              <a:rPr kumimoji="0" lang="tr-TR" b="0" i="0" u="none" strike="noStrike" cap="none" normalizeH="0" baseline="0" dirty="0" smtClean="0">
                <a:ln>
                  <a:noFill/>
                </a:ln>
                <a:solidFill>
                  <a:schemeClr val="tx1"/>
                </a:solidFill>
                <a:effectLst/>
                <a:latin typeface="Arial" pitchFamily="34" charset="0"/>
                <a:ea typeface="Times New Roman" pitchFamily="18" charset="0"/>
              </a:rPr>
              <a:t> hava sıcaklığına ek olarak düzenli yağış iyi bir çim örtüsü için gereklidir. </a:t>
            </a:r>
          </a:p>
        </p:txBody>
      </p:sp>
      <p:sp>
        <p:nvSpPr>
          <p:cNvPr id="3" name="2 Dikdörtgen"/>
          <p:cNvSpPr/>
          <p:nvPr/>
        </p:nvSpPr>
        <p:spPr>
          <a:xfrm>
            <a:off x="2928926" y="357166"/>
            <a:ext cx="225449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indent="449263" algn="just" fontAlgn="base">
              <a:spcBef>
                <a:spcPct val="0"/>
              </a:spcBef>
              <a:spcAft>
                <a:spcPct val="0"/>
              </a:spcAft>
            </a:pPr>
            <a:r>
              <a:rPr lang="tr-TR" sz="2400" b="1" dirty="0" smtClean="0">
                <a:solidFill>
                  <a:prstClr val="black"/>
                </a:solidFill>
                <a:latin typeface="Arial" pitchFamily="34" charset="0"/>
                <a:ea typeface="Times New Roman" pitchFamily="18" charset="0"/>
              </a:rPr>
              <a:t>SULAMA</a:t>
            </a:r>
            <a:endParaRPr lang="tr-TR" sz="2400" dirty="0" smtClean="0">
              <a:solidFill>
                <a:prstClr val="black"/>
              </a:solidFill>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857224" y="1166843"/>
            <a:ext cx="7500990" cy="3139321"/>
          </a:xfrm>
          <a:prstGeom prst="rect">
            <a:avLst/>
          </a:prstGeom>
        </p:spPr>
        <p:txBody>
          <a:bodyPr wrap="square">
            <a:spAutoFit/>
          </a:bodyPr>
          <a:lstStyle/>
          <a:p>
            <a:pPr lvl="0" indent="449263" algn="just" eaLnBrk="0" fontAlgn="base" hangingPunct="0">
              <a:spcBef>
                <a:spcPct val="0"/>
              </a:spcBef>
              <a:spcAft>
                <a:spcPct val="0"/>
              </a:spcAft>
            </a:pPr>
            <a:r>
              <a:rPr lang="tr-TR" dirty="0" smtClean="0">
                <a:latin typeface="Arial" pitchFamily="34" charset="0"/>
                <a:ea typeface="Times New Roman" pitchFamily="18" charset="0"/>
              </a:rPr>
              <a:t>Bölgenin toplam yağışı kadar, dağılışı da çim örtüsü için önemlidir. Dağılışın çok düzenli, yaz yağışlarının hakim olduğu Kuzey Avrupa ülkelerinde, sulama yapılmamasına karşın çok kaliteli çim örtüsü gelişir. Yağışı düşük ve düzensiz olan bölgelerde çim alanların ekimi ve kaliteli bir çim örtüsünün tesisi çok güçtür. </a:t>
            </a:r>
          </a:p>
          <a:p>
            <a:pPr lvl="0" indent="449263" algn="just" eaLnBrk="0" fontAlgn="base" hangingPunct="0">
              <a:spcBef>
                <a:spcPct val="0"/>
              </a:spcBef>
              <a:spcAft>
                <a:spcPct val="0"/>
              </a:spcAft>
            </a:pPr>
            <a:endParaRPr lang="tr-TR" dirty="0" smtClean="0">
              <a:latin typeface="Arial" pitchFamily="34" charset="0"/>
              <a:ea typeface="Times New Roman" pitchFamily="18" charset="0"/>
            </a:endParaRPr>
          </a:p>
          <a:p>
            <a:pPr lvl="0" indent="449263" algn="just" eaLnBrk="0" fontAlgn="base" hangingPunct="0">
              <a:spcBef>
                <a:spcPct val="0"/>
              </a:spcBef>
              <a:spcAft>
                <a:spcPct val="0"/>
              </a:spcAft>
            </a:pPr>
            <a:r>
              <a:rPr lang="tr-TR" dirty="0" smtClean="0">
                <a:latin typeface="Arial" pitchFamily="34" charset="0"/>
                <a:ea typeface="Times New Roman" pitchFamily="18" charset="0"/>
              </a:rPr>
              <a:t>Ekimden sonra iyi bir çıkış sağlansa bile kuraklıktan tüm bitkiler zarar görür. Yıllık yağışı yüksek ancak dağılışı düzensiz olan bölgelerde bile çim alanlar kuraklıktan etkilenir. Bu bölgelerde yağışlı ilkbahar-sonbahar dönemlerinde gelişen çim örtüsü, yaz aylarında sararır ve kurur. </a:t>
            </a:r>
            <a:endParaRPr lang="tr-TR" dirty="0" smtClean="0">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cstate="screen"/>
          <a:srcRect/>
          <a:stretch>
            <a:fillRect/>
          </a:stretch>
        </p:blipFill>
        <p:spPr bwMode="auto">
          <a:xfrm>
            <a:off x="156274" y="142852"/>
            <a:ext cx="4201412" cy="2880000"/>
          </a:xfrm>
          <a:prstGeom prst="rect">
            <a:avLst/>
          </a:prstGeom>
        </p:spPr>
        <p:style>
          <a:lnRef idx="2">
            <a:schemeClr val="dk1"/>
          </a:lnRef>
          <a:fillRef idx="1">
            <a:schemeClr val="lt1"/>
          </a:fillRef>
          <a:effectRef idx="0">
            <a:schemeClr val="dk1"/>
          </a:effectRef>
          <a:fontRef idx="minor">
            <a:schemeClr val="dk1"/>
          </a:fontRef>
        </p:style>
      </p:pic>
      <p:pic>
        <p:nvPicPr>
          <p:cNvPr id="14339" name="Picture 3"/>
          <p:cNvPicPr>
            <a:picLocks noChangeAspect="1" noChangeArrowheads="1"/>
          </p:cNvPicPr>
          <p:nvPr/>
        </p:nvPicPr>
        <p:blipFill>
          <a:blip r:embed="rId3" cstate="screen"/>
          <a:srcRect/>
          <a:stretch>
            <a:fillRect/>
          </a:stretch>
        </p:blipFill>
        <p:spPr bwMode="auto">
          <a:xfrm>
            <a:off x="4643438" y="142852"/>
            <a:ext cx="4217143" cy="2880000"/>
          </a:xfrm>
          <a:prstGeom prst="rect">
            <a:avLst/>
          </a:prstGeom>
        </p:spPr>
        <p:style>
          <a:lnRef idx="2">
            <a:schemeClr val="dk1"/>
          </a:lnRef>
          <a:fillRef idx="1">
            <a:schemeClr val="lt1"/>
          </a:fillRef>
          <a:effectRef idx="0">
            <a:schemeClr val="dk1"/>
          </a:effectRef>
          <a:fontRef idx="minor">
            <a:schemeClr val="dk1"/>
          </a:fontRef>
        </p:style>
      </p:pic>
      <p:pic>
        <p:nvPicPr>
          <p:cNvPr id="14338" name="Picture 2"/>
          <p:cNvPicPr>
            <a:picLocks noChangeAspect="1" noChangeArrowheads="1"/>
          </p:cNvPicPr>
          <p:nvPr/>
        </p:nvPicPr>
        <p:blipFill>
          <a:blip r:embed="rId4" cstate="screen"/>
          <a:srcRect/>
          <a:stretch>
            <a:fillRect/>
          </a:stretch>
        </p:blipFill>
        <p:spPr bwMode="auto">
          <a:xfrm>
            <a:off x="1071538" y="2786058"/>
            <a:ext cx="2634677" cy="3960000"/>
          </a:xfrm>
          <a:prstGeom prst="rect">
            <a:avLst/>
          </a:prstGeom>
        </p:spPr>
        <p:style>
          <a:lnRef idx="2">
            <a:schemeClr val="dk1"/>
          </a:lnRef>
          <a:fillRef idx="1">
            <a:schemeClr val="lt1"/>
          </a:fillRef>
          <a:effectRef idx="0">
            <a:schemeClr val="dk1"/>
          </a:effectRef>
          <a:fontRef idx="minor">
            <a:schemeClr val="dk1"/>
          </a:fontRef>
        </p:style>
      </p:pic>
      <p:pic>
        <p:nvPicPr>
          <p:cNvPr id="14337" name="Picture 1"/>
          <p:cNvPicPr>
            <a:picLocks noChangeAspect="1" noChangeArrowheads="1"/>
          </p:cNvPicPr>
          <p:nvPr/>
        </p:nvPicPr>
        <p:blipFill>
          <a:blip r:embed="rId5"/>
          <a:srcRect/>
          <a:stretch>
            <a:fillRect/>
          </a:stretch>
        </p:blipFill>
        <p:spPr bwMode="auto">
          <a:xfrm>
            <a:off x="5000628" y="2714620"/>
            <a:ext cx="3094326" cy="396000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med">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357158" y="1285860"/>
            <a:ext cx="835821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Biçim, çim alanların en önde gelen bakım işlemlerinden birisidir. İyi bir çim örtüsü, güzel bir yeşil alan için biçimin düzgün yapılması gerekir. Biçim esas olarak uzayan yaprak veya sürgün uçlarının kesilmesi işlemidir. </a:t>
            </a:r>
            <a:endParaRPr kumimoji="0" lang="tr-TR" b="0" i="0" u="none" strike="noStrike" cap="none" normalizeH="0" baseline="0" dirty="0" smtClean="0">
              <a:ln>
                <a:noFill/>
              </a:ln>
              <a:solidFill>
                <a:schemeClr val="tx1"/>
              </a:solidFill>
              <a:effectLst/>
              <a:latin typeface="Arial" pitchFamily="34" charset="0"/>
            </a:endParaRPr>
          </a:p>
        </p:txBody>
      </p:sp>
      <p:sp>
        <p:nvSpPr>
          <p:cNvPr id="3" name="2 Dikdörtgen"/>
          <p:cNvSpPr/>
          <p:nvPr/>
        </p:nvSpPr>
        <p:spPr>
          <a:xfrm>
            <a:off x="428596" y="2571744"/>
            <a:ext cx="8215370" cy="2585323"/>
          </a:xfrm>
          <a:prstGeom prst="rect">
            <a:avLst/>
          </a:prstGeom>
        </p:spPr>
        <p:txBody>
          <a:bodyPr wrap="square">
            <a:spAutoFit/>
          </a:bodyPr>
          <a:lstStyle/>
          <a:p>
            <a:pPr algn="just"/>
            <a:r>
              <a:rPr lang="tr-TR" dirty="0" smtClean="0">
                <a:latin typeface="Arial" pitchFamily="34" charset="0"/>
                <a:cs typeface="Arial" pitchFamily="34" charset="0"/>
              </a:rPr>
              <a:t>Düzenli biçimin, çim alanlarda bir dizi olumlu etkileri bulunur. Örneğin düzenli biçilen çim alanlarda köksap ve sülük gelişimi hızlanır. Kardeşlenmenin artması nedeniyle bitki örtüsü sıklaşır. İyi görünüşlü bir çim örtüsü meydana gelir. Biçim yapılmayan alanlarda bitkiler hızla boylanır. Çim kalitesi düşer. </a:t>
            </a:r>
          </a:p>
          <a:p>
            <a:pPr algn="just"/>
            <a:endParaRPr lang="tr-TR" dirty="0" smtClean="0">
              <a:latin typeface="Arial" pitchFamily="34" charset="0"/>
              <a:cs typeface="Arial" pitchFamily="34" charset="0"/>
            </a:endParaRPr>
          </a:p>
          <a:p>
            <a:pPr algn="just"/>
            <a:r>
              <a:rPr lang="tr-TR" u="sng" dirty="0" smtClean="0">
                <a:latin typeface="Arial" pitchFamily="34" charset="0"/>
                <a:cs typeface="Arial" pitchFamily="34" charset="0"/>
              </a:rPr>
              <a:t>İyi bir çim örtüsü elde etmek i</a:t>
            </a:r>
            <a:r>
              <a:rPr lang="tr-TR" dirty="0" smtClean="0">
                <a:latin typeface="Arial" pitchFamily="34" charset="0"/>
                <a:cs typeface="Arial" pitchFamily="34" charset="0"/>
              </a:rPr>
              <a:t>çin </a:t>
            </a:r>
          </a:p>
          <a:p>
            <a:pPr algn="just"/>
            <a:r>
              <a:rPr lang="tr-TR" dirty="0" smtClean="0">
                <a:latin typeface="Arial" pitchFamily="34" charset="0"/>
                <a:cs typeface="Arial" pitchFamily="34" charset="0"/>
              </a:rPr>
              <a:t>biçim zamanı, </a:t>
            </a:r>
          </a:p>
          <a:p>
            <a:pPr algn="just"/>
            <a:r>
              <a:rPr lang="tr-TR" dirty="0" smtClean="0">
                <a:latin typeface="Arial" pitchFamily="34" charset="0"/>
                <a:cs typeface="Arial" pitchFamily="34" charset="0"/>
              </a:rPr>
              <a:t>biçim yüksekliği, </a:t>
            </a:r>
          </a:p>
          <a:p>
            <a:pPr algn="just"/>
            <a:r>
              <a:rPr lang="tr-TR" dirty="0" smtClean="0">
                <a:latin typeface="Arial" pitchFamily="34" charset="0"/>
                <a:cs typeface="Arial" pitchFamily="34" charset="0"/>
              </a:rPr>
              <a:t>biçim sıklığı gibi bir dizi kriterin göz önüne alınması gerekir. </a:t>
            </a:r>
            <a:endParaRPr lang="tr-TR" dirty="0">
              <a:latin typeface="Arial" pitchFamily="34" charset="0"/>
              <a:cs typeface="Arial" pitchFamily="34" charset="0"/>
            </a:endParaRPr>
          </a:p>
        </p:txBody>
      </p:sp>
      <p:sp>
        <p:nvSpPr>
          <p:cNvPr id="4" name="3 Dikdörtgen"/>
          <p:cNvSpPr/>
          <p:nvPr/>
        </p:nvSpPr>
        <p:spPr>
          <a:xfrm>
            <a:off x="3428992" y="500042"/>
            <a:ext cx="214314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indent="449263" algn="just" fontAlgn="base">
              <a:spcBef>
                <a:spcPct val="0"/>
              </a:spcBef>
              <a:spcAft>
                <a:spcPct val="0"/>
              </a:spcAft>
            </a:pPr>
            <a:r>
              <a:rPr lang="tr-TR" sz="2400" b="1" dirty="0" smtClean="0">
                <a:solidFill>
                  <a:prstClr val="black"/>
                </a:solidFill>
                <a:latin typeface="Arial" pitchFamily="34" charset="0"/>
                <a:ea typeface="Times New Roman" pitchFamily="18" charset="0"/>
              </a:rPr>
              <a:t>BİÇİM </a:t>
            </a:r>
            <a:endParaRPr lang="tr-TR" sz="2400" dirty="0" smtClean="0">
              <a:solidFill>
                <a:prstClr val="black"/>
              </a:solidFill>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l="59449" t="60017" r="15945" b="11899"/>
          <a:stretch>
            <a:fillRect/>
          </a:stretch>
        </p:blipFill>
        <p:spPr bwMode="auto">
          <a:xfrm>
            <a:off x="5493422" y="44624"/>
            <a:ext cx="3615082" cy="464347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2" name="Resim 1"/>
          <p:cNvPicPr>
            <a:picLocks noChangeAspect="1"/>
          </p:cNvPicPr>
          <p:nvPr/>
        </p:nvPicPr>
        <p:blipFill>
          <a:blip r:embed="rId3"/>
          <a:stretch>
            <a:fillRect/>
          </a:stretch>
        </p:blipFill>
        <p:spPr>
          <a:xfrm>
            <a:off x="539552" y="4797152"/>
            <a:ext cx="5430111" cy="1656184"/>
          </a:xfrm>
          <a:prstGeom prst="rect">
            <a:avLst/>
          </a:prstGeom>
        </p:spPr>
      </p:pic>
    </p:spTree>
  </p:cSld>
  <p:clrMapOvr>
    <a:masterClrMapping/>
  </p:clrMapOvr>
  <p:transition spd="med">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çim 018.jpg"/>
          <p:cNvPicPr>
            <a:picLocks noChangeAspect="1"/>
          </p:cNvPicPr>
          <p:nvPr/>
        </p:nvPicPr>
        <p:blipFill>
          <a:blip r:embed="rId2" cstate="screen"/>
          <a:stretch>
            <a:fillRect/>
          </a:stretch>
        </p:blipFill>
        <p:spPr>
          <a:xfrm>
            <a:off x="0" y="0"/>
            <a:ext cx="9144000" cy="6858000"/>
          </a:xfrm>
          <a:prstGeom prst="rect">
            <a:avLst/>
          </a:prstGeom>
        </p:spPr>
      </p:pic>
    </p:spTree>
  </p:cSld>
  <p:clrMapOvr>
    <a:masterClrMapping/>
  </p:clrMapOvr>
  <p:transition spd="med">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052736"/>
            <a:ext cx="5616624"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tr-TR" b="1" dirty="0"/>
              <a:t>ÇİM </a:t>
            </a:r>
            <a:r>
              <a:rPr lang="tr-TR" b="1" dirty="0" smtClean="0"/>
              <a:t>BİÇME </a:t>
            </a:r>
            <a:r>
              <a:rPr lang="tr-TR" b="1" dirty="0"/>
              <a:t>MAKİNALARI</a:t>
            </a:r>
          </a:p>
          <a:p>
            <a:r>
              <a:rPr lang="tr-TR" b="1" dirty="0"/>
              <a:t> </a:t>
            </a:r>
          </a:p>
          <a:p>
            <a:r>
              <a:rPr lang="tr-TR" b="1" dirty="0"/>
              <a:t>• YATAY BIÇAKLI ( ROTARY ) ÇİM KESME </a:t>
            </a:r>
            <a:r>
              <a:rPr lang="tr-TR" b="1" dirty="0" smtClean="0"/>
              <a:t>MAKİNELERİ</a:t>
            </a:r>
            <a:endParaRPr lang="tr-TR" b="1" dirty="0"/>
          </a:p>
          <a:p>
            <a:endParaRPr lang="tr-TR" b="1" dirty="0"/>
          </a:p>
          <a:p>
            <a:r>
              <a:rPr lang="tr-TR" b="1" dirty="0"/>
              <a:t>• SİLİNDİR BIÇAKLI ( REEL ) ÇİM KESME </a:t>
            </a:r>
            <a:r>
              <a:rPr lang="tr-TR" b="1" dirty="0" smtClean="0"/>
              <a:t>MAKİNELERİ</a:t>
            </a:r>
            <a:endParaRPr lang="tr-TR" b="1" dirty="0"/>
          </a:p>
          <a:p>
            <a:r>
              <a:rPr lang="tr-TR" b="1" dirty="0"/>
              <a:t> </a:t>
            </a:r>
          </a:p>
        </p:txBody>
      </p:sp>
    </p:spTree>
    <p:extLst>
      <p:ext uri="{BB962C8B-B14F-4D97-AF65-F5344CB8AC3E}">
        <p14:creationId xmlns:p14="http://schemas.microsoft.com/office/powerpoint/2010/main" val="2587911691"/>
      </p:ext>
    </p:extLst>
  </p:cSld>
  <p:clrMapOvr>
    <a:masterClrMapping/>
  </p:clrMapOvr>
  <p:transition spd="med">
    <p:wipe dir="d"/>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Dikdörtgen 1"/>
          <p:cNvSpPr/>
          <p:nvPr/>
        </p:nvSpPr>
        <p:spPr>
          <a:xfrm>
            <a:off x="251520" y="1052736"/>
            <a:ext cx="8784976" cy="369331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tr-TR" dirty="0" smtClean="0">
                <a:solidFill>
                  <a:schemeClr val="tx2"/>
                </a:solidFill>
              </a:rPr>
              <a:t>• </a:t>
            </a:r>
            <a:r>
              <a:rPr lang="tr-TR" dirty="0">
                <a:solidFill>
                  <a:schemeClr val="tx2"/>
                </a:solidFill>
              </a:rPr>
              <a:t>YATAY BIÇAKLI ( ROTARY ) ÇİM KESME </a:t>
            </a:r>
            <a:r>
              <a:rPr lang="tr-TR" dirty="0" smtClean="0">
                <a:solidFill>
                  <a:schemeClr val="tx2"/>
                </a:solidFill>
              </a:rPr>
              <a:t>MAKİNELERİ</a:t>
            </a:r>
          </a:p>
          <a:p>
            <a:pPr algn="just"/>
            <a:endParaRPr lang="tr-TR" dirty="0">
              <a:solidFill>
                <a:schemeClr val="tx2"/>
              </a:solidFill>
            </a:endParaRPr>
          </a:p>
          <a:p>
            <a:pPr algn="just"/>
            <a:r>
              <a:rPr lang="tr-TR" dirty="0">
                <a:solidFill>
                  <a:schemeClr val="tx2"/>
                </a:solidFill>
              </a:rPr>
              <a:t>Yatay bıçakların darbeli vuruşlarla çim kesimini yapan makinelerdir. </a:t>
            </a:r>
            <a:endParaRPr lang="tr-TR" dirty="0" smtClean="0">
              <a:solidFill>
                <a:schemeClr val="tx2"/>
              </a:solidFill>
            </a:endParaRPr>
          </a:p>
          <a:p>
            <a:pPr algn="just"/>
            <a:r>
              <a:rPr lang="tr-TR" dirty="0" smtClean="0">
                <a:solidFill>
                  <a:schemeClr val="tx2"/>
                </a:solidFill>
              </a:rPr>
              <a:t>Daha </a:t>
            </a:r>
            <a:r>
              <a:rPr lang="tr-TR" dirty="0">
                <a:solidFill>
                  <a:schemeClr val="tx2"/>
                </a:solidFill>
              </a:rPr>
              <a:t>çok park alanları , bahçe ve küçük çim alanları için kullanılan çim kesim makine tipidir. </a:t>
            </a:r>
            <a:endParaRPr lang="tr-TR" dirty="0" smtClean="0">
              <a:solidFill>
                <a:schemeClr val="tx2"/>
              </a:solidFill>
            </a:endParaRPr>
          </a:p>
          <a:p>
            <a:pPr algn="just"/>
            <a:r>
              <a:rPr lang="tr-TR" dirty="0" smtClean="0">
                <a:solidFill>
                  <a:schemeClr val="tx2"/>
                </a:solidFill>
              </a:rPr>
              <a:t>Bu </a:t>
            </a:r>
            <a:r>
              <a:rPr lang="tr-TR" dirty="0">
                <a:solidFill>
                  <a:schemeClr val="tx2"/>
                </a:solidFill>
              </a:rPr>
              <a:t>makinaların çim kesim yükseklikleri makine üzerinden tekere göre ayarlanırlar. </a:t>
            </a:r>
            <a:endParaRPr lang="tr-TR" dirty="0" smtClean="0">
              <a:solidFill>
                <a:schemeClr val="tx2"/>
              </a:solidFill>
            </a:endParaRPr>
          </a:p>
          <a:p>
            <a:pPr algn="just"/>
            <a:r>
              <a:rPr lang="tr-TR" dirty="0" smtClean="0">
                <a:solidFill>
                  <a:schemeClr val="tx2"/>
                </a:solidFill>
              </a:rPr>
              <a:t>Dolayısıyla </a:t>
            </a:r>
            <a:r>
              <a:rPr lang="tr-TR" dirty="0">
                <a:solidFill>
                  <a:schemeClr val="tx2"/>
                </a:solidFill>
              </a:rPr>
              <a:t>çim kesimi yapılan alanlarda zemin düzgün değil ise yüksek alanları derinden alçak alanları yüzeyden az kesmesine sebep olur.</a:t>
            </a:r>
          </a:p>
          <a:p>
            <a:pPr algn="just"/>
            <a:endParaRPr lang="tr-TR" dirty="0">
              <a:solidFill>
                <a:schemeClr val="tx2"/>
              </a:solidFill>
            </a:endParaRPr>
          </a:p>
          <a:p>
            <a:pPr algn="just"/>
            <a:r>
              <a:rPr lang="tr-TR" dirty="0">
                <a:solidFill>
                  <a:schemeClr val="tx2"/>
                </a:solidFill>
              </a:rPr>
              <a:t>Derin kesilen çim alanlar sararır ve kötü görünüme sebep olurlar. </a:t>
            </a:r>
            <a:endParaRPr lang="tr-TR" dirty="0" smtClean="0">
              <a:solidFill>
                <a:schemeClr val="tx2"/>
              </a:solidFill>
            </a:endParaRPr>
          </a:p>
          <a:p>
            <a:pPr algn="just"/>
            <a:r>
              <a:rPr lang="tr-TR" dirty="0" smtClean="0">
                <a:solidFill>
                  <a:schemeClr val="tx2"/>
                </a:solidFill>
              </a:rPr>
              <a:t>Çim </a:t>
            </a:r>
            <a:r>
              <a:rPr lang="tr-TR" dirty="0">
                <a:solidFill>
                  <a:schemeClr val="tx2"/>
                </a:solidFill>
              </a:rPr>
              <a:t>alanlarının düzgün kusursuz olması kesim ve bakım uygulamalarının başarılı yürütülmesindeki en büyük faktördür.</a:t>
            </a:r>
          </a:p>
          <a:p>
            <a:pPr algn="just"/>
            <a:endParaRPr lang="tr-TR" dirty="0">
              <a:solidFill>
                <a:schemeClr val="tx2"/>
              </a:solidFill>
            </a:endParaRPr>
          </a:p>
          <a:p>
            <a:pPr algn="just"/>
            <a:r>
              <a:rPr lang="tr-TR" dirty="0">
                <a:solidFill>
                  <a:schemeClr val="tx2"/>
                </a:solidFill>
              </a:rPr>
              <a:t>Düzenli olarak makine bıçakları bilenmeli ve değiştirilmelidir</a:t>
            </a:r>
            <a:r>
              <a:rPr lang="tr-TR" dirty="0" smtClean="0">
                <a:solidFill>
                  <a:schemeClr val="tx2"/>
                </a:solidFill>
              </a:rPr>
              <a:t>. </a:t>
            </a:r>
            <a:endParaRPr lang="tr-TR" dirty="0">
              <a:solidFill>
                <a:schemeClr val="tx2"/>
              </a:solidFill>
            </a:endParaRPr>
          </a:p>
        </p:txBody>
      </p:sp>
    </p:spTree>
    <p:extLst>
      <p:ext uri="{BB962C8B-B14F-4D97-AF65-F5344CB8AC3E}">
        <p14:creationId xmlns:p14="http://schemas.microsoft.com/office/powerpoint/2010/main" val="4100582172"/>
      </p:ext>
    </p:extLst>
  </p:cSld>
  <p:clrMapOvr>
    <a:masterClrMapping/>
  </p:clrMapOvr>
  <p:transition spd="med">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277" y="-27384"/>
            <a:ext cx="9143723" cy="6768956"/>
          </a:xfrm>
          <a:prstGeom prst="rect">
            <a:avLst/>
          </a:prstGeom>
        </p:spPr>
      </p:pic>
      <p:sp>
        <p:nvSpPr>
          <p:cNvPr id="2" name="Dikdörtgen 1"/>
          <p:cNvSpPr/>
          <p:nvPr/>
        </p:nvSpPr>
        <p:spPr>
          <a:xfrm>
            <a:off x="179512" y="116632"/>
            <a:ext cx="8568952" cy="4524315"/>
          </a:xfrm>
          <a:prstGeom prst="rect">
            <a:avLst/>
          </a:prstGeom>
          <a:gradFill flip="none" rotWithShape="1">
            <a:gsLst>
              <a:gs pos="0">
                <a:schemeClr val="accent6">
                  <a:tint val="50000"/>
                  <a:satMod val="300000"/>
                  <a:alpha val="28000"/>
                </a:schemeClr>
              </a:gs>
              <a:gs pos="83000">
                <a:schemeClr val="accent6">
                  <a:tint val="37000"/>
                  <a:satMod val="300000"/>
                </a:schemeClr>
              </a:gs>
              <a:gs pos="100000">
                <a:schemeClr val="accent6">
                  <a:tint val="15000"/>
                  <a:satMod val="3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tr-TR" dirty="0" smtClean="0">
                <a:solidFill>
                  <a:schemeClr val="tx2"/>
                </a:solidFill>
              </a:rPr>
              <a:t>• </a:t>
            </a:r>
            <a:r>
              <a:rPr lang="tr-TR" b="1" dirty="0">
                <a:solidFill>
                  <a:schemeClr val="tx2"/>
                </a:solidFill>
              </a:rPr>
              <a:t>SİLİNDİR BIÇAKLI ( REEL ) ÇİM KESME </a:t>
            </a:r>
            <a:r>
              <a:rPr lang="tr-TR" b="1" dirty="0" smtClean="0">
                <a:solidFill>
                  <a:schemeClr val="tx2"/>
                </a:solidFill>
              </a:rPr>
              <a:t>MAKİNELERİ</a:t>
            </a:r>
            <a:endParaRPr lang="tr-TR" dirty="0">
              <a:solidFill>
                <a:schemeClr val="tx2"/>
              </a:solidFill>
            </a:endParaRPr>
          </a:p>
          <a:p>
            <a:pPr algn="just"/>
            <a:r>
              <a:rPr lang="tr-TR" dirty="0">
                <a:solidFill>
                  <a:schemeClr val="tx2"/>
                </a:solidFill>
              </a:rPr>
              <a:t> </a:t>
            </a:r>
          </a:p>
          <a:p>
            <a:pPr algn="just"/>
            <a:endParaRPr lang="tr-TR" dirty="0">
              <a:solidFill>
                <a:schemeClr val="tx2"/>
              </a:solidFill>
            </a:endParaRPr>
          </a:p>
          <a:p>
            <a:pPr algn="just"/>
            <a:r>
              <a:rPr lang="tr-TR" dirty="0">
                <a:solidFill>
                  <a:schemeClr val="tx2"/>
                </a:solidFill>
              </a:rPr>
              <a:t>Silindir bıçaklı çim kesim makinelerinin çalışma prensibi , alt bıçak ve örgü bıçaklarının birbirleri ile temas etmesi ile çim kesmesidir. </a:t>
            </a:r>
            <a:endParaRPr lang="tr-TR" dirty="0" smtClean="0">
              <a:solidFill>
                <a:schemeClr val="tx2"/>
              </a:solidFill>
            </a:endParaRPr>
          </a:p>
          <a:p>
            <a:pPr algn="just"/>
            <a:r>
              <a:rPr lang="tr-TR" dirty="0" smtClean="0">
                <a:solidFill>
                  <a:schemeClr val="tx2"/>
                </a:solidFill>
              </a:rPr>
              <a:t>Silindir </a:t>
            </a:r>
            <a:r>
              <a:rPr lang="tr-TR" dirty="0">
                <a:solidFill>
                  <a:schemeClr val="tx2"/>
                </a:solidFill>
              </a:rPr>
              <a:t>bıçaklı çim kesim makineleri çime darbesiz zarar vermeden kesim </a:t>
            </a:r>
            <a:r>
              <a:rPr lang="tr-TR" dirty="0" smtClean="0">
                <a:solidFill>
                  <a:schemeClr val="tx2"/>
                </a:solidFill>
              </a:rPr>
              <a:t>yapar.</a:t>
            </a:r>
          </a:p>
          <a:p>
            <a:pPr algn="just"/>
            <a:r>
              <a:rPr lang="tr-TR" dirty="0" smtClean="0">
                <a:solidFill>
                  <a:schemeClr val="tx2"/>
                </a:solidFill>
              </a:rPr>
              <a:t>Dolayısıyla </a:t>
            </a:r>
            <a:r>
              <a:rPr lang="tr-TR" dirty="0">
                <a:solidFill>
                  <a:schemeClr val="tx2"/>
                </a:solidFill>
              </a:rPr>
              <a:t>profesyonel spor çim alanlarında silindir bıçaklı kesim makineleri kullanılır</a:t>
            </a:r>
            <a:r>
              <a:rPr lang="tr-TR" dirty="0" smtClean="0">
                <a:solidFill>
                  <a:schemeClr val="tx2"/>
                </a:solidFill>
              </a:rPr>
              <a:t>.</a:t>
            </a:r>
          </a:p>
          <a:p>
            <a:pPr algn="just"/>
            <a:r>
              <a:rPr lang="tr-TR" dirty="0" smtClean="0">
                <a:solidFill>
                  <a:schemeClr val="tx2"/>
                </a:solidFill>
              </a:rPr>
              <a:t>Bu </a:t>
            </a:r>
            <a:r>
              <a:rPr lang="tr-TR" dirty="0">
                <a:solidFill>
                  <a:schemeClr val="tx2"/>
                </a:solidFill>
              </a:rPr>
              <a:t>makinalar çim kesiminin yanı sıra çime silindir uygulamasından dolayı , çimi makinanın gidiş doğrultusunda yatmasını sağlar. </a:t>
            </a:r>
            <a:endParaRPr lang="tr-TR" dirty="0" smtClean="0">
              <a:solidFill>
                <a:schemeClr val="tx2"/>
              </a:solidFill>
            </a:endParaRPr>
          </a:p>
          <a:p>
            <a:pPr algn="just"/>
            <a:r>
              <a:rPr lang="tr-TR" dirty="0" smtClean="0">
                <a:solidFill>
                  <a:schemeClr val="tx2"/>
                </a:solidFill>
              </a:rPr>
              <a:t>Futbol </a:t>
            </a:r>
            <a:r>
              <a:rPr lang="tr-TR" dirty="0">
                <a:solidFill>
                  <a:schemeClr val="tx2"/>
                </a:solidFill>
              </a:rPr>
              <a:t>sahalarında görmüş olduğumuz açık ve koyu yeşil çim desenleri , farklı yönlerde kesim yapılmasından kaynaklanmaktadır. </a:t>
            </a:r>
            <a:endParaRPr lang="tr-TR" dirty="0" smtClean="0">
              <a:solidFill>
                <a:schemeClr val="tx2"/>
              </a:solidFill>
            </a:endParaRPr>
          </a:p>
          <a:p>
            <a:pPr algn="just"/>
            <a:r>
              <a:rPr lang="tr-TR" dirty="0" smtClean="0">
                <a:solidFill>
                  <a:schemeClr val="tx2"/>
                </a:solidFill>
              </a:rPr>
              <a:t>Açık </a:t>
            </a:r>
            <a:r>
              <a:rPr lang="tr-TR" dirty="0">
                <a:solidFill>
                  <a:schemeClr val="tx2"/>
                </a:solidFill>
              </a:rPr>
              <a:t>yeşil görünen alanlar makinanın gidiş istikameti , </a:t>
            </a:r>
            <a:endParaRPr lang="tr-TR" dirty="0" smtClean="0">
              <a:solidFill>
                <a:schemeClr val="tx2"/>
              </a:solidFill>
            </a:endParaRPr>
          </a:p>
          <a:p>
            <a:pPr algn="just"/>
            <a:r>
              <a:rPr lang="tr-TR" dirty="0" smtClean="0">
                <a:solidFill>
                  <a:schemeClr val="tx2"/>
                </a:solidFill>
              </a:rPr>
              <a:t>koyu </a:t>
            </a:r>
            <a:r>
              <a:rPr lang="tr-TR" dirty="0">
                <a:solidFill>
                  <a:schemeClr val="tx2"/>
                </a:solidFill>
              </a:rPr>
              <a:t>yeşil alanlar ise makinanın dönüş istikametidir.</a:t>
            </a:r>
          </a:p>
          <a:p>
            <a:pPr algn="just"/>
            <a:endParaRPr lang="tr-TR" dirty="0">
              <a:solidFill>
                <a:schemeClr val="tx2"/>
              </a:solidFill>
            </a:endParaRPr>
          </a:p>
          <a:p>
            <a:pPr algn="just"/>
            <a:r>
              <a:rPr lang="tr-TR" dirty="0">
                <a:solidFill>
                  <a:schemeClr val="tx2"/>
                </a:solidFill>
              </a:rPr>
              <a:t>Silindir bıçaklı çim kesim makinalarında düzenli olarak bilenmesi ve gerektiğinde bıçaklar değiştirilmeli.</a:t>
            </a:r>
          </a:p>
        </p:txBody>
      </p:sp>
    </p:spTree>
    <p:extLst>
      <p:ext uri="{BB962C8B-B14F-4D97-AF65-F5344CB8AC3E}">
        <p14:creationId xmlns:p14="http://schemas.microsoft.com/office/powerpoint/2010/main" val="2443032256"/>
      </p:ext>
    </p:extLst>
  </p:cSld>
  <p:clrMapOvr>
    <a:masterClrMapping/>
  </p:clrMapOvr>
  <p:transition spd="med">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85786" y="1428736"/>
            <a:ext cx="7643866"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indent="449263" algn="just" eaLnBrk="0" fontAlgn="base" hangingPunct="0">
              <a:spcBef>
                <a:spcPct val="0"/>
              </a:spcBef>
              <a:spcAft>
                <a:spcPct val="0"/>
              </a:spcAft>
            </a:pPr>
            <a:r>
              <a:rPr lang="tr-TR" dirty="0" smtClean="0">
                <a:solidFill>
                  <a:schemeClr val="tx1"/>
                </a:solidFill>
                <a:latin typeface="Arial" pitchFamily="34" charset="0"/>
                <a:ea typeface="Times New Roman" pitchFamily="18" charset="0"/>
              </a:rPr>
              <a:t>Ancak çok seyrek çıkış yapan veya geniş boşluklar bulunan alanları çim bitkileri kolayca dolduramaz. </a:t>
            </a:r>
          </a:p>
          <a:p>
            <a:pPr lvl="0" indent="449263" algn="just" eaLnBrk="0" fontAlgn="base" hangingPunct="0">
              <a:spcBef>
                <a:spcPct val="0"/>
              </a:spcBef>
              <a:spcAft>
                <a:spcPct val="0"/>
              </a:spcAft>
            </a:pPr>
            <a:r>
              <a:rPr lang="tr-TR" dirty="0" smtClean="0">
                <a:solidFill>
                  <a:schemeClr val="tx1"/>
                </a:solidFill>
                <a:latin typeface="Arial" pitchFamily="34" charset="0"/>
                <a:ea typeface="Times New Roman" pitchFamily="18" charset="0"/>
              </a:rPr>
              <a:t>Çıkıştan sonra bu boşlukların hemen tamir edilmesi gerekir. </a:t>
            </a:r>
          </a:p>
          <a:p>
            <a:pPr lvl="0" indent="449263" algn="just" eaLnBrk="0" fontAlgn="base" hangingPunct="0">
              <a:spcBef>
                <a:spcPct val="0"/>
              </a:spcBef>
              <a:spcAft>
                <a:spcPct val="0"/>
              </a:spcAft>
            </a:pPr>
            <a:r>
              <a:rPr lang="tr-TR" dirty="0" smtClean="0">
                <a:solidFill>
                  <a:schemeClr val="tx1"/>
                </a:solidFill>
                <a:latin typeface="Arial" pitchFamily="34" charset="0"/>
                <a:ea typeface="Times New Roman" pitchFamily="18" charset="0"/>
              </a:rPr>
              <a:t>Boşluklar hafifçe işlenerek istenen tür veya karışımın tohumu ekilir. </a:t>
            </a:r>
          </a:p>
          <a:p>
            <a:pPr lvl="0" indent="449263" algn="just" eaLnBrk="0" fontAlgn="base" hangingPunct="0">
              <a:spcBef>
                <a:spcPct val="0"/>
              </a:spcBef>
              <a:spcAft>
                <a:spcPct val="0"/>
              </a:spcAft>
            </a:pPr>
            <a:r>
              <a:rPr lang="tr-TR" dirty="0" smtClean="0">
                <a:solidFill>
                  <a:schemeClr val="tx1"/>
                </a:solidFill>
                <a:latin typeface="Arial" pitchFamily="34" charset="0"/>
                <a:ea typeface="Times New Roman" pitchFamily="18" charset="0"/>
              </a:rPr>
              <a:t>Üzeri harç veya toprakla kapatılarak bastırılır. </a:t>
            </a:r>
          </a:p>
          <a:p>
            <a:pPr lvl="0" indent="449263" algn="just" eaLnBrk="0" fontAlgn="base" hangingPunct="0">
              <a:spcBef>
                <a:spcPct val="0"/>
              </a:spcBef>
              <a:spcAft>
                <a:spcPct val="0"/>
              </a:spcAft>
            </a:pPr>
            <a:r>
              <a:rPr lang="tr-TR" dirty="0" smtClean="0">
                <a:solidFill>
                  <a:schemeClr val="tx1"/>
                </a:solidFill>
                <a:latin typeface="Arial" pitchFamily="34" charset="0"/>
                <a:ea typeface="Times New Roman" pitchFamily="18" charset="0"/>
              </a:rPr>
              <a:t>Düzenli sulama yapılır.  </a:t>
            </a:r>
          </a:p>
          <a:p>
            <a:pPr lvl="0" indent="449263" algn="just" eaLnBrk="0" fontAlgn="base" hangingPunct="0">
              <a:spcBef>
                <a:spcPct val="0"/>
              </a:spcBef>
              <a:spcAft>
                <a:spcPct val="0"/>
              </a:spcAft>
            </a:pPr>
            <a:endParaRPr lang="tr-TR" dirty="0" smtClean="0">
              <a:solidFill>
                <a:schemeClr val="tx1"/>
              </a:solidFill>
              <a:latin typeface="Arial" pitchFamily="34" charset="0"/>
              <a:ea typeface="Times New Roman" pitchFamily="18" charset="0"/>
            </a:endParaRPr>
          </a:p>
          <a:p>
            <a:pPr lvl="0" indent="449263" algn="just" eaLnBrk="0" fontAlgn="base" hangingPunct="0">
              <a:spcBef>
                <a:spcPct val="0"/>
              </a:spcBef>
              <a:spcAft>
                <a:spcPct val="0"/>
              </a:spcAft>
            </a:pPr>
            <a:r>
              <a:rPr lang="tr-TR" dirty="0" smtClean="0">
                <a:solidFill>
                  <a:schemeClr val="tx1"/>
                </a:solidFill>
                <a:latin typeface="Arial" pitchFamily="34" charset="0"/>
                <a:ea typeface="Times New Roman" pitchFamily="18" charset="0"/>
              </a:rPr>
              <a:t>Çok seyrek çıkışlarda yama ekimlerinden başarılı sonuçlar alınamaz. Bozulup yeniden yapılmalıdır. </a:t>
            </a:r>
            <a:endParaRPr lang="tr-TR" dirty="0" smtClean="0">
              <a:solidFill>
                <a:schemeClr val="tx1"/>
              </a:solidFill>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40043"/>
            <a:ext cx="9144000" cy="6773333"/>
          </a:xfrm>
          <a:prstGeom prst="rect">
            <a:avLst/>
          </a:prstGeom>
        </p:spPr>
      </p:pic>
    </p:spTree>
    <p:extLst>
      <p:ext uri="{BB962C8B-B14F-4D97-AF65-F5344CB8AC3E}">
        <p14:creationId xmlns:p14="http://schemas.microsoft.com/office/powerpoint/2010/main" val="4136382649"/>
      </p:ext>
    </p:extLst>
  </p:cSld>
  <p:clrMapOvr>
    <a:masterClrMapping/>
  </p:clrMapOvr>
  <p:transition spd="med">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642910" y="1428736"/>
            <a:ext cx="7929586" cy="480131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Kumlama esas olarak iyi kalitede toprak, kum ve organik madde karışımının çim örtüsü üzerine serilmesi işlemidir. Bu amaçla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kaliteli kumlu toprak,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saf kum veya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toprak + kum + organik madde karışımları kullanılabilir.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Kumlama mutlak gerekli olan bir işlem değildir. Çoğu çim alanında kumlama işlemi yapılmadan normal gelişme sağlanabilir.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Ancak kaliteli çim istenilen veya spor alanlarında kumlama bitki örtüsünün daha iyi gelişmesini sağlar. Örneğin, fakir topraklarda tesis edilen çim örtüsüne, çok kaliteli tınlı toprağın serilmesi toprak kalitesini düzeltir. Çim örtüsü daha iyi gelişmeye başlar. </a:t>
            </a:r>
          </a:p>
          <a:p>
            <a:pPr marL="0" marR="0" lvl="0" indent="449263" algn="just" defTabSz="914400" rtl="0" eaLnBrk="0" fontAlgn="base" latinLnBrk="0" hangingPunct="0">
              <a:lnSpc>
                <a:spcPct val="100000"/>
              </a:lnSpc>
              <a:spcBef>
                <a:spcPct val="0"/>
              </a:spcBef>
              <a:spcAft>
                <a:spcPct val="0"/>
              </a:spcAft>
              <a:buClrTx/>
              <a:buSzTx/>
              <a:buFontTx/>
              <a:buNone/>
              <a:tabLst/>
            </a:pPr>
            <a:endParaRPr lang="tr-TR" dirty="0" smtClean="0">
              <a:solidFill>
                <a:schemeClr val="tx1"/>
              </a:solidFill>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Aynı şekilde çim yüzeyinin bozulduğu alanlarda düzeltim amacıyla kumlamaya başvurulur. </a:t>
            </a:r>
          </a:p>
        </p:txBody>
      </p:sp>
      <p:sp>
        <p:nvSpPr>
          <p:cNvPr id="3" name="2 Dikdörtgen"/>
          <p:cNvSpPr/>
          <p:nvPr/>
        </p:nvSpPr>
        <p:spPr>
          <a:xfrm>
            <a:off x="2957864" y="696397"/>
            <a:ext cx="247139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indent="449263" algn="just" fontAlgn="base">
              <a:spcBef>
                <a:spcPct val="0"/>
              </a:spcBef>
              <a:spcAft>
                <a:spcPct val="0"/>
              </a:spcAft>
            </a:pPr>
            <a:r>
              <a:rPr lang="tr-TR" sz="2400" b="1" dirty="0" smtClean="0">
                <a:solidFill>
                  <a:prstClr val="black"/>
                </a:solidFill>
                <a:latin typeface="Arial" pitchFamily="34" charset="0"/>
                <a:ea typeface="Times New Roman" pitchFamily="18" charset="0"/>
              </a:rPr>
              <a:t>KUMLAMA</a:t>
            </a:r>
            <a:endParaRPr lang="tr-TR" sz="2400" dirty="0" smtClean="0">
              <a:solidFill>
                <a:prstClr val="black"/>
              </a:solidFill>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91756" y="197363"/>
            <a:ext cx="4248472" cy="4236671"/>
          </a:xfrm>
          <a:prstGeom prst="rect">
            <a:avLst/>
          </a:prstGeom>
          <a:ln w="28575">
            <a:solidFill>
              <a:schemeClr val="tx1"/>
            </a:solidFill>
          </a:ln>
        </p:spPr>
      </p:pic>
      <p:pic>
        <p:nvPicPr>
          <p:cNvPr id="3" name="Resim 2"/>
          <p:cNvPicPr>
            <a:picLocks noChangeAspect="1"/>
          </p:cNvPicPr>
          <p:nvPr/>
        </p:nvPicPr>
        <p:blipFill>
          <a:blip r:embed="rId3"/>
          <a:stretch>
            <a:fillRect/>
          </a:stretch>
        </p:blipFill>
        <p:spPr>
          <a:xfrm>
            <a:off x="4299406" y="126850"/>
            <a:ext cx="4758126" cy="3573016"/>
          </a:xfrm>
          <a:prstGeom prst="rect">
            <a:avLst/>
          </a:prstGeom>
          <a:ln w="28575">
            <a:solidFill>
              <a:schemeClr val="tx1"/>
            </a:solidFill>
          </a:ln>
        </p:spPr>
      </p:pic>
      <p:pic>
        <p:nvPicPr>
          <p:cNvPr id="5" name="Resim 4"/>
          <p:cNvPicPr>
            <a:picLocks noChangeAspect="1"/>
          </p:cNvPicPr>
          <p:nvPr/>
        </p:nvPicPr>
        <p:blipFill>
          <a:blip r:embed="rId4"/>
          <a:stretch>
            <a:fillRect/>
          </a:stretch>
        </p:blipFill>
        <p:spPr>
          <a:xfrm>
            <a:off x="3923928" y="3356992"/>
            <a:ext cx="5133604" cy="3384376"/>
          </a:xfrm>
          <a:prstGeom prst="rect">
            <a:avLst/>
          </a:prstGeom>
          <a:ln w="28575">
            <a:solidFill>
              <a:schemeClr val="tx1"/>
            </a:solidFill>
          </a:ln>
        </p:spPr>
      </p:pic>
      <p:pic>
        <p:nvPicPr>
          <p:cNvPr id="4" name="Resim 3"/>
          <p:cNvPicPr>
            <a:picLocks noChangeAspect="1"/>
          </p:cNvPicPr>
          <p:nvPr/>
        </p:nvPicPr>
        <p:blipFill>
          <a:blip r:embed="rId5"/>
          <a:stretch>
            <a:fillRect/>
          </a:stretch>
        </p:blipFill>
        <p:spPr>
          <a:xfrm>
            <a:off x="488918" y="4005064"/>
            <a:ext cx="3810000" cy="2533650"/>
          </a:xfrm>
          <a:prstGeom prst="rect">
            <a:avLst/>
          </a:prstGeom>
          <a:ln w="28575">
            <a:solidFill>
              <a:schemeClr val="tx1"/>
            </a:solidFill>
          </a:ln>
        </p:spPr>
      </p:pic>
    </p:spTree>
    <p:extLst>
      <p:ext uri="{BB962C8B-B14F-4D97-AF65-F5344CB8AC3E}">
        <p14:creationId xmlns:p14="http://schemas.microsoft.com/office/powerpoint/2010/main" val="1687031608"/>
      </p:ext>
    </p:extLst>
  </p:cSld>
  <p:clrMapOvr>
    <a:masterClrMapping/>
  </p:clrMapOvr>
  <p:transition spd="med">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29294"/>
      </p:ext>
    </p:extLst>
  </p:cSld>
  <p:clrMapOvr>
    <a:masterClrMapping/>
  </p:clrMapOvr>
  <p:transition spd="med">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71472" y="1305342"/>
            <a:ext cx="7715304"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indent="449263" algn="just" eaLnBrk="0" fontAlgn="base" hangingPunct="0">
              <a:spcBef>
                <a:spcPct val="0"/>
              </a:spcBef>
              <a:spcAft>
                <a:spcPct val="0"/>
              </a:spcAft>
            </a:pPr>
            <a:r>
              <a:rPr lang="tr-TR" u="sng" dirty="0" smtClean="0">
                <a:latin typeface="Arial" pitchFamily="34" charset="0"/>
                <a:ea typeface="Times New Roman" pitchFamily="18" charset="0"/>
              </a:rPr>
              <a:t>Kış sporlarının yapıldığı alanlarda </a:t>
            </a:r>
            <a:r>
              <a:rPr lang="tr-TR" dirty="0" smtClean="0">
                <a:latin typeface="Arial" pitchFamily="34" charset="0"/>
                <a:ea typeface="Times New Roman" pitchFamily="18" charset="0"/>
              </a:rPr>
              <a:t>tahrip bozulmuş bölümlere kum veya benzeri materyal serilerek dolması sağlanır. Doldurulan alanlara uygun karışım tohumları atılarak bozuk alanlar onarılır. Çok kuvvetli sülüklerle gelişen sülüklü </a:t>
            </a:r>
            <a:r>
              <a:rPr lang="tr-TR" dirty="0" err="1" smtClean="0">
                <a:latin typeface="Arial" pitchFamily="34" charset="0"/>
                <a:ea typeface="Times New Roman" pitchFamily="18" charset="0"/>
              </a:rPr>
              <a:t>tavusotu</a:t>
            </a:r>
            <a:r>
              <a:rPr lang="tr-TR" dirty="0" smtClean="0">
                <a:latin typeface="Arial" pitchFamily="34" charset="0"/>
                <a:ea typeface="Times New Roman" pitchFamily="18" charset="0"/>
              </a:rPr>
              <a:t> (</a:t>
            </a:r>
            <a:r>
              <a:rPr lang="tr-TR" i="1" dirty="0" smtClean="0">
                <a:latin typeface="Arial" pitchFamily="34" charset="0"/>
                <a:ea typeface="Times New Roman" pitchFamily="18" charset="0"/>
              </a:rPr>
              <a:t>Agrostis </a:t>
            </a:r>
            <a:r>
              <a:rPr lang="tr-TR" i="1" dirty="0" err="1" smtClean="0">
                <a:latin typeface="Arial" pitchFamily="34" charset="0"/>
                <a:ea typeface="Times New Roman" pitchFamily="18" charset="0"/>
              </a:rPr>
              <a:t>stolonifera</a:t>
            </a:r>
            <a:r>
              <a:rPr lang="tr-TR" dirty="0" smtClean="0">
                <a:latin typeface="Arial" pitchFamily="34" charset="0"/>
                <a:ea typeface="Times New Roman" pitchFamily="18" charset="0"/>
              </a:rPr>
              <a:t>) gibi türlerde kumlama düzgün gelişmeyi ve köklenmenin daha iyi olmasını sağlar. </a:t>
            </a:r>
          </a:p>
          <a:p>
            <a:pPr lvl="0" indent="449263" algn="just" eaLnBrk="0" fontAlgn="base" hangingPunct="0">
              <a:spcBef>
                <a:spcPct val="0"/>
              </a:spcBef>
              <a:spcAft>
                <a:spcPct val="0"/>
              </a:spcAft>
            </a:pPr>
            <a:endParaRPr lang="tr-TR" dirty="0" smtClean="0">
              <a:latin typeface="Arial" pitchFamily="34" charset="0"/>
              <a:ea typeface="Times New Roman" pitchFamily="18" charset="0"/>
            </a:endParaRPr>
          </a:p>
          <a:p>
            <a:pPr lvl="0" indent="449263" algn="just" eaLnBrk="0" fontAlgn="base" hangingPunct="0">
              <a:spcBef>
                <a:spcPct val="0"/>
              </a:spcBef>
              <a:spcAft>
                <a:spcPct val="0"/>
              </a:spcAft>
            </a:pPr>
            <a:r>
              <a:rPr lang="tr-TR" dirty="0" smtClean="0">
                <a:latin typeface="Arial" pitchFamily="34" charset="0"/>
                <a:ea typeface="Times New Roman" pitchFamily="18" charset="0"/>
              </a:rPr>
              <a:t>Özellikle </a:t>
            </a:r>
            <a:r>
              <a:rPr lang="tr-TR" u="sng" dirty="0" smtClean="0">
                <a:latin typeface="Arial" pitchFamily="34" charset="0"/>
                <a:ea typeface="Times New Roman" pitchFamily="18" charset="0"/>
              </a:rPr>
              <a:t>yaşlı çim alanlarında </a:t>
            </a:r>
            <a:r>
              <a:rPr lang="tr-TR" dirty="0" smtClean="0">
                <a:latin typeface="Arial" pitchFamily="34" charset="0"/>
                <a:ea typeface="Times New Roman" pitchFamily="18" charset="0"/>
              </a:rPr>
              <a:t>tüm sülükler birbirine girdiği için düzgün bir çim düzeyi oluşmaz. Yaşlı sülüklerin kesilmesi ve yüzeyin temizlenmesinden sonra kumlama yapılması halinde kökler daha iyi gelişir, genç bir çim örtüsü oluşur.</a:t>
            </a:r>
            <a:endParaRPr lang="tr-TR" dirty="0" smtClean="0">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428596" y="1785926"/>
            <a:ext cx="8286776" cy="286232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alanlarda silindir geçirme işlemi oldukça sık yapılan bir uygulamadır. Özellikle kış donlarının fazla olduğu alanlarda erken ilkbaharda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silindirleme</a:t>
            </a:r>
            <a:r>
              <a:rPr kumimoji="0" lang="tr-TR" b="0" i="0" u="none" strike="noStrike" cap="none" normalizeH="0" baseline="0" dirty="0" smtClean="0">
                <a:ln>
                  <a:noFill/>
                </a:ln>
                <a:solidFill>
                  <a:schemeClr val="tx1"/>
                </a:solidFill>
                <a:effectLst/>
                <a:latin typeface="Arial" pitchFamily="34" charset="0"/>
                <a:ea typeface="Times New Roman" pitchFamily="18" charset="0"/>
              </a:rPr>
              <a:t> yapılarak kabaran toprak yerine oturtulur.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err="1" smtClean="0">
                <a:ln>
                  <a:noFill/>
                </a:ln>
                <a:solidFill>
                  <a:schemeClr val="tx1"/>
                </a:solidFill>
                <a:effectLst/>
                <a:latin typeface="Arial" pitchFamily="34" charset="0"/>
                <a:ea typeface="Times New Roman" pitchFamily="18" charset="0"/>
              </a:rPr>
              <a:t>Silindirleme</a:t>
            </a:r>
            <a:r>
              <a:rPr kumimoji="0" lang="tr-TR" b="0" i="0" u="none" strike="noStrike" cap="none" normalizeH="0" baseline="0" dirty="0" smtClean="0">
                <a:ln>
                  <a:noFill/>
                </a:ln>
                <a:solidFill>
                  <a:schemeClr val="tx1"/>
                </a:solidFill>
                <a:effectLst/>
                <a:latin typeface="Arial" pitchFamily="34" charset="0"/>
                <a:ea typeface="Times New Roman" pitchFamily="18" charset="0"/>
              </a:rPr>
              <a:t> pürüzsüz, düzgün bir yüzey meydana getirme amacıyla yaygın olarak kullanılan bir işlemdir.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Değişik zararlıların örneğin solucan, köstebek, karınca, veya değişik hayvanların meydana getirdiği kabarcıkların ortadan kalkmasında da önemli rol oynar. </a:t>
            </a:r>
          </a:p>
        </p:txBody>
      </p:sp>
      <p:sp>
        <p:nvSpPr>
          <p:cNvPr id="3" name="2 Dikdörtgen"/>
          <p:cNvSpPr/>
          <p:nvPr/>
        </p:nvSpPr>
        <p:spPr>
          <a:xfrm>
            <a:off x="2428860" y="571480"/>
            <a:ext cx="4809650"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lvl="0" indent="449263" algn="just" fontAlgn="base">
              <a:spcBef>
                <a:spcPct val="0"/>
              </a:spcBef>
              <a:spcAft>
                <a:spcPct val="0"/>
              </a:spcAft>
            </a:pPr>
            <a:r>
              <a:rPr lang="tr-TR" sz="2400" b="1" dirty="0" smtClean="0">
                <a:latin typeface="Arial" pitchFamily="34" charset="0"/>
                <a:ea typeface="Times New Roman" pitchFamily="18" charset="0"/>
              </a:rPr>
              <a:t>SİLİNDİRLEME (BASTIRMA) </a:t>
            </a:r>
          </a:p>
        </p:txBody>
      </p:sp>
    </p:spTree>
  </p:cSld>
  <p:clrMapOvr>
    <a:masterClrMapping/>
  </p:clrMapOvr>
  <p:transition spd="med">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642910" y="1571612"/>
            <a:ext cx="8072494" cy="39703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indent="449263" algn="just" eaLnBrk="0" fontAlgn="base" hangingPunct="0">
              <a:spcBef>
                <a:spcPct val="0"/>
              </a:spcBef>
              <a:spcAft>
                <a:spcPct val="0"/>
              </a:spcAft>
            </a:pPr>
            <a:r>
              <a:rPr lang="tr-TR" dirty="0" smtClean="0">
                <a:latin typeface="Arial" pitchFamily="34" charset="0"/>
                <a:ea typeface="Times New Roman" pitchFamily="18" charset="0"/>
              </a:rPr>
              <a:t>Kumlu topraklarda yapılan </a:t>
            </a:r>
            <a:r>
              <a:rPr lang="tr-TR" dirty="0" err="1" smtClean="0">
                <a:latin typeface="Arial" pitchFamily="34" charset="0"/>
                <a:ea typeface="Times New Roman" pitchFamily="18" charset="0"/>
              </a:rPr>
              <a:t>silindirleme</a:t>
            </a:r>
            <a:r>
              <a:rPr lang="tr-TR" dirty="0" smtClean="0">
                <a:latin typeface="Arial" pitchFamily="34" charset="0"/>
                <a:ea typeface="Times New Roman" pitchFamily="18" charset="0"/>
              </a:rPr>
              <a:t> bitkilerin toprakla temasını sağlaması nedeniyle kardeşlenmeyi teşvik eder ve sık bir bitki örtüsü meydana getirir. </a:t>
            </a:r>
          </a:p>
          <a:p>
            <a:pPr lvl="0" indent="449263" algn="just" eaLnBrk="0" fontAlgn="base" hangingPunct="0">
              <a:spcBef>
                <a:spcPct val="0"/>
              </a:spcBef>
              <a:spcAft>
                <a:spcPct val="0"/>
              </a:spcAft>
            </a:pPr>
            <a:endParaRPr lang="tr-TR" dirty="0" smtClean="0">
              <a:latin typeface="Arial" pitchFamily="34" charset="0"/>
            </a:endParaRPr>
          </a:p>
          <a:p>
            <a:pPr lvl="0" indent="449263" algn="just" eaLnBrk="0" fontAlgn="base" hangingPunct="0">
              <a:spcBef>
                <a:spcPct val="0"/>
              </a:spcBef>
              <a:spcAft>
                <a:spcPct val="0"/>
              </a:spcAft>
            </a:pPr>
            <a:r>
              <a:rPr lang="tr-TR" dirty="0" err="1" smtClean="0">
                <a:latin typeface="Arial" pitchFamily="34" charset="0"/>
                <a:ea typeface="Times New Roman" pitchFamily="18" charset="0"/>
              </a:rPr>
              <a:t>Silindirleme</a:t>
            </a:r>
            <a:r>
              <a:rPr lang="tr-TR" dirty="0" smtClean="0">
                <a:latin typeface="Arial" pitchFamily="34" charset="0"/>
                <a:ea typeface="Times New Roman" pitchFamily="18" charset="0"/>
              </a:rPr>
              <a:t> yapılacak alanlarda toprağın çok hafif nemli olması yeterlidir. Ağır ve yaş topraklarda yapılan </a:t>
            </a:r>
            <a:r>
              <a:rPr lang="tr-TR" dirty="0" err="1" smtClean="0">
                <a:latin typeface="Arial" pitchFamily="34" charset="0"/>
                <a:ea typeface="Times New Roman" pitchFamily="18" charset="0"/>
              </a:rPr>
              <a:t>silindirleme</a:t>
            </a:r>
            <a:r>
              <a:rPr lang="tr-TR" dirty="0" smtClean="0">
                <a:latin typeface="Arial" pitchFamily="34" charset="0"/>
                <a:ea typeface="Times New Roman" pitchFamily="18" charset="0"/>
              </a:rPr>
              <a:t> olumsuz sonuçlar doğurur. </a:t>
            </a:r>
          </a:p>
          <a:p>
            <a:pPr lvl="0" indent="449263" algn="just" eaLnBrk="0" fontAlgn="base" hangingPunct="0">
              <a:spcBef>
                <a:spcPct val="0"/>
              </a:spcBef>
              <a:spcAft>
                <a:spcPct val="0"/>
              </a:spcAft>
            </a:pPr>
            <a:endParaRPr lang="tr-TR" dirty="0" smtClean="0">
              <a:latin typeface="Arial" pitchFamily="34" charset="0"/>
              <a:ea typeface="Times New Roman" pitchFamily="18" charset="0"/>
            </a:endParaRPr>
          </a:p>
          <a:p>
            <a:pPr lvl="0" indent="449263" algn="just" eaLnBrk="0" fontAlgn="base" hangingPunct="0">
              <a:spcBef>
                <a:spcPct val="0"/>
              </a:spcBef>
              <a:spcAft>
                <a:spcPct val="0"/>
              </a:spcAft>
            </a:pPr>
            <a:r>
              <a:rPr lang="tr-TR" dirty="0" smtClean="0">
                <a:latin typeface="Arial" pitchFamily="34" charset="0"/>
                <a:ea typeface="Times New Roman" pitchFamily="18" charset="0"/>
              </a:rPr>
              <a:t>Ayrıca silindir ağırlığının gereğinden fazla olmamasına özen gösterilmelidir. Ağır silindirler toprağı sıkıştırır ve olumsuz etkiler yaratır. </a:t>
            </a:r>
          </a:p>
          <a:p>
            <a:pPr lvl="0" indent="449263" algn="just" eaLnBrk="0" fontAlgn="base" hangingPunct="0">
              <a:spcBef>
                <a:spcPct val="0"/>
              </a:spcBef>
              <a:spcAft>
                <a:spcPct val="0"/>
              </a:spcAft>
            </a:pPr>
            <a:endParaRPr lang="tr-TR" dirty="0" smtClean="0">
              <a:latin typeface="Arial" pitchFamily="34" charset="0"/>
              <a:ea typeface="Times New Roman" pitchFamily="18" charset="0"/>
            </a:endParaRPr>
          </a:p>
          <a:p>
            <a:pPr lvl="0" indent="449263" algn="just" eaLnBrk="0" fontAlgn="base" hangingPunct="0">
              <a:spcBef>
                <a:spcPct val="0"/>
              </a:spcBef>
              <a:spcAft>
                <a:spcPct val="0"/>
              </a:spcAft>
            </a:pPr>
            <a:r>
              <a:rPr lang="tr-TR" dirty="0" smtClean="0">
                <a:latin typeface="Arial" pitchFamily="34" charset="0"/>
                <a:ea typeface="Times New Roman" pitchFamily="18" charset="0"/>
              </a:rPr>
              <a:t>Çok hafif bünyeli topraklarda biçimden sonra 50 kg ağırlığındaki silindirlerin geçirilmesi iyi çim örtüsü için yeterlidir. Daha sonra gelişmiş çim örtüsünde 100-150 kg ağırlığındaki silindirler kullanılabilir. Çok ağır silindirler toprağın sıkışmasına ve drenaj sorunlarının ortaya çıkmasına neden olur. </a:t>
            </a:r>
            <a:endParaRPr lang="tr-TR" dirty="0" smtClean="0">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awn Aerator Sandals"/>
          <p:cNvPicPr>
            <a:picLocks noChangeAspect="1" noChangeArrowheads="1"/>
          </p:cNvPicPr>
          <p:nvPr/>
        </p:nvPicPr>
        <p:blipFill>
          <a:blip r:embed="rId2"/>
          <a:srcRect/>
          <a:stretch>
            <a:fillRect/>
          </a:stretch>
        </p:blipFill>
        <p:spPr bwMode="auto">
          <a:xfrm>
            <a:off x="4214811" y="1928802"/>
            <a:ext cx="4643449" cy="4643451"/>
          </a:xfrm>
          <a:prstGeom prst="rect">
            <a:avLst/>
          </a:prstGeom>
          <a:noFill/>
        </p:spPr>
      </p:pic>
      <p:sp>
        <p:nvSpPr>
          <p:cNvPr id="10241" name="Rectangle 1"/>
          <p:cNvSpPr>
            <a:spLocks noChangeArrowheads="1"/>
          </p:cNvSpPr>
          <p:nvPr/>
        </p:nvSpPr>
        <p:spPr bwMode="auto">
          <a:xfrm>
            <a:off x="285720" y="1142984"/>
            <a:ext cx="8501090" cy="175432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bitkileri kolay havalanabilen topraklardan hoşlanır. Bu topraklarda bitkiler normal gelişimini sürdürür. Kök, sülük ve köksaplar iyi gelişir. Kumlu topraklarda doğal havalanma çok iyidir.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Tınlı, tınlı-kumlu topraklarda havalanma biraz daha zayıf olmakla birlikte, bitki normal gelişimini sürdürür. Bu topraklarda yeterli miktarda ilave edilen organik madde havalanmayı olumlu yönde etkiler. </a:t>
            </a:r>
            <a:endParaRPr kumimoji="0" lang="tr-TR" b="0" i="0" u="none" strike="noStrike" cap="none" normalizeH="0" baseline="0" dirty="0" smtClean="0">
              <a:ln>
                <a:noFill/>
              </a:ln>
              <a:solidFill>
                <a:schemeClr val="tx1"/>
              </a:solidFill>
              <a:effectLst/>
              <a:latin typeface="Arial" pitchFamily="34" charset="0"/>
            </a:endParaRPr>
          </a:p>
        </p:txBody>
      </p:sp>
      <p:pic>
        <p:nvPicPr>
          <p:cNvPr id="10244" name="Picture 4" descr="Rolling Lawn Aerator">
            <a:hlinkClick r:id="rId3"/>
          </p:cNvPr>
          <p:cNvPicPr>
            <a:picLocks noChangeAspect="1" noChangeArrowheads="1"/>
          </p:cNvPicPr>
          <p:nvPr/>
        </p:nvPicPr>
        <p:blipFill>
          <a:blip r:embed="rId4"/>
          <a:srcRect/>
          <a:stretch>
            <a:fillRect/>
          </a:stretch>
        </p:blipFill>
        <p:spPr bwMode="auto">
          <a:xfrm>
            <a:off x="500034" y="3000352"/>
            <a:ext cx="3643338" cy="3643339"/>
          </a:xfrm>
          <a:prstGeom prst="rect">
            <a:avLst/>
          </a:prstGeom>
          <a:noFill/>
        </p:spPr>
      </p:pic>
      <p:sp>
        <p:nvSpPr>
          <p:cNvPr id="5" name="4 Dikdörtgen"/>
          <p:cNvSpPr/>
          <p:nvPr/>
        </p:nvSpPr>
        <p:spPr>
          <a:xfrm>
            <a:off x="2571736" y="357166"/>
            <a:ext cx="334328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indent="449263" algn="just" fontAlgn="base">
              <a:spcBef>
                <a:spcPct val="0"/>
              </a:spcBef>
              <a:spcAft>
                <a:spcPct val="0"/>
              </a:spcAft>
            </a:pPr>
            <a:r>
              <a:rPr lang="tr-TR" sz="2400" b="1" dirty="0" smtClean="0">
                <a:solidFill>
                  <a:prstClr val="black"/>
                </a:solidFill>
                <a:latin typeface="Arial" pitchFamily="34" charset="0"/>
                <a:ea typeface="Times New Roman" pitchFamily="18" charset="0"/>
              </a:rPr>
              <a:t>HAVALANDIRMA</a:t>
            </a:r>
            <a:endParaRPr lang="tr-TR" sz="2400" dirty="0" smtClean="0">
              <a:solidFill>
                <a:prstClr val="black"/>
              </a:solidFill>
              <a:latin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85786" y="1720840"/>
            <a:ext cx="7500990"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tr-TR" dirty="0" smtClean="0">
                <a:latin typeface="Arial" pitchFamily="34" charset="0"/>
                <a:ea typeface="Times New Roman" pitchFamily="18" charset="0"/>
              </a:rPr>
              <a:t>Kumlu ve organik maddece zengin tınlı topraklarda ise havalanma ile herhangi bir soruna rastlanmaz.</a:t>
            </a:r>
          </a:p>
          <a:p>
            <a:pPr algn="just"/>
            <a:r>
              <a:rPr lang="tr-TR" dirty="0" smtClean="0">
                <a:latin typeface="Arial" pitchFamily="34" charset="0"/>
                <a:ea typeface="Times New Roman" pitchFamily="18" charset="0"/>
              </a:rPr>
              <a:t> </a:t>
            </a:r>
          </a:p>
          <a:p>
            <a:pPr algn="just"/>
            <a:r>
              <a:rPr lang="tr-TR" u="sng" dirty="0" smtClean="0">
                <a:latin typeface="Arial" pitchFamily="34" charset="0"/>
                <a:ea typeface="Times New Roman" pitchFamily="18" charset="0"/>
              </a:rPr>
              <a:t>Ağır topraklarda </a:t>
            </a:r>
          </a:p>
          <a:p>
            <a:pPr algn="just"/>
            <a:r>
              <a:rPr lang="tr-TR" dirty="0" smtClean="0">
                <a:latin typeface="Arial" pitchFamily="34" charset="0"/>
                <a:ea typeface="Times New Roman" pitchFamily="18" charset="0"/>
              </a:rPr>
              <a:t>basılma, çiğnenme ve kötü drenaj koşullar altında toprak kolayca sıkışır. </a:t>
            </a:r>
          </a:p>
          <a:p>
            <a:pPr algn="just"/>
            <a:r>
              <a:rPr lang="tr-TR" dirty="0" smtClean="0">
                <a:latin typeface="Arial" pitchFamily="34" charset="0"/>
                <a:ea typeface="Times New Roman" pitchFamily="18" charset="0"/>
              </a:rPr>
              <a:t>Toprak ile hava arasındaki gaz alış verişi azalır. </a:t>
            </a:r>
          </a:p>
          <a:p>
            <a:pPr algn="just"/>
            <a:r>
              <a:rPr lang="tr-TR" dirty="0" smtClean="0">
                <a:latin typeface="Arial" pitchFamily="34" charset="0"/>
                <a:ea typeface="Times New Roman" pitchFamily="18" charset="0"/>
              </a:rPr>
              <a:t>Bu şartlarda çim bitkilerinde zayıflama başlar. </a:t>
            </a:r>
          </a:p>
          <a:p>
            <a:pPr algn="just"/>
            <a:r>
              <a:rPr lang="tr-TR" dirty="0" smtClean="0">
                <a:latin typeface="Arial" pitchFamily="34" charset="0"/>
                <a:ea typeface="Times New Roman" pitchFamily="18" charset="0"/>
              </a:rPr>
              <a:t>Kökler </a:t>
            </a:r>
            <a:r>
              <a:rPr lang="tr-TR" dirty="0" err="1" smtClean="0">
                <a:latin typeface="Arial" pitchFamily="34" charset="0"/>
                <a:ea typeface="Times New Roman" pitchFamily="18" charset="0"/>
              </a:rPr>
              <a:t>yüzlek</a:t>
            </a:r>
            <a:r>
              <a:rPr lang="tr-TR" dirty="0" smtClean="0">
                <a:latin typeface="Arial" pitchFamily="34" charset="0"/>
                <a:ea typeface="Times New Roman" pitchFamily="18" charset="0"/>
              </a:rPr>
              <a:t> gelişir. </a:t>
            </a:r>
          </a:p>
          <a:p>
            <a:pPr algn="just"/>
            <a:r>
              <a:rPr lang="tr-TR" dirty="0" smtClean="0">
                <a:latin typeface="Arial" pitchFamily="34" charset="0"/>
                <a:ea typeface="Times New Roman" pitchFamily="18" charset="0"/>
              </a:rPr>
              <a:t>Köksap, sülük gelişimi yavaşlar. </a:t>
            </a:r>
          </a:p>
          <a:p>
            <a:pPr algn="just"/>
            <a:r>
              <a:rPr lang="tr-TR" dirty="0" smtClean="0">
                <a:latin typeface="Arial" pitchFamily="34" charset="0"/>
                <a:ea typeface="Times New Roman" pitchFamily="18" charset="0"/>
              </a:rPr>
              <a:t>Bazen bitkilerde sararma ve renk değişimi görülür. </a:t>
            </a:r>
          </a:p>
          <a:p>
            <a:pPr algn="just"/>
            <a:r>
              <a:rPr lang="tr-TR" dirty="0" smtClean="0">
                <a:latin typeface="Arial" pitchFamily="34" charset="0"/>
                <a:ea typeface="Times New Roman" pitchFamily="18" charset="0"/>
              </a:rPr>
              <a:t>Bu topraklarda havalandırma yapılmadan normal çim gelişimi sürdürülemez. </a:t>
            </a:r>
            <a:endParaRPr lang="tr-TR" dirty="0"/>
          </a:p>
        </p:txBody>
      </p:sp>
    </p:spTree>
  </p:cSld>
  <p:clrMapOvr>
    <a:masterClrMapping/>
  </p:clrMapOvr>
  <p:transition spd="med">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357158" y="1214422"/>
            <a:ext cx="8358245"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alanlarda çok değişik hastalık ve zararlı görülebilir. Özellikle yağışlı, nispi nemi yüksek, toprak ve drenaj sorunları bulunan alanlarda yaprak ve sap hastalıkları çok yaygındır.Yurdumuzda çim alanlarında görülen hastalıklar konusunda fazla bir çalışma yapılmamıştır. Bu nedenle aşağıda sadece Avrupa ve Kuzey Amerika ülkelerinde sıkça rastlanılan hastalıklar özetlenmiştir. </a:t>
            </a:r>
            <a:endParaRPr kumimoji="0" lang="tr-TR" b="0" i="0" u="none" strike="noStrike" cap="none" normalizeH="0" baseline="0" dirty="0" smtClean="0">
              <a:ln>
                <a:noFill/>
              </a:ln>
              <a:solidFill>
                <a:schemeClr val="tx1"/>
              </a:solidFill>
              <a:effectLst/>
              <a:latin typeface="Arial" pitchFamily="34" charset="0"/>
            </a:endParaRPr>
          </a:p>
        </p:txBody>
      </p:sp>
      <p:sp>
        <p:nvSpPr>
          <p:cNvPr id="9218" name="Rectangle 2"/>
          <p:cNvSpPr>
            <a:spLocks noChangeArrowheads="1"/>
          </p:cNvSpPr>
          <p:nvPr/>
        </p:nvSpPr>
        <p:spPr bwMode="auto">
          <a:xfrm>
            <a:off x="357158" y="3286124"/>
            <a:ext cx="8358214"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tx1"/>
                </a:solidFill>
                <a:effectLst/>
                <a:latin typeface="Arial" pitchFamily="34" charset="0"/>
                <a:ea typeface="Times New Roman" pitchFamily="18" charset="0"/>
              </a:rPr>
              <a:t>Çim Hastalıklarını Önleme Yöntemleri</a:t>
            </a:r>
            <a:endParaRPr kumimoji="0" lang="tr-TR" b="0" i="0" u="none" strike="noStrike" cap="none" normalizeH="0" baseline="0" dirty="0" smtClean="0">
              <a:ln>
                <a:noFill/>
              </a:ln>
              <a:solidFill>
                <a:schemeClr val="tx1"/>
              </a:solidFill>
              <a:effectLst/>
              <a:latin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hastalıklarının yayılmasından sonra ilaçla mücadele zor çoğunlukla ekonomik değildir. Bu nedenle çim hastalıklarının gelişiminden önce, değişik kültürel yöntemlerle hastalığın gelişmesi ve yayılmasını önlemek daha uygundur. </a:t>
            </a:r>
            <a:endParaRPr kumimoji="0" lang="tr-TR" b="0" i="0" u="none" strike="noStrike" cap="none" normalizeH="0" baseline="0" dirty="0" smtClean="0">
              <a:ln>
                <a:noFill/>
              </a:ln>
              <a:solidFill>
                <a:schemeClr val="tx1"/>
              </a:solidFill>
              <a:effectLst/>
              <a:latin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Ekim öncesinde temiz tohum, vejetatif parça, alet-ekipman kullanılması, toprak veya harçların sterilize edilmesi çoğu hastalığın gelişmesini önler. Bu önlemler özellikle topraktan geçen hastalıklara karşı etkilidir. </a:t>
            </a:r>
            <a:endParaRPr kumimoji="0" lang="tr-TR" b="0" i="0" u="none" strike="noStrike" cap="none" normalizeH="0" baseline="0" dirty="0" smtClean="0">
              <a:ln>
                <a:noFill/>
              </a:ln>
              <a:solidFill>
                <a:schemeClr val="tx1"/>
              </a:solidFill>
              <a:effectLst/>
              <a:latin typeface="Arial" pitchFamily="34" charset="0"/>
            </a:endParaRPr>
          </a:p>
        </p:txBody>
      </p:sp>
      <p:sp>
        <p:nvSpPr>
          <p:cNvPr id="4" name="3 Dikdörtgen"/>
          <p:cNvSpPr/>
          <p:nvPr/>
        </p:nvSpPr>
        <p:spPr>
          <a:xfrm>
            <a:off x="857224" y="357166"/>
            <a:ext cx="714379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indent="449263" algn="just" fontAlgn="base">
              <a:spcBef>
                <a:spcPct val="0"/>
              </a:spcBef>
              <a:spcAft>
                <a:spcPct val="0"/>
              </a:spcAft>
            </a:pPr>
            <a:r>
              <a:rPr lang="tr-TR" sz="2400" b="1" dirty="0" smtClean="0">
                <a:solidFill>
                  <a:prstClr val="black"/>
                </a:solidFill>
                <a:latin typeface="Arial" pitchFamily="34" charset="0"/>
                <a:ea typeface="Times New Roman" pitchFamily="18" charset="0"/>
              </a:rPr>
              <a:t>HASTALIK VE ZARARLILARLA MÜCADELE</a:t>
            </a:r>
          </a:p>
        </p:txBody>
      </p:sp>
    </p:spTree>
  </p:cSld>
  <p:clrMapOvr>
    <a:masterClrMapping/>
  </p:clrMapOvr>
  <p:transition spd="med">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500034" y="2571744"/>
            <a:ext cx="8143932"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tr-TR" b="1" u="sng" dirty="0" smtClean="0">
                <a:latin typeface="Arial" pitchFamily="34" charset="0"/>
                <a:cs typeface="Arial" pitchFamily="34" charset="0"/>
              </a:rPr>
              <a:t> </a:t>
            </a:r>
          </a:p>
          <a:p>
            <a:pPr algn="just">
              <a:buFont typeface="Wingdings" pitchFamily="2" charset="2"/>
              <a:buChar char="q"/>
            </a:pPr>
            <a:r>
              <a:rPr lang="tr-TR" dirty="0" smtClean="0">
                <a:latin typeface="Arial" pitchFamily="34" charset="0"/>
                <a:cs typeface="Arial" pitchFamily="34" charset="0"/>
              </a:rPr>
              <a:t> Genel olarak yaprak, sürgün ucu gibi büyüme noktalarında azot miktarı daha yüksektir. Bu nedenle çim bitkilerinin gübrelenmesinde en fazla kullanılan bitki besin maddesi durumundadır. </a:t>
            </a:r>
          </a:p>
          <a:p>
            <a:pPr algn="just">
              <a:buFont typeface="Wingdings" pitchFamily="2" charset="2"/>
              <a:buChar char="q"/>
            </a:pPr>
            <a:endParaRPr lang="tr-TR" dirty="0" smtClean="0">
              <a:latin typeface="Arial" pitchFamily="34" charset="0"/>
              <a:cs typeface="Arial" pitchFamily="34" charset="0"/>
            </a:endParaRPr>
          </a:p>
          <a:p>
            <a:pPr algn="just">
              <a:buFont typeface="Wingdings" pitchFamily="2" charset="2"/>
              <a:buChar char="q"/>
            </a:pPr>
            <a:r>
              <a:rPr lang="tr-TR" dirty="0" smtClean="0">
                <a:latin typeface="Arial" pitchFamily="34" charset="0"/>
                <a:cs typeface="Arial" pitchFamily="34" charset="0"/>
              </a:rPr>
              <a:t> klorofil molekülünde bulunması nedeniyle fotosentez işleminde, </a:t>
            </a:r>
          </a:p>
          <a:p>
            <a:pPr algn="just"/>
            <a:r>
              <a:rPr lang="tr-TR" dirty="0" smtClean="0">
                <a:latin typeface="Arial" pitchFamily="34" charset="0"/>
                <a:cs typeface="Arial" pitchFamily="34" charset="0"/>
              </a:rPr>
              <a:t>aminoasit, protein sentezinde, </a:t>
            </a:r>
          </a:p>
          <a:p>
            <a:pPr algn="just"/>
            <a:r>
              <a:rPr lang="tr-TR" dirty="0" smtClean="0">
                <a:latin typeface="Arial" pitchFamily="34" charset="0"/>
                <a:cs typeface="Arial" pitchFamily="34" charset="0"/>
              </a:rPr>
              <a:t>enzim ve vitaminlerin bünyelerinde yer alır. </a:t>
            </a:r>
          </a:p>
        </p:txBody>
      </p:sp>
      <p:sp>
        <p:nvSpPr>
          <p:cNvPr id="4" name="3 Dikdörtgen"/>
          <p:cNvSpPr/>
          <p:nvPr/>
        </p:nvSpPr>
        <p:spPr>
          <a:xfrm>
            <a:off x="2714612" y="285728"/>
            <a:ext cx="328614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indent="354013" algn="just" fontAlgn="base">
              <a:spcBef>
                <a:spcPct val="0"/>
              </a:spcBef>
              <a:spcAft>
                <a:spcPct val="0"/>
              </a:spcAft>
            </a:pPr>
            <a:r>
              <a:rPr lang="tr-TR" sz="2800" b="1" dirty="0" smtClean="0">
                <a:latin typeface="Arial" pitchFamily="34" charset="0"/>
                <a:ea typeface="Times New Roman" pitchFamily="18" charset="0"/>
              </a:rPr>
              <a:t>GÜBRELEME </a:t>
            </a:r>
          </a:p>
        </p:txBody>
      </p:sp>
      <p:sp>
        <p:nvSpPr>
          <p:cNvPr id="5" name="4 Dikdörtgen"/>
          <p:cNvSpPr/>
          <p:nvPr/>
        </p:nvSpPr>
        <p:spPr>
          <a:xfrm>
            <a:off x="571472" y="1000108"/>
            <a:ext cx="857256"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8000" b="1" dirty="0" smtClean="0">
                <a:latin typeface="Algerian" pitchFamily="82" charset="0"/>
                <a:cs typeface="Arial" pitchFamily="34" charset="0"/>
              </a:rPr>
              <a:t>N</a:t>
            </a:r>
            <a:endParaRPr lang="tr-TR" sz="8000" dirty="0"/>
          </a:p>
        </p:txBody>
      </p:sp>
    </p:spTree>
  </p:cSld>
  <p:clrMapOvr>
    <a:masterClrMapping/>
  </p:clrMapOvr>
  <p:transition spd="med">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642910" y="428604"/>
            <a:ext cx="764383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tx1"/>
                </a:solidFill>
                <a:effectLst/>
                <a:latin typeface="Arial" pitchFamily="34" charset="0"/>
                <a:ea typeface="Times New Roman" pitchFamily="18" charset="0"/>
              </a:rPr>
              <a:t>Zararlılar </a:t>
            </a: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Bazı alanlarda karıncalar ile danaburnu, solucan gibi toprakaltı zararlıları çıkış öncesi ve sonrasında önemli olabilir. Özellikle geç ilkbahar ekimlerinde karıncaların tohumları bir yerde toplamaları nedeniyle küme halinde çıkışlara ve yer yer boşluklara yol açar. Karıncalar ile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Propoxur</a:t>
            </a:r>
            <a:r>
              <a:rPr kumimoji="0" lang="tr-TR" b="0" i="0" u="none" strike="noStrike" cap="none" normalizeH="0" baseline="0" dirty="0" smtClean="0">
                <a:ln>
                  <a:noFill/>
                </a:ln>
                <a:solidFill>
                  <a:schemeClr val="tx1"/>
                </a:solidFill>
                <a:effectLst/>
                <a:latin typeface="Arial" pitchFamily="34" charset="0"/>
                <a:ea typeface="Times New Roman" pitchFamily="18" charset="0"/>
              </a:rPr>
              <a:t>,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Diazinon</a:t>
            </a:r>
            <a:r>
              <a:rPr kumimoji="0" lang="tr-TR" b="0" i="0" u="none" strike="noStrike" cap="none" normalizeH="0" baseline="0" dirty="0" smtClean="0">
                <a:ln>
                  <a:noFill/>
                </a:ln>
                <a:solidFill>
                  <a:schemeClr val="tx1"/>
                </a:solidFill>
                <a:effectLst/>
                <a:latin typeface="Arial" pitchFamily="34" charset="0"/>
                <a:ea typeface="Times New Roman" pitchFamily="18" charset="0"/>
              </a:rPr>
              <a:t>,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Pirimiphos</a:t>
            </a:r>
            <a:r>
              <a:rPr kumimoji="0" lang="tr-TR" b="0" i="0" u="none" strike="noStrike" cap="none" normalizeH="0" baseline="0" dirty="0" smtClean="0">
                <a:ln>
                  <a:noFill/>
                </a:ln>
                <a:solidFill>
                  <a:schemeClr val="tx1"/>
                </a:solidFill>
                <a:effectLst/>
                <a:latin typeface="Arial" pitchFamily="34" charset="0"/>
                <a:ea typeface="Times New Roman" pitchFamily="18" charset="0"/>
              </a:rPr>
              <a:t>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methyl</a:t>
            </a:r>
            <a:r>
              <a:rPr kumimoji="0" lang="tr-TR" b="0" i="0" u="none" strike="noStrike" cap="none" normalizeH="0" baseline="0" dirty="0" smtClean="0">
                <a:ln>
                  <a:noFill/>
                </a:ln>
                <a:solidFill>
                  <a:schemeClr val="tx1"/>
                </a:solidFill>
                <a:effectLst/>
                <a:latin typeface="Arial" pitchFamily="34" charset="0"/>
                <a:ea typeface="Times New Roman" pitchFamily="18" charset="0"/>
              </a:rPr>
              <a:t>,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Phoxim</a:t>
            </a:r>
            <a:r>
              <a:rPr kumimoji="0" lang="tr-TR" b="0" i="0" u="none" strike="noStrike" cap="none" normalizeH="0" baseline="0" dirty="0" smtClean="0">
                <a:ln>
                  <a:noFill/>
                </a:ln>
                <a:solidFill>
                  <a:schemeClr val="tx1"/>
                </a:solidFill>
                <a:effectLst/>
                <a:latin typeface="Arial" pitchFamily="34" charset="0"/>
                <a:ea typeface="Times New Roman" pitchFamily="18" charset="0"/>
              </a:rPr>
              <a:t> bileşimli herhangi bir ilaç ile mücadele yapılır. Danaburnu zararı görülen yerlerde ise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Endosülfan</a:t>
            </a:r>
            <a:r>
              <a:rPr kumimoji="0" lang="tr-TR" b="0" i="0" u="none" strike="noStrike" cap="none" normalizeH="0" baseline="0" dirty="0" smtClean="0">
                <a:ln>
                  <a:noFill/>
                </a:ln>
                <a:solidFill>
                  <a:schemeClr val="tx1"/>
                </a:solidFill>
                <a:effectLst/>
                <a:latin typeface="Arial" pitchFamily="34" charset="0"/>
                <a:ea typeface="Times New Roman" pitchFamily="18" charset="0"/>
              </a:rPr>
              <a:t> bileşimi i bir ilaç ile zehirli yem hazırlanır. Solucanlar için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En­dosülfan</a:t>
            </a:r>
            <a:r>
              <a:rPr kumimoji="0" lang="tr-TR" b="0" i="0" u="none" strike="noStrike" cap="none" normalizeH="0" baseline="0" dirty="0" smtClean="0">
                <a:ln>
                  <a:noFill/>
                </a:ln>
                <a:solidFill>
                  <a:schemeClr val="tx1"/>
                </a:solidFill>
                <a:effectLst/>
                <a:latin typeface="Arial" pitchFamily="34" charset="0"/>
                <a:ea typeface="Times New Roman" pitchFamily="18" charset="0"/>
              </a:rPr>
              <a:t>,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Chlorpyrifos</a:t>
            </a:r>
            <a:r>
              <a:rPr kumimoji="0" lang="tr-TR" b="0" i="0" u="none" strike="noStrike" cap="none" normalizeH="0" baseline="0" dirty="0" smtClean="0">
                <a:ln>
                  <a:noFill/>
                </a:ln>
                <a:solidFill>
                  <a:schemeClr val="tx1"/>
                </a:solidFill>
                <a:effectLst/>
                <a:latin typeface="Arial" pitchFamily="34" charset="0"/>
                <a:ea typeface="Times New Roman" pitchFamily="18" charset="0"/>
              </a:rPr>
              <a:t>-</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ethyl</a:t>
            </a:r>
            <a:r>
              <a:rPr kumimoji="0" lang="tr-TR" b="0" i="0" u="none" strike="noStrike" cap="none" normalizeH="0" baseline="0" dirty="0" smtClean="0">
                <a:ln>
                  <a:noFill/>
                </a:ln>
                <a:solidFill>
                  <a:schemeClr val="tx1"/>
                </a:solidFill>
                <a:effectLst/>
                <a:latin typeface="Arial" pitchFamily="34" charset="0"/>
                <a:ea typeface="Times New Roman" pitchFamily="18" charset="0"/>
              </a:rPr>
              <a:t> veya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Trichlorphon</a:t>
            </a:r>
            <a:r>
              <a:rPr kumimoji="0" lang="tr-TR" b="0" i="0" u="none" strike="noStrike" cap="none" normalizeH="0" baseline="0" dirty="0" smtClean="0">
                <a:ln>
                  <a:noFill/>
                </a:ln>
                <a:solidFill>
                  <a:schemeClr val="tx1"/>
                </a:solidFill>
                <a:effectLst/>
                <a:latin typeface="Arial" pitchFamily="34" charset="0"/>
                <a:ea typeface="Times New Roman" pitchFamily="18" charset="0"/>
              </a:rPr>
              <a:t> bileşimli ilaçlar ile hazırlanmış eriyikler sulama suyu olarak kullanılır.</a:t>
            </a:r>
            <a:r>
              <a:rPr kumimoji="0" lang="tr-TR" b="0" i="0" u="none" strike="noStrike" cap="none" normalizeH="0" baseline="0" dirty="0" smtClean="0">
                <a:ln>
                  <a:noFill/>
                </a:ln>
                <a:solidFill>
                  <a:schemeClr val="tx1"/>
                </a:solidFill>
                <a:effectLst/>
                <a:latin typeface="Arial" pitchFamily="34" charset="0"/>
              </a:rPr>
              <a:t> </a:t>
            </a:r>
          </a:p>
        </p:txBody>
      </p:sp>
    </p:spTree>
  </p:cSld>
  <p:clrMapOvr>
    <a:masterClrMapping/>
  </p:clrMapOvr>
  <p:transition spd="med">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7169" name="Picture 1"/>
          <p:cNvPicPr>
            <a:picLocks noChangeAspect="1" noChangeArrowheads="1"/>
          </p:cNvPicPr>
          <p:nvPr/>
        </p:nvPicPr>
        <p:blipFill>
          <a:blip r:embed="rId2" cstate="screen"/>
          <a:srcRect/>
          <a:stretch>
            <a:fillRect/>
          </a:stretch>
        </p:blipFill>
        <p:spPr bwMode="auto">
          <a:xfrm>
            <a:off x="285720" y="214290"/>
            <a:ext cx="8358246" cy="6208961"/>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med">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6145" name="Picture 1"/>
          <p:cNvPicPr>
            <a:picLocks noChangeAspect="1" noChangeArrowheads="1"/>
          </p:cNvPicPr>
          <p:nvPr/>
        </p:nvPicPr>
        <p:blipFill>
          <a:blip r:embed="rId2" cstate="screen"/>
          <a:srcRect/>
          <a:stretch>
            <a:fillRect/>
          </a:stretch>
        </p:blipFill>
        <p:spPr bwMode="auto">
          <a:xfrm>
            <a:off x="214282" y="428604"/>
            <a:ext cx="8501122" cy="5991434"/>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med">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285720" y="714356"/>
            <a:ext cx="792958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tx1"/>
                </a:solidFill>
                <a:effectLst/>
                <a:latin typeface="Arial" pitchFamily="34" charset="0"/>
                <a:ea typeface="Times New Roman" pitchFamily="18" charset="0"/>
              </a:rPr>
              <a:t>YIPRANMIŞ ÇİM ÖRTÜSÜNÜN YENİLENMESİ </a:t>
            </a:r>
          </a:p>
          <a:p>
            <a:pPr marL="0" marR="0" lvl="0" indent="449263" algn="just" defTabSz="914400" rtl="0" eaLnBrk="1" fontAlgn="base" latinLnBrk="0" hangingPunct="1">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Çim örtüsünün doğal yaşlanması veya kötü kullanılması sonucunda seyrekleşme veya yer yer boşluklar oluşur. Yabancı otların fazla gelişmesi nedeniyle çim alanının görünüşü tümüyle kaybettiği görülür. Bu alanların büyük masraflarla yeniden ekilme yerine, bazı yöntemlerle yenilenmesi yolu tercih edilir. </a:t>
            </a:r>
          </a:p>
          <a:p>
            <a:pPr marL="0" marR="0" lvl="0" indent="449263" algn="just" defTabSz="914400" rtl="0" eaLnBrk="0" fontAlgn="base" latinLnBrk="0" hangingPunct="0">
              <a:lnSpc>
                <a:spcPct val="100000"/>
              </a:lnSpc>
              <a:spcBef>
                <a:spcPct val="0"/>
              </a:spcBef>
              <a:spcAft>
                <a:spcPct val="0"/>
              </a:spcAft>
              <a:buClrTx/>
              <a:buSzTx/>
              <a:buFontTx/>
              <a:buNone/>
              <a:tabLst/>
            </a:pPr>
            <a:endParaRPr lang="tr-TR" dirty="0" smtClean="0">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Genel bir kural olarak çim alanının %50 den fazlasının iyi kalitede çim bitkileri ile kaplı olması halinde çim alanının yenilenmesi yolu önerilir.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lang="tr-TR" u="sng" dirty="0" smtClean="0">
                <a:latin typeface="Arial" pitchFamily="34" charset="0"/>
              </a:rPr>
              <a:t>Kültürel işlemler uygulanır</a:t>
            </a:r>
            <a:r>
              <a:rPr lang="tr-TR" dirty="0" smtClean="0">
                <a:latin typeface="Arial" pitchFamily="34" charset="0"/>
              </a:rPr>
              <a:t>.</a:t>
            </a:r>
          </a:p>
          <a:p>
            <a:pPr marL="0" marR="0" lvl="0" indent="449263" algn="just" defTabSz="914400" rtl="0" eaLnBrk="0" fontAlgn="base" latinLnBrk="0" hangingPunct="0">
              <a:lnSpc>
                <a:spcPct val="100000"/>
              </a:lnSpc>
              <a:spcBef>
                <a:spcPct val="0"/>
              </a:spcBef>
              <a:spcAft>
                <a:spcPct val="0"/>
              </a:spcAft>
              <a:buClrTx/>
              <a:buSzTx/>
              <a:buFont typeface="Arial" pitchFamily="34" charset="0"/>
              <a:buChar char="•"/>
              <a:tabLst/>
            </a:pPr>
            <a:r>
              <a:rPr kumimoji="0" lang="tr-TR" b="0" i="0" u="none" strike="noStrike" cap="none" normalizeH="0" baseline="0" dirty="0" smtClean="0">
                <a:ln>
                  <a:noFill/>
                </a:ln>
                <a:solidFill>
                  <a:schemeClr val="tx1"/>
                </a:solidFill>
                <a:effectLst/>
                <a:latin typeface="Arial" pitchFamily="34" charset="0"/>
              </a:rPr>
              <a:t>Yabancı ot mücadelesi</a:t>
            </a:r>
          </a:p>
          <a:p>
            <a:pPr marL="0" marR="0" lvl="0" indent="449263" algn="just" defTabSz="914400" rtl="0" eaLnBrk="0" fontAlgn="base" latinLnBrk="0" hangingPunct="0">
              <a:lnSpc>
                <a:spcPct val="100000"/>
              </a:lnSpc>
              <a:spcBef>
                <a:spcPct val="0"/>
              </a:spcBef>
              <a:spcAft>
                <a:spcPct val="0"/>
              </a:spcAft>
              <a:buClrTx/>
              <a:buSzTx/>
              <a:buFont typeface="Arial" pitchFamily="34" charset="0"/>
              <a:buChar char="•"/>
              <a:tabLst/>
            </a:pPr>
            <a:r>
              <a:rPr lang="tr-TR" dirty="0" smtClean="0">
                <a:latin typeface="Arial" pitchFamily="34" charset="0"/>
              </a:rPr>
              <a:t>Ölü ve kaba bitki materyallerinin toplanması</a:t>
            </a:r>
          </a:p>
          <a:p>
            <a:pPr marL="0" marR="0" lvl="0" indent="449263" algn="just" defTabSz="914400" rtl="0" eaLnBrk="0" fontAlgn="base" latinLnBrk="0" hangingPunct="0">
              <a:lnSpc>
                <a:spcPct val="100000"/>
              </a:lnSpc>
              <a:spcBef>
                <a:spcPct val="0"/>
              </a:spcBef>
              <a:spcAft>
                <a:spcPct val="0"/>
              </a:spcAft>
              <a:buClrTx/>
              <a:buSzTx/>
              <a:buFont typeface="Arial" pitchFamily="34" charset="0"/>
              <a:buChar char="•"/>
              <a:tabLst/>
            </a:pPr>
            <a:r>
              <a:rPr kumimoji="0" lang="tr-TR" b="0" i="0" u="none" strike="noStrike" cap="none" normalizeH="0" baseline="0" dirty="0" smtClean="0">
                <a:ln>
                  <a:noFill/>
                </a:ln>
                <a:solidFill>
                  <a:schemeClr val="tx1"/>
                </a:solidFill>
                <a:effectLst/>
                <a:latin typeface="Arial" pitchFamily="34" charset="0"/>
              </a:rPr>
              <a:t>Havalandırma</a:t>
            </a:r>
          </a:p>
          <a:p>
            <a:pPr marL="0" marR="0" lvl="0" indent="449263" algn="just" defTabSz="914400" rtl="0" eaLnBrk="0" fontAlgn="base" latinLnBrk="0" hangingPunct="0">
              <a:lnSpc>
                <a:spcPct val="100000"/>
              </a:lnSpc>
              <a:spcBef>
                <a:spcPct val="0"/>
              </a:spcBef>
              <a:spcAft>
                <a:spcPct val="0"/>
              </a:spcAft>
              <a:buClrTx/>
              <a:buSzTx/>
              <a:buFont typeface="Arial" pitchFamily="34" charset="0"/>
              <a:buChar char="•"/>
              <a:tabLst/>
            </a:pPr>
            <a:r>
              <a:rPr lang="tr-TR" dirty="0" smtClean="0">
                <a:latin typeface="Arial" pitchFamily="34" charset="0"/>
              </a:rPr>
              <a:t>Gübreleme</a:t>
            </a:r>
          </a:p>
          <a:p>
            <a:pPr marL="0" marR="0" lvl="0" indent="449263" algn="just" defTabSz="914400" rtl="0" eaLnBrk="0" fontAlgn="base" latinLnBrk="0" hangingPunct="0">
              <a:lnSpc>
                <a:spcPct val="100000"/>
              </a:lnSpc>
              <a:spcBef>
                <a:spcPct val="0"/>
              </a:spcBef>
              <a:spcAft>
                <a:spcPct val="0"/>
              </a:spcAft>
              <a:buClrTx/>
              <a:buSzTx/>
              <a:buFont typeface="Arial" pitchFamily="34" charset="0"/>
              <a:buChar char="•"/>
              <a:tabLst/>
            </a:pPr>
            <a:r>
              <a:rPr kumimoji="0" lang="tr-TR" b="0" i="0" u="none" strike="noStrike" cap="none" normalizeH="0" baseline="0" dirty="0" smtClean="0">
                <a:ln>
                  <a:noFill/>
                </a:ln>
                <a:solidFill>
                  <a:schemeClr val="tx1"/>
                </a:solidFill>
                <a:effectLst/>
                <a:latin typeface="Arial" pitchFamily="34" charset="0"/>
              </a:rPr>
              <a:t>Ekim</a:t>
            </a:r>
          </a:p>
          <a:p>
            <a:pPr marL="0" marR="0" lvl="0" indent="449263" algn="just" defTabSz="914400" rtl="0" eaLnBrk="0" fontAlgn="base" latinLnBrk="0" hangingPunct="0">
              <a:lnSpc>
                <a:spcPct val="100000"/>
              </a:lnSpc>
              <a:spcBef>
                <a:spcPct val="0"/>
              </a:spcBef>
              <a:spcAft>
                <a:spcPct val="0"/>
              </a:spcAft>
              <a:buClrTx/>
              <a:buSzTx/>
              <a:buFont typeface="Arial" pitchFamily="34" charset="0"/>
              <a:buChar char="•"/>
              <a:tabLst/>
            </a:pPr>
            <a:r>
              <a:rPr lang="tr-TR" dirty="0" smtClean="0">
                <a:latin typeface="Arial" pitchFamily="34" charset="0"/>
              </a:rPr>
              <a:t>Kumlama</a:t>
            </a:r>
          </a:p>
          <a:p>
            <a:pPr marL="0" marR="0" lvl="0" indent="449263" algn="just" defTabSz="914400" rtl="0" eaLnBrk="0" fontAlgn="base" latinLnBrk="0" hangingPunct="0">
              <a:lnSpc>
                <a:spcPct val="100000"/>
              </a:lnSpc>
              <a:spcBef>
                <a:spcPct val="0"/>
              </a:spcBef>
              <a:spcAft>
                <a:spcPct val="0"/>
              </a:spcAft>
              <a:buClrTx/>
              <a:buSzTx/>
              <a:buFont typeface="Arial" pitchFamily="34" charset="0"/>
              <a:buChar char="•"/>
              <a:tabLst/>
            </a:pPr>
            <a:r>
              <a:rPr lang="tr-TR" dirty="0" smtClean="0">
                <a:latin typeface="Arial" pitchFamily="34" charset="0"/>
              </a:rPr>
              <a:t>Merdane çekme</a:t>
            </a:r>
          </a:p>
          <a:p>
            <a:pPr marL="0" marR="0" lvl="0" indent="449263" algn="just" defTabSz="914400" rtl="0" eaLnBrk="0" fontAlgn="base" latinLnBrk="0" hangingPunct="0">
              <a:lnSpc>
                <a:spcPct val="100000"/>
              </a:lnSpc>
              <a:spcBef>
                <a:spcPct val="0"/>
              </a:spcBef>
              <a:spcAft>
                <a:spcPct val="0"/>
              </a:spcAft>
              <a:buClrTx/>
              <a:buSzTx/>
              <a:buFont typeface="Arial" pitchFamily="34" charset="0"/>
              <a:buChar char="•"/>
              <a:tabLst/>
            </a:pPr>
            <a:r>
              <a:rPr kumimoji="0" lang="tr-TR" b="0" i="0" u="none" strike="noStrike" cap="none" normalizeH="0" baseline="0" dirty="0" smtClean="0">
                <a:ln>
                  <a:noFill/>
                </a:ln>
                <a:solidFill>
                  <a:schemeClr val="tx1"/>
                </a:solidFill>
                <a:effectLst/>
                <a:latin typeface="Arial" pitchFamily="34" charset="0"/>
              </a:rPr>
              <a:t>Sulama</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ndParaRPr>
          </a:p>
        </p:txBody>
      </p:sp>
    </p:spTree>
  </p:cSld>
  <p:clrMapOvr>
    <a:masterClrMapping/>
  </p:clrMapOvr>
  <p:transition spd="med">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28596" y="857232"/>
            <a:ext cx="821537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tx1"/>
                </a:solidFill>
                <a:effectLst/>
                <a:latin typeface="Arial" pitchFamily="34" charset="0"/>
                <a:ea typeface="Times New Roman" pitchFamily="18" charset="0"/>
              </a:rPr>
              <a:t>ORGANİK ARTIKLARIN TOPLANMASI</a:t>
            </a:r>
          </a:p>
          <a:p>
            <a:pPr marL="0" marR="0" lvl="0" indent="449263" algn="just" defTabSz="914400" rtl="0" eaLnBrk="1" fontAlgn="base" latinLnBrk="0" hangingPunct="1">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Yaprağını döken ağaçların altında kurulan çim alanlarda kuru yaprak ve dal parçaları sorun yaratabilir. Sadece görünüm açısından değil uzun süre yeşil bitkiler üzerinde kalan yapraklar fotosentezi olumsuz yönde etkiler. Uzun süre kuru yaprak yığınları altında kalan çim bitkilerinde sararmalar görülür. </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Sonbaharda çim alana dökülen yapraklar 45° açılı tırmık veya metal tarak süpürgeler ile toplanabilir. Geniş alanlarda vakum terti­batlı süpürme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makinaları</a:t>
            </a:r>
            <a:r>
              <a:rPr kumimoji="0" lang="tr-TR" b="0" i="0" u="none" strike="noStrike" cap="none" normalizeH="0" baseline="0" dirty="0" smtClean="0">
                <a:ln>
                  <a:noFill/>
                </a:ln>
                <a:solidFill>
                  <a:schemeClr val="tx1"/>
                </a:solidFill>
                <a:effectLst/>
                <a:latin typeface="Arial" pitchFamily="34" charset="0"/>
                <a:ea typeface="Times New Roman" pitchFamily="18" charset="0"/>
              </a:rPr>
              <a:t> bu amaçla kullanılır.</a:t>
            </a:r>
            <a:endParaRPr kumimoji="0" lang="tr-TR" b="0" i="0" u="none" strike="noStrike" cap="none" normalizeH="0" baseline="0" dirty="0" smtClean="0">
              <a:ln>
                <a:noFill/>
              </a:ln>
              <a:solidFill>
                <a:schemeClr val="tx1"/>
              </a:solidFill>
              <a:effectLst/>
              <a:latin typeface="Arial" pitchFamily="34" charset="0"/>
            </a:endParaRPr>
          </a:p>
        </p:txBody>
      </p:sp>
    </p:spTree>
  </p:cSld>
  <p:clrMapOvr>
    <a:masterClrMapping/>
  </p:clrMapOvr>
  <p:transition spd="med">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screen"/>
          <a:srcRect/>
          <a:stretch>
            <a:fillRect/>
          </a:stretch>
        </p:blipFill>
        <p:spPr bwMode="auto">
          <a:xfrm>
            <a:off x="214282" y="285728"/>
            <a:ext cx="3937156" cy="4786346"/>
          </a:xfrm>
          <a:prstGeom prst="rect">
            <a:avLst/>
          </a:prstGeom>
        </p:spPr>
        <p:style>
          <a:lnRef idx="2">
            <a:schemeClr val="dk1"/>
          </a:lnRef>
          <a:fillRef idx="1">
            <a:schemeClr val="lt1"/>
          </a:fillRef>
          <a:effectRef idx="0">
            <a:schemeClr val="dk1"/>
          </a:effectRef>
          <a:fontRef idx="minor">
            <a:schemeClr val="dk1"/>
          </a:fontRef>
        </p:style>
      </p:pic>
      <p:sp>
        <p:nvSpPr>
          <p:cNvPr id="3" name="Rectangle 3"/>
          <p:cNvSpPr>
            <a:spLocks noChangeArrowheads="1"/>
          </p:cNvSpPr>
          <p:nvPr/>
        </p:nvSpPr>
        <p:spPr bwMode="auto">
          <a:xfrm>
            <a:off x="428596" y="5286388"/>
            <a:ext cx="828680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Arial" pitchFamily="34" charset="0"/>
                <a:ea typeface="Times New Roman" pitchFamily="18" charset="0"/>
              </a:rPr>
              <a:t>Sararan çim yaprakları ve kardeşler çim alanlarında renk bozulmalarına neden olur. Ayrıca kuru artıklar çoğu hastalığın kaynağıdır. Bu artıklar tırmıklarla veya değişik süpürme </a:t>
            </a:r>
            <a:r>
              <a:rPr kumimoji="0" lang="tr-TR" b="0" i="0" u="none" strike="noStrike" cap="none" normalizeH="0" baseline="0" dirty="0" err="1" smtClean="0">
                <a:ln>
                  <a:noFill/>
                </a:ln>
                <a:solidFill>
                  <a:schemeClr val="tx1"/>
                </a:solidFill>
                <a:effectLst/>
                <a:latin typeface="Arial" pitchFamily="34" charset="0"/>
                <a:ea typeface="Times New Roman" pitchFamily="18" charset="0"/>
              </a:rPr>
              <a:t>makinaları</a:t>
            </a:r>
            <a:r>
              <a:rPr kumimoji="0" lang="tr-TR" b="0" i="0" u="none" strike="noStrike" cap="none" normalizeH="0" baseline="0" dirty="0" smtClean="0">
                <a:ln>
                  <a:noFill/>
                </a:ln>
                <a:solidFill>
                  <a:schemeClr val="tx1"/>
                </a:solidFill>
                <a:effectLst/>
                <a:latin typeface="Arial" pitchFamily="34" charset="0"/>
                <a:ea typeface="Times New Roman" pitchFamily="18" charset="0"/>
              </a:rPr>
              <a:t> ile toplanabilir.</a:t>
            </a:r>
            <a:endParaRPr kumimoji="0" lang="tr-TR" b="0" i="0" u="none" strike="noStrike" cap="none" normalizeH="0" baseline="0" dirty="0" smtClean="0">
              <a:ln>
                <a:noFill/>
              </a:ln>
              <a:solidFill>
                <a:schemeClr val="tx1"/>
              </a:solidFill>
              <a:effectLst/>
              <a:latin typeface="Arial" pitchFamily="34" charset="0"/>
            </a:endParaRPr>
          </a:p>
        </p:txBody>
      </p:sp>
    </p:spTree>
  </p:cSld>
  <p:clrMapOvr>
    <a:masterClrMapping/>
  </p:clrMapOvr>
  <p:transition spd="med">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odt.co.nz/files/story/2011/03/the_wanaka_golf_club_s_new_head_greenkeeper_jason__4d81cfcc49.JPG"/>
          <p:cNvPicPr>
            <a:picLocks noChangeAspect="1" noChangeArrowheads="1"/>
          </p:cNvPicPr>
          <p:nvPr/>
        </p:nvPicPr>
        <p:blipFill>
          <a:blip r:embed="rId2" cstate="screen"/>
          <a:srcRect/>
          <a:stretch>
            <a:fillRect/>
          </a:stretch>
        </p:blipFill>
        <p:spPr bwMode="auto">
          <a:xfrm>
            <a:off x="0" y="1"/>
            <a:ext cx="9147347" cy="6858000"/>
          </a:xfrm>
          <a:prstGeom prst="rect">
            <a:avLst/>
          </a:prstGeom>
          <a:noFill/>
        </p:spPr>
      </p:pic>
    </p:spTree>
  </p:cSld>
  <p:clrMapOvr>
    <a:masterClrMapping/>
  </p:clrMapOvr>
  <p:transition spd="med">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00034" y="2136339"/>
            <a:ext cx="8001056"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buFont typeface="Wingdings" pitchFamily="2" charset="2"/>
              <a:buChar char="q"/>
            </a:pPr>
            <a:r>
              <a:rPr lang="tr-TR" dirty="0" smtClean="0">
                <a:latin typeface="Arial" pitchFamily="34" charset="0"/>
                <a:cs typeface="Arial" pitchFamily="34" charset="0"/>
              </a:rPr>
              <a:t>Azot bitki dokusu içerisinde çok kolay hareket eden bir bitki besin maddesidir. </a:t>
            </a:r>
          </a:p>
          <a:p>
            <a:pPr algn="just">
              <a:buFont typeface="Wingdings" pitchFamily="2" charset="2"/>
              <a:buChar char="q"/>
            </a:pPr>
            <a:endParaRPr lang="tr-TR" dirty="0" smtClean="0">
              <a:latin typeface="Arial" pitchFamily="34" charset="0"/>
              <a:cs typeface="Arial" pitchFamily="34" charset="0"/>
            </a:endParaRPr>
          </a:p>
          <a:p>
            <a:pPr algn="just">
              <a:buFont typeface="Wingdings" pitchFamily="2" charset="2"/>
              <a:buChar char="q"/>
            </a:pPr>
            <a:r>
              <a:rPr lang="tr-TR" dirty="0" smtClean="0">
                <a:latin typeface="Arial" pitchFamily="34" charset="0"/>
                <a:cs typeface="Arial" pitchFamily="34" charset="0"/>
              </a:rPr>
              <a:t>Çim bitkilerinin sürgün ve kök büyümesi, </a:t>
            </a:r>
          </a:p>
          <a:p>
            <a:pPr indent="1520825" algn="just"/>
            <a:r>
              <a:rPr lang="tr-TR" dirty="0" smtClean="0">
                <a:latin typeface="Arial" pitchFamily="34" charset="0"/>
                <a:cs typeface="Arial" pitchFamily="34" charset="0"/>
              </a:rPr>
              <a:t>sürgün sıklığı, </a:t>
            </a:r>
          </a:p>
          <a:p>
            <a:pPr indent="1520825" algn="just"/>
            <a:r>
              <a:rPr lang="tr-TR" dirty="0" smtClean="0">
                <a:latin typeface="Arial" pitchFamily="34" charset="0"/>
                <a:cs typeface="Arial" pitchFamily="34" charset="0"/>
              </a:rPr>
              <a:t>renk, </a:t>
            </a:r>
          </a:p>
          <a:p>
            <a:pPr indent="1520825" algn="just"/>
            <a:r>
              <a:rPr lang="tr-TR" dirty="0" smtClean="0">
                <a:latin typeface="Arial" pitchFamily="34" charset="0"/>
                <a:cs typeface="Arial" pitchFamily="34" charset="0"/>
              </a:rPr>
              <a:t>hastalıklara dayanıklılık, </a:t>
            </a:r>
          </a:p>
          <a:p>
            <a:pPr indent="1520825" algn="just"/>
            <a:r>
              <a:rPr lang="tr-TR" dirty="0" smtClean="0">
                <a:latin typeface="Arial" pitchFamily="34" charset="0"/>
                <a:cs typeface="Arial" pitchFamily="34" charset="0"/>
              </a:rPr>
              <a:t>bitkinin yenilenme kabiliyeti gibi özelliklerine olumlu etki yapar. </a:t>
            </a:r>
          </a:p>
        </p:txBody>
      </p:sp>
      <p:sp>
        <p:nvSpPr>
          <p:cNvPr id="3" name="2 Dikdörtgen"/>
          <p:cNvSpPr/>
          <p:nvPr/>
        </p:nvSpPr>
        <p:spPr>
          <a:xfrm>
            <a:off x="571472" y="428604"/>
            <a:ext cx="857256"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8000" b="1" dirty="0" smtClean="0">
                <a:latin typeface="Algerian" pitchFamily="82" charset="0"/>
                <a:cs typeface="Arial" pitchFamily="34" charset="0"/>
              </a:rPr>
              <a:t>N</a:t>
            </a:r>
            <a:endParaRPr lang="tr-TR" sz="8000" dirty="0"/>
          </a:p>
        </p:txBody>
      </p:sp>
    </p:spTree>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14348" y="1928802"/>
            <a:ext cx="7572428"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buFont typeface="Wingdings" pitchFamily="2" charset="2"/>
              <a:buChar char="q"/>
            </a:pPr>
            <a:r>
              <a:rPr lang="tr-TR" dirty="0" smtClean="0">
                <a:latin typeface="Arial" pitchFamily="34" charset="0"/>
                <a:cs typeface="Arial" pitchFamily="34" charset="0"/>
              </a:rPr>
              <a:t> Çim bitkilerinde azotun yeterliliği renk ve çim örtüsündeki sürgün yoğunluğu veya sıklık ile yakından ilişkilidir. Genel olarak azotlu gübrelemede </a:t>
            </a:r>
            <a:r>
              <a:rPr lang="tr-TR" b="1" u="sng" dirty="0" smtClean="0">
                <a:latin typeface="Arial" pitchFamily="34" charset="0"/>
                <a:cs typeface="Arial" pitchFamily="34" charset="0"/>
              </a:rPr>
              <a:t>renk</a:t>
            </a:r>
            <a:r>
              <a:rPr lang="tr-TR" dirty="0" smtClean="0">
                <a:latin typeface="Arial" pitchFamily="34" charset="0"/>
                <a:cs typeface="Arial" pitchFamily="34" charset="0"/>
              </a:rPr>
              <a:t> bir gösterge (indikatör) olarak kullanılır. </a:t>
            </a:r>
          </a:p>
          <a:p>
            <a:pPr algn="just">
              <a:buFont typeface="Wingdings" pitchFamily="2" charset="2"/>
              <a:buChar char="q"/>
            </a:pPr>
            <a:endParaRPr lang="tr-TR" dirty="0" smtClean="0">
              <a:latin typeface="Arial" pitchFamily="34" charset="0"/>
              <a:cs typeface="Arial" pitchFamily="34" charset="0"/>
            </a:endParaRPr>
          </a:p>
          <a:p>
            <a:pPr algn="just">
              <a:buFont typeface="Wingdings" pitchFamily="2" charset="2"/>
              <a:buChar char="q"/>
            </a:pPr>
            <a:r>
              <a:rPr lang="tr-TR" dirty="0" smtClean="0">
                <a:latin typeface="Arial" pitchFamily="34" charset="0"/>
                <a:cs typeface="Arial" pitchFamily="34" charset="0"/>
              </a:rPr>
              <a:t> Ayrıca çim örtüsündeki seyreklik veya sürgün sıklığındaki azalmanın azot eksikliğinden kaynaklandığına inanılır. </a:t>
            </a:r>
          </a:p>
          <a:p>
            <a:pPr algn="just">
              <a:buFont typeface="Wingdings" pitchFamily="2" charset="2"/>
              <a:buChar char="q"/>
            </a:pPr>
            <a:endParaRPr lang="tr-TR" dirty="0" smtClean="0">
              <a:latin typeface="Arial" pitchFamily="34" charset="0"/>
              <a:cs typeface="Arial" pitchFamily="34" charset="0"/>
            </a:endParaRPr>
          </a:p>
          <a:p>
            <a:pPr algn="just">
              <a:buFont typeface="Wingdings" pitchFamily="2" charset="2"/>
              <a:buChar char="q"/>
            </a:pPr>
            <a:r>
              <a:rPr lang="tr-TR" dirty="0" smtClean="0">
                <a:latin typeface="Arial" pitchFamily="34" charset="0"/>
                <a:cs typeface="Arial" pitchFamily="34" charset="0"/>
              </a:rPr>
              <a:t> Ancak aşırı gübreleme kök gelişimini zayıflatır, hızlı bir büyüme yaratır. Azotlu gübreleme karışımların oranlarını da etkiler. </a:t>
            </a:r>
            <a:endParaRPr lang="tr-TR" dirty="0">
              <a:latin typeface="Arial" pitchFamily="34" charset="0"/>
              <a:cs typeface="Arial" pitchFamily="34" charset="0"/>
            </a:endParaRPr>
          </a:p>
        </p:txBody>
      </p:sp>
      <p:sp>
        <p:nvSpPr>
          <p:cNvPr id="3" name="2 Dikdörtgen"/>
          <p:cNvSpPr/>
          <p:nvPr/>
        </p:nvSpPr>
        <p:spPr>
          <a:xfrm>
            <a:off x="428596" y="285728"/>
            <a:ext cx="857256"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8000" b="1" dirty="0" smtClean="0">
                <a:latin typeface="Algerian" pitchFamily="82" charset="0"/>
                <a:cs typeface="Arial" pitchFamily="34" charset="0"/>
              </a:rPr>
              <a:t>N</a:t>
            </a:r>
            <a:endParaRPr lang="tr-TR" sz="8000" dirty="0"/>
          </a:p>
        </p:txBody>
      </p:sp>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çim 001.jpg"/>
          <p:cNvPicPr>
            <a:picLocks noChangeAspect="1"/>
          </p:cNvPicPr>
          <p:nvPr/>
        </p:nvPicPr>
        <p:blipFill>
          <a:blip r:embed="rId2" cstate="screen"/>
          <a:stretch>
            <a:fillRect/>
          </a:stretch>
        </p:blipFill>
        <p:spPr>
          <a:xfrm>
            <a:off x="0" y="0"/>
            <a:ext cx="9144000" cy="6858000"/>
          </a:xfrm>
          <a:prstGeom prst="rect">
            <a:avLst/>
          </a:prstGeom>
        </p:spPr>
      </p:pic>
    </p:spTree>
  </p:cSld>
  <p:clrMapOvr>
    <a:masterClrMapping/>
  </p:clrMapOvr>
  <p:transition spd="med">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çim 002.jpg"/>
          <p:cNvPicPr>
            <a:picLocks noChangeAspect="1"/>
          </p:cNvPicPr>
          <p:nvPr/>
        </p:nvPicPr>
        <p:blipFill>
          <a:blip r:embed="rId2" cstate="screen"/>
          <a:stretch>
            <a:fillRect/>
          </a:stretch>
        </p:blipFill>
        <p:spPr>
          <a:xfrm>
            <a:off x="0" y="0"/>
            <a:ext cx="9144000" cy="6858000"/>
          </a:xfrm>
          <a:prstGeom prst="rect">
            <a:avLst/>
          </a:prstGeom>
        </p:spPr>
      </p:pic>
    </p:spTree>
  </p:cSld>
  <p:clrMapOvr>
    <a:masterClrMapping/>
  </p:clrMapOvr>
  <p:transition spd="med">
    <p:wipe dir="d"/>
  </p:transition>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TotalTime>
  <Words>2328</Words>
  <Application>Microsoft Office PowerPoint</Application>
  <PresentationFormat>Ekran Gösterisi (4:3)</PresentationFormat>
  <Paragraphs>235</Paragraphs>
  <Slides>56</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56</vt:i4>
      </vt:variant>
    </vt:vector>
  </HeadingPairs>
  <TitlesOfParts>
    <vt:vector size="62" baseType="lpstr">
      <vt:lpstr>Algerian</vt:lpstr>
      <vt:lpstr>Arial</vt:lpstr>
      <vt:lpstr>Calibri</vt:lpstr>
      <vt:lpstr>Times New Roman</vt:lpstr>
      <vt:lpstr>Wingdings</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cp:lastModifiedBy>Cafer Sırrı</cp:lastModifiedBy>
  <cp:revision>48</cp:revision>
  <dcterms:modified xsi:type="dcterms:W3CDTF">2017-03-30T06:15:24Z</dcterms:modified>
</cp:coreProperties>
</file>