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09499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28182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80C034-41FB-4658-B692-A2295A95C84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77122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047430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80C034-41FB-4658-B692-A2295A95C84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6135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3253830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1501011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657113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850876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4A4D118-DC99-49BA-9544-1FD84B47B6F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934585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1518643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4A4D118-DC99-49BA-9544-1FD84B47B6FF}"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537022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4A4D118-DC99-49BA-9544-1FD84B47B6FF}"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42361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A4D118-DC99-49BA-9544-1FD84B47B6FF}"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790429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136568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4A4D118-DC99-49BA-9544-1FD84B47B6F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80C034-41FB-4658-B692-A2295A95C84B}" type="slidenum">
              <a:rPr lang="tr-TR" smtClean="0"/>
              <a:t>‹#›</a:t>
            </a:fld>
            <a:endParaRPr lang="tr-TR"/>
          </a:p>
        </p:txBody>
      </p:sp>
    </p:spTree>
    <p:extLst>
      <p:ext uri="{BB962C8B-B14F-4D97-AF65-F5344CB8AC3E}">
        <p14:creationId xmlns:p14="http://schemas.microsoft.com/office/powerpoint/2010/main" val="2142467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4A4D118-DC99-49BA-9544-1FD84B47B6FF}"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80C034-41FB-4658-B692-A2295A95C84B}" type="slidenum">
              <a:rPr lang="tr-TR" smtClean="0"/>
              <a:t>‹#›</a:t>
            </a:fld>
            <a:endParaRPr lang="tr-TR"/>
          </a:p>
        </p:txBody>
      </p:sp>
    </p:spTree>
    <p:extLst>
      <p:ext uri="{BB962C8B-B14F-4D97-AF65-F5344CB8AC3E}">
        <p14:creationId xmlns:p14="http://schemas.microsoft.com/office/powerpoint/2010/main" val="82263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9E5F03-E7B1-440C-AB9C-7F73887254A5}"/>
              </a:ext>
            </a:extLst>
          </p:cNvPr>
          <p:cNvSpPr>
            <a:spLocks noGrp="1"/>
          </p:cNvSpPr>
          <p:nvPr>
            <p:ph type="ctrTitle"/>
          </p:nvPr>
        </p:nvSpPr>
        <p:spPr/>
        <p:txBody>
          <a:bodyPr/>
          <a:lstStyle/>
          <a:p>
            <a:r>
              <a:rPr lang="tr-TR" dirty="0"/>
              <a:t>Klasik Teoriler:</a:t>
            </a:r>
            <a:br>
              <a:rPr lang="tr-TR" dirty="0"/>
            </a:br>
            <a:r>
              <a:rPr lang="tr-TR" dirty="0"/>
              <a:t>Marx &amp; </a:t>
            </a:r>
            <a:r>
              <a:rPr lang="tr-TR" dirty="0" err="1"/>
              <a:t>Weber</a:t>
            </a:r>
            <a:endParaRPr lang="tr-TR" dirty="0"/>
          </a:p>
        </p:txBody>
      </p:sp>
      <p:sp>
        <p:nvSpPr>
          <p:cNvPr id="3" name="Alt Başlık 2">
            <a:extLst>
              <a:ext uri="{FF2B5EF4-FFF2-40B4-BE49-F238E27FC236}">
                <a16:creationId xmlns:a16="http://schemas.microsoft.com/office/drawing/2014/main" id="{3ED68B2B-1895-4312-92CE-9573D2A6F7D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55124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B16ABC-8541-46C0-85A7-A1B7FF02F5D9}"/>
              </a:ext>
            </a:extLst>
          </p:cNvPr>
          <p:cNvSpPr>
            <a:spLocks noGrp="1"/>
          </p:cNvSpPr>
          <p:nvPr>
            <p:ph type="title"/>
          </p:nvPr>
        </p:nvSpPr>
        <p:spPr/>
        <p:txBody>
          <a:bodyPr/>
          <a:lstStyle/>
          <a:p>
            <a:r>
              <a:rPr lang="tr-TR" dirty="0"/>
              <a:t>Klasik </a:t>
            </a:r>
            <a:r>
              <a:rPr lang="tr-TR" dirty="0" err="1"/>
              <a:t>Tabakalaşma</a:t>
            </a:r>
            <a:r>
              <a:rPr lang="tr-TR" dirty="0"/>
              <a:t> Kuramları</a:t>
            </a:r>
          </a:p>
        </p:txBody>
      </p:sp>
      <p:sp>
        <p:nvSpPr>
          <p:cNvPr id="3" name="İçerik Yer Tutucusu 2">
            <a:extLst>
              <a:ext uri="{FF2B5EF4-FFF2-40B4-BE49-F238E27FC236}">
                <a16:creationId xmlns:a16="http://schemas.microsoft.com/office/drawing/2014/main" id="{CC4861DE-B4E4-4B98-9AAE-2B67D89B8727}"/>
              </a:ext>
            </a:extLst>
          </p:cNvPr>
          <p:cNvSpPr>
            <a:spLocks noGrp="1"/>
          </p:cNvSpPr>
          <p:nvPr>
            <p:ph idx="1"/>
          </p:nvPr>
        </p:nvSpPr>
        <p:spPr/>
        <p:txBody>
          <a:bodyPr>
            <a:normAutofit/>
          </a:bodyPr>
          <a:lstStyle/>
          <a:p>
            <a:endParaRPr lang="tr-TR" sz="2400" b="1" dirty="0"/>
          </a:p>
          <a:p>
            <a:r>
              <a:rPr lang="tr-TR" sz="2800" b="1" dirty="0"/>
              <a:t>Toplumsal </a:t>
            </a:r>
            <a:r>
              <a:rPr lang="tr-TR" sz="2800" b="1" dirty="0" err="1"/>
              <a:t>tabakalaşma</a:t>
            </a:r>
            <a:r>
              <a:rPr lang="tr-TR" sz="2800" b="1" dirty="0"/>
              <a:t> toplumbilimciler için önemli bir konu olmuştur ancak </a:t>
            </a:r>
            <a:r>
              <a:rPr lang="tr-TR" sz="2800" b="1" dirty="0" err="1"/>
              <a:t>tabakalaşmanın</a:t>
            </a:r>
            <a:r>
              <a:rPr lang="tr-TR" sz="2800" b="1" dirty="0"/>
              <a:t>, eşitsizliğin doğası, nedenleri, sonuçları konusunda fikir birliği yoktur.  Bu haftanın konusunu </a:t>
            </a:r>
            <a:r>
              <a:rPr lang="tr-TR" sz="2800" b="1" dirty="0" err="1"/>
              <a:t>tabakalaşma</a:t>
            </a:r>
            <a:r>
              <a:rPr lang="tr-TR" sz="2800" b="1" dirty="0"/>
              <a:t> ile ilgili kuramlar oluşturacaktır.</a:t>
            </a:r>
          </a:p>
        </p:txBody>
      </p:sp>
    </p:spTree>
    <p:extLst>
      <p:ext uri="{BB962C8B-B14F-4D97-AF65-F5344CB8AC3E}">
        <p14:creationId xmlns:p14="http://schemas.microsoft.com/office/powerpoint/2010/main" val="92627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831F47-5F9C-490A-95CA-31AC8044F729}"/>
              </a:ext>
            </a:extLst>
          </p:cNvPr>
          <p:cNvSpPr>
            <a:spLocks noGrp="1"/>
          </p:cNvSpPr>
          <p:nvPr>
            <p:ph type="title"/>
          </p:nvPr>
        </p:nvSpPr>
        <p:spPr/>
        <p:txBody>
          <a:bodyPr/>
          <a:lstStyle/>
          <a:p>
            <a:r>
              <a:rPr lang="tr-TR" dirty="0"/>
              <a:t>Marx ve Çatışmacı Kuram</a:t>
            </a:r>
          </a:p>
        </p:txBody>
      </p:sp>
      <p:sp>
        <p:nvSpPr>
          <p:cNvPr id="3" name="İçerik Yer Tutucusu 2">
            <a:extLst>
              <a:ext uri="{FF2B5EF4-FFF2-40B4-BE49-F238E27FC236}">
                <a16:creationId xmlns:a16="http://schemas.microsoft.com/office/drawing/2014/main" id="{77951C2C-CA5F-49FA-8781-8A9766E49C5F}"/>
              </a:ext>
            </a:extLst>
          </p:cNvPr>
          <p:cNvSpPr>
            <a:spLocks noGrp="1"/>
          </p:cNvSpPr>
          <p:nvPr>
            <p:ph idx="1"/>
          </p:nvPr>
        </p:nvSpPr>
        <p:spPr/>
        <p:txBody>
          <a:bodyPr>
            <a:normAutofit lnSpcReduction="10000"/>
          </a:bodyPr>
          <a:lstStyle/>
          <a:p>
            <a:r>
              <a:rPr lang="tr-TR" sz="2400" b="1" dirty="0"/>
              <a:t>Çatışmacı kuram, toplumsal </a:t>
            </a:r>
            <a:r>
              <a:rPr lang="tr-TR" sz="2400" b="1" dirty="0" err="1"/>
              <a:t>tabakalaşma</a:t>
            </a:r>
            <a:r>
              <a:rPr lang="tr-TR" sz="2400" b="1" dirty="0"/>
              <a:t> sisteminin bazı kişilere yarar sağlarken bazı kişileri ise dezavantajlı duruma soktuğunu iddia eder. Bu yaklaşımın en önde gelen temsilcisi Karl </a:t>
            </a:r>
            <a:r>
              <a:rPr lang="tr-TR" sz="2400" b="1" dirty="0" err="1"/>
              <a:t>Marx’dır</a:t>
            </a:r>
            <a:r>
              <a:rPr lang="tr-TR" sz="2400" b="1" dirty="0"/>
              <a:t>.</a:t>
            </a:r>
          </a:p>
          <a:p>
            <a:r>
              <a:rPr lang="tr-TR" sz="2400" b="1" dirty="0" err="1"/>
              <a:t>Kinloch’a</a:t>
            </a:r>
            <a:r>
              <a:rPr lang="tr-TR" sz="2400" b="1" dirty="0"/>
              <a:t> (1977) göre, </a:t>
            </a:r>
            <a:r>
              <a:rPr lang="tr-TR" sz="2400" b="1" dirty="0" err="1"/>
              <a:t>Marx’ın</a:t>
            </a:r>
            <a:r>
              <a:rPr lang="tr-TR" sz="2400" b="1" dirty="0"/>
              <a:t> temel amacı, toplumların tarihsel gelişmelerindeki değişmelerin temelini ve toplumun temel ekonomik alt yapısı ile toplumun normatif üst yapısı arasındaki ilişkileri analiz etmektir. </a:t>
            </a:r>
            <a:r>
              <a:rPr lang="tr-TR" sz="2400" b="1" dirty="0" err="1"/>
              <a:t>Marx’ın</a:t>
            </a:r>
            <a:r>
              <a:rPr lang="tr-TR" sz="2400" b="1" dirty="0"/>
              <a:t> </a:t>
            </a:r>
            <a:r>
              <a:rPr lang="tr-TR" sz="2400" b="1" dirty="0" err="1"/>
              <a:t>tabakalaşma</a:t>
            </a:r>
            <a:r>
              <a:rPr lang="tr-TR" sz="2400" b="1" dirty="0"/>
              <a:t> ile ilgili görüşlerinde sınıf ve çatışma kavramı özel bir öneme sahiptir. </a:t>
            </a:r>
          </a:p>
        </p:txBody>
      </p:sp>
    </p:spTree>
    <p:extLst>
      <p:ext uri="{BB962C8B-B14F-4D97-AF65-F5344CB8AC3E}">
        <p14:creationId xmlns:p14="http://schemas.microsoft.com/office/powerpoint/2010/main" val="335265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8B6432-81BB-4AC6-8DB8-EF48B578EC1F}"/>
              </a:ext>
            </a:extLst>
          </p:cNvPr>
          <p:cNvSpPr>
            <a:spLocks noGrp="1"/>
          </p:cNvSpPr>
          <p:nvPr>
            <p:ph type="title"/>
          </p:nvPr>
        </p:nvSpPr>
        <p:spPr/>
        <p:txBody>
          <a:bodyPr/>
          <a:lstStyle/>
          <a:p>
            <a:r>
              <a:rPr lang="tr-TR" dirty="0"/>
              <a:t>Marx ve Çatışmacı Kuram</a:t>
            </a:r>
          </a:p>
        </p:txBody>
      </p:sp>
      <p:sp>
        <p:nvSpPr>
          <p:cNvPr id="3" name="İçerik Yer Tutucusu 2">
            <a:extLst>
              <a:ext uri="{FF2B5EF4-FFF2-40B4-BE49-F238E27FC236}">
                <a16:creationId xmlns:a16="http://schemas.microsoft.com/office/drawing/2014/main" id="{528233EC-7E84-4458-8FB3-8A522AA3ADD1}"/>
              </a:ext>
            </a:extLst>
          </p:cNvPr>
          <p:cNvSpPr>
            <a:spLocks noGrp="1"/>
          </p:cNvSpPr>
          <p:nvPr>
            <p:ph idx="1"/>
          </p:nvPr>
        </p:nvSpPr>
        <p:spPr/>
        <p:txBody>
          <a:bodyPr>
            <a:normAutofit/>
          </a:bodyPr>
          <a:lstStyle/>
          <a:p>
            <a:endParaRPr lang="tr-TR" sz="2400" b="1" dirty="0"/>
          </a:p>
          <a:p>
            <a:r>
              <a:rPr lang="tr-TR" sz="2800" b="1" dirty="0"/>
              <a:t>Marx’a göre toplumsal sınıf olgusunun temel belirleyicisi özel mülkiyettir. İnsanlık tarihi, bir sınıflar savaşı tarihinden başka bir şey değildir. Toplumsal sınıfların kaynağı, bireylerin toplumsal üretim sürecinde işgal ettikleri değişik konum ve yaptıkları değişik işte aranmalıdır. </a:t>
            </a:r>
          </a:p>
        </p:txBody>
      </p:sp>
    </p:spTree>
    <p:extLst>
      <p:ext uri="{BB962C8B-B14F-4D97-AF65-F5344CB8AC3E}">
        <p14:creationId xmlns:p14="http://schemas.microsoft.com/office/powerpoint/2010/main" val="3060120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ECAF0A0-9190-4C90-B33C-6EC89BE503C2}"/>
              </a:ext>
            </a:extLst>
          </p:cNvPr>
          <p:cNvSpPr>
            <a:spLocks noGrp="1"/>
          </p:cNvSpPr>
          <p:nvPr>
            <p:ph type="title"/>
          </p:nvPr>
        </p:nvSpPr>
        <p:spPr>
          <a:xfrm>
            <a:off x="1046019" y="942108"/>
            <a:ext cx="3256550" cy="4969113"/>
          </a:xfrm>
        </p:spPr>
        <p:txBody>
          <a:bodyPr anchor="ctr">
            <a:normAutofit/>
          </a:bodyPr>
          <a:lstStyle/>
          <a:p>
            <a:r>
              <a:rPr lang="tr-TR" dirty="0" err="1">
                <a:solidFill>
                  <a:schemeClr val="tx2">
                    <a:lumMod val="75000"/>
                  </a:schemeClr>
                </a:solidFill>
              </a:rPr>
              <a:t>Marx</a:t>
            </a:r>
            <a:r>
              <a:rPr lang="tr-TR">
                <a:solidFill>
                  <a:schemeClr val="tx2">
                    <a:lumMod val="75000"/>
                  </a:schemeClr>
                </a:solidFill>
              </a:rPr>
              <a:t> ve Çatışmacı Kuram</a:t>
            </a:r>
          </a:p>
        </p:txBody>
      </p:sp>
      <p:sp>
        <p:nvSpPr>
          <p:cNvPr id="28"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29"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İçerik Yer Tutucusu 2">
            <a:extLst>
              <a:ext uri="{FF2B5EF4-FFF2-40B4-BE49-F238E27FC236}">
                <a16:creationId xmlns:a16="http://schemas.microsoft.com/office/drawing/2014/main" id="{3ABDE21E-FDEF-4837-8B38-07F527BF176C}"/>
              </a:ext>
            </a:extLst>
          </p:cNvPr>
          <p:cNvSpPr>
            <a:spLocks noGrp="1"/>
          </p:cNvSpPr>
          <p:nvPr>
            <p:ph idx="1"/>
          </p:nvPr>
        </p:nvSpPr>
        <p:spPr>
          <a:xfrm>
            <a:off x="5049062" y="942108"/>
            <a:ext cx="6455549" cy="4969114"/>
          </a:xfrm>
        </p:spPr>
        <p:txBody>
          <a:bodyPr anchor="ctr">
            <a:normAutofit/>
          </a:bodyPr>
          <a:lstStyle/>
          <a:p>
            <a:r>
              <a:rPr lang="tr-TR" sz="2000" b="1" dirty="0">
                <a:solidFill>
                  <a:schemeClr val="tx2">
                    <a:lumMod val="75000"/>
                  </a:schemeClr>
                </a:solidFill>
              </a:rPr>
              <a:t>Üretici güçler toplum tarafından yaratılmış olan üretim araçları, öncelikle iş aletleri ve maddi varlıkları üreten insanlar anlaşılır. Üretim ilişkileri üretim sürecinde meydan gelen varlıkların değişim ve dağıtım ilişkilerine denir. İnsanların üretim araçları karşısındaki durumları, onların üretimde yerlerini, durumunu ve emek ürünlerinin dağılım tarzını belirler. Toplumsal sınıfların ortaya çıkmasının nedeni üretim araçlarının özel mülkiyetidir. Böylece, mülkiyet düzeninde var olan üretim ilişkileri her sınıfın toplum içindeki yerini belirlemedeki en önemli etkendir (Antonia, 2003). </a:t>
            </a:r>
          </a:p>
        </p:txBody>
      </p:sp>
    </p:spTree>
    <p:extLst>
      <p:ext uri="{BB962C8B-B14F-4D97-AF65-F5344CB8AC3E}">
        <p14:creationId xmlns:p14="http://schemas.microsoft.com/office/powerpoint/2010/main" val="2494996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9323B8-D67D-4B28-AC8A-0FAB51B51793}"/>
              </a:ext>
            </a:extLst>
          </p:cNvPr>
          <p:cNvSpPr>
            <a:spLocks noGrp="1"/>
          </p:cNvSpPr>
          <p:nvPr>
            <p:ph type="title"/>
          </p:nvPr>
        </p:nvSpPr>
        <p:spPr/>
        <p:txBody>
          <a:bodyPr/>
          <a:lstStyle/>
          <a:p>
            <a:r>
              <a:rPr lang="tr-TR" dirty="0"/>
              <a:t>Marx ve Çatışmacı Kuram</a:t>
            </a:r>
          </a:p>
        </p:txBody>
      </p:sp>
      <p:sp>
        <p:nvSpPr>
          <p:cNvPr id="3" name="İçerik Yer Tutucusu 2">
            <a:extLst>
              <a:ext uri="{FF2B5EF4-FFF2-40B4-BE49-F238E27FC236}">
                <a16:creationId xmlns:a16="http://schemas.microsoft.com/office/drawing/2014/main" id="{7D714FFB-8F72-4E5B-8876-8A28DF4332A8}"/>
              </a:ext>
            </a:extLst>
          </p:cNvPr>
          <p:cNvSpPr>
            <a:spLocks noGrp="1"/>
          </p:cNvSpPr>
          <p:nvPr>
            <p:ph idx="1"/>
          </p:nvPr>
        </p:nvSpPr>
        <p:spPr/>
        <p:txBody>
          <a:bodyPr>
            <a:normAutofit lnSpcReduction="10000"/>
          </a:bodyPr>
          <a:lstStyle/>
          <a:p>
            <a:r>
              <a:rPr lang="tr-TR" sz="2000" b="1" dirty="0" err="1"/>
              <a:t>Marx’ın</a:t>
            </a:r>
            <a:r>
              <a:rPr lang="tr-TR" sz="2000" b="1" dirty="0"/>
              <a:t> toplumsal </a:t>
            </a:r>
            <a:r>
              <a:rPr lang="tr-TR" sz="2000" b="1" dirty="0" err="1"/>
              <a:t>tabakalaşma</a:t>
            </a:r>
            <a:r>
              <a:rPr lang="tr-TR" sz="2000" b="1" dirty="0"/>
              <a:t> ile ilgili açıklamaları sınıfların özel mülkiyete sahip olup olmamaları temelindedir. Bu bağlamda sınıflar, “ezen-ezilen”, “sömüren-sömürülen”, “burjuva-proletarya” gibi Kapitalist ekonominin gelişme sürecinde kesin bir kutuplaşmanın ortaya çıkacağı Marx tarafından belirtilmiştir. </a:t>
            </a:r>
          </a:p>
          <a:p>
            <a:r>
              <a:rPr lang="tr-TR" sz="2000" b="1" dirty="0"/>
              <a:t>Toplumsal yapıdaki sınıf ilişkilerini karşıt kamplara bölünmüş iki sınıfın çatışması olarak kabul eder. Komünist </a:t>
            </a:r>
            <a:r>
              <a:rPr lang="tr-TR" sz="2000" b="1" dirty="0" err="1"/>
              <a:t>Manifesto’da</a:t>
            </a:r>
            <a:r>
              <a:rPr lang="tr-TR" sz="2000" b="1" dirty="0"/>
              <a:t> şu görüşler dile getirilmiştir: “Bizim çağımız, burjuvazinin çağı, bu ayırt edici özelliğe sahiptir ve sınıfsal uzlaşmazlığı basitleştirmiştir. Bir bütün olarak toplum, iki büyük düşman kampa, birbiriyle doğrudan karşı karşıya gelen iki büyük sınıfa ayrılmaktadır: Burjuvazi ile proletarya (</a:t>
            </a:r>
            <a:r>
              <a:rPr lang="tr-TR" sz="2000" b="1" dirty="0" err="1"/>
              <a:t>Swingewood</a:t>
            </a:r>
            <a:r>
              <a:rPr lang="tr-TR" sz="2000" b="1" dirty="0"/>
              <a:t>, 1998).</a:t>
            </a:r>
          </a:p>
        </p:txBody>
      </p:sp>
    </p:spTree>
    <p:extLst>
      <p:ext uri="{BB962C8B-B14F-4D97-AF65-F5344CB8AC3E}">
        <p14:creationId xmlns:p14="http://schemas.microsoft.com/office/powerpoint/2010/main" val="3887485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FA1D79-5BC6-44E1-9E88-A3C3D3834346}"/>
              </a:ext>
            </a:extLst>
          </p:cNvPr>
          <p:cNvSpPr>
            <a:spLocks noGrp="1"/>
          </p:cNvSpPr>
          <p:nvPr>
            <p:ph type="title"/>
          </p:nvPr>
        </p:nvSpPr>
        <p:spPr/>
        <p:txBody>
          <a:bodyPr/>
          <a:lstStyle/>
          <a:p>
            <a:r>
              <a:rPr lang="tr-TR" dirty="0"/>
              <a:t>Weber’in </a:t>
            </a:r>
            <a:r>
              <a:rPr lang="tr-TR" dirty="0" err="1"/>
              <a:t>Tabakalaşma</a:t>
            </a:r>
            <a:r>
              <a:rPr lang="tr-TR" dirty="0"/>
              <a:t> Kuramı</a:t>
            </a:r>
          </a:p>
        </p:txBody>
      </p:sp>
      <p:sp>
        <p:nvSpPr>
          <p:cNvPr id="3" name="İçerik Yer Tutucusu 2">
            <a:extLst>
              <a:ext uri="{FF2B5EF4-FFF2-40B4-BE49-F238E27FC236}">
                <a16:creationId xmlns:a16="http://schemas.microsoft.com/office/drawing/2014/main" id="{3C28DCB8-35B6-41FC-A1CE-F73524A109DC}"/>
              </a:ext>
            </a:extLst>
          </p:cNvPr>
          <p:cNvSpPr>
            <a:spLocks noGrp="1"/>
          </p:cNvSpPr>
          <p:nvPr>
            <p:ph idx="1"/>
          </p:nvPr>
        </p:nvSpPr>
        <p:spPr/>
        <p:txBody>
          <a:bodyPr>
            <a:normAutofit/>
          </a:bodyPr>
          <a:lstStyle/>
          <a:p>
            <a:r>
              <a:rPr lang="tr-TR" dirty="0" err="1"/>
              <a:t>Weber</a:t>
            </a:r>
            <a:r>
              <a:rPr lang="tr-TR" dirty="0"/>
              <a:t> «</a:t>
            </a:r>
            <a:r>
              <a:rPr lang="tr-TR" dirty="0" err="1"/>
              <a:t>Economy</a:t>
            </a:r>
            <a:r>
              <a:rPr lang="tr-TR" dirty="0"/>
              <a:t> </a:t>
            </a:r>
            <a:r>
              <a:rPr lang="tr-TR" dirty="0" err="1"/>
              <a:t>and</a:t>
            </a:r>
            <a:r>
              <a:rPr lang="tr-TR" dirty="0"/>
              <a:t> </a:t>
            </a:r>
            <a:r>
              <a:rPr lang="tr-TR" dirty="0" err="1"/>
              <a:t>Society</a:t>
            </a:r>
            <a:r>
              <a:rPr lang="tr-TR" dirty="0"/>
              <a:t>» kitabında,  “sınıf’, “statü” ve “parti"  ile ilgili tartışmalarda tartışmalarında bu üç faktör, </a:t>
            </a:r>
            <a:r>
              <a:rPr lang="tr-TR" dirty="0" err="1"/>
              <a:t>tabakalaşmanın</a:t>
            </a:r>
            <a:r>
              <a:rPr lang="tr-TR" dirty="0"/>
              <a:t> –her biri kavramsal olarak diğerlerinden bağımsız- üç  boyutu olarak alır ve birbirlerini etkileyebileceğini belirtir. </a:t>
            </a:r>
            <a:r>
              <a:rPr lang="tr-TR" dirty="0" err="1"/>
              <a:t>Weber’in</a:t>
            </a:r>
            <a:r>
              <a:rPr lang="tr-TR" dirty="0"/>
              <a:t> sınıf kavramının başlangıç noktası piyasada ekonomik eylem üzerine genel bir analizdir ve ekonomik eylemi, barışçı </a:t>
            </a:r>
            <a:r>
              <a:rPr lang="es-ES" dirty="0"/>
              <a:t>ara</a:t>
            </a:r>
            <a:r>
              <a:rPr lang="tr-TR" dirty="0"/>
              <a:t>ç</a:t>
            </a:r>
            <a:r>
              <a:rPr lang="es-ES" dirty="0"/>
              <a:t>arla, arzulanan faydalann kontrolunu ele gecirmeye çalışmak</a:t>
            </a:r>
            <a:r>
              <a:rPr lang="tr-TR" dirty="0"/>
              <a:t> olarak tanımlar (</a:t>
            </a:r>
            <a:r>
              <a:rPr lang="tr-TR" dirty="0" err="1"/>
              <a:t>Giddens</a:t>
            </a:r>
            <a:r>
              <a:rPr lang="tr-TR" dirty="0"/>
              <a:t>, 2010 ).</a:t>
            </a:r>
          </a:p>
          <a:p>
            <a:r>
              <a:rPr lang="tr-TR" dirty="0"/>
              <a:t>«….“sınıfsal konumu” paylaşanların hepsi hem maddi var oluş standartlarını hem de sahip olabilecekleri kişisel yaşam deneyimlerini </a:t>
            </a:r>
            <a:r>
              <a:rPr lang="tr-TR" dirty="0" err="1"/>
              <a:t>nedensel</a:t>
            </a:r>
            <a:r>
              <a:rPr lang="tr-TR" dirty="0"/>
              <a:t> olarak etkileyen benzer ekonomik zorunluluklara tabidir» (</a:t>
            </a:r>
            <a:r>
              <a:rPr lang="tr-TR" dirty="0" err="1"/>
              <a:t>Giddens</a:t>
            </a:r>
            <a:r>
              <a:rPr lang="tr-TR" dirty="0"/>
              <a:t>, 2010).</a:t>
            </a:r>
            <a:endParaRPr lang="tr-TR" sz="2400" b="1" dirty="0"/>
          </a:p>
        </p:txBody>
      </p:sp>
    </p:spTree>
    <p:extLst>
      <p:ext uri="{BB962C8B-B14F-4D97-AF65-F5344CB8AC3E}">
        <p14:creationId xmlns:p14="http://schemas.microsoft.com/office/powerpoint/2010/main" val="2124446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6E01F5A-2013-479D-81C5-EE4D5117E1EC}"/>
              </a:ext>
            </a:extLst>
          </p:cNvPr>
          <p:cNvSpPr>
            <a:spLocks noGrp="1"/>
          </p:cNvSpPr>
          <p:nvPr>
            <p:ph type="title"/>
          </p:nvPr>
        </p:nvSpPr>
        <p:spPr>
          <a:xfrm>
            <a:off x="1046019" y="942108"/>
            <a:ext cx="3256550" cy="4969113"/>
          </a:xfrm>
        </p:spPr>
        <p:txBody>
          <a:bodyPr anchor="ctr">
            <a:normAutofit/>
          </a:bodyPr>
          <a:lstStyle/>
          <a:p>
            <a:r>
              <a:rPr lang="tr-TR">
                <a:solidFill>
                  <a:schemeClr val="tx2">
                    <a:lumMod val="75000"/>
                  </a:schemeClr>
                </a:solidFill>
              </a:rPr>
              <a:t>Weber’in Tabakalaşma Kuramı</a:t>
            </a: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İçerik Yer Tutucusu 2">
            <a:extLst>
              <a:ext uri="{FF2B5EF4-FFF2-40B4-BE49-F238E27FC236}">
                <a16:creationId xmlns:a16="http://schemas.microsoft.com/office/drawing/2014/main" id="{59976666-44FE-4244-806F-0AF05A52C12A}"/>
              </a:ext>
            </a:extLst>
          </p:cNvPr>
          <p:cNvSpPr>
            <a:spLocks noGrp="1"/>
          </p:cNvSpPr>
          <p:nvPr>
            <p:ph idx="1"/>
          </p:nvPr>
        </p:nvSpPr>
        <p:spPr>
          <a:xfrm>
            <a:off x="5049062" y="942108"/>
            <a:ext cx="6455549" cy="4969114"/>
          </a:xfrm>
        </p:spPr>
        <p:txBody>
          <a:bodyPr anchor="ctr">
            <a:normAutofit/>
          </a:bodyPr>
          <a:lstStyle/>
          <a:p>
            <a:r>
              <a:rPr lang="tr-TR" sz="2400" dirty="0" err="1">
                <a:solidFill>
                  <a:schemeClr val="tx2">
                    <a:lumMod val="75000"/>
                  </a:schemeClr>
                </a:solidFill>
              </a:rPr>
              <a:t>Weber’e</a:t>
            </a:r>
            <a:r>
              <a:rPr lang="tr-TR" sz="2400" dirty="0">
                <a:solidFill>
                  <a:schemeClr val="tx2">
                    <a:lumMod val="75000"/>
                  </a:schemeClr>
                </a:solidFill>
              </a:rPr>
              <a:t> göre, “sınıf' aynı sınıfsal konumu paylaşan bireyler toplamıdır.</a:t>
            </a:r>
          </a:p>
          <a:p>
            <a:r>
              <a:rPr lang="tr-TR" sz="2400" dirty="0" err="1">
                <a:solidFill>
                  <a:schemeClr val="tx2">
                    <a:lumMod val="75000"/>
                  </a:schemeClr>
                </a:solidFill>
              </a:rPr>
              <a:t>Weber</a:t>
            </a:r>
            <a:r>
              <a:rPr lang="tr-TR" sz="2400" dirty="0">
                <a:solidFill>
                  <a:schemeClr val="tx2">
                    <a:lumMod val="75000"/>
                  </a:schemeClr>
                </a:solidFill>
              </a:rPr>
              <a:t>, sınıfsal konumu “</a:t>
            </a:r>
            <a:r>
              <a:rPr lang="tr-TR" sz="2400" dirty="0" err="1">
                <a:solidFill>
                  <a:schemeClr val="tx2">
                    <a:lumMod val="75000"/>
                  </a:schemeClr>
                </a:solidFill>
              </a:rPr>
              <a:t>statu</a:t>
            </a:r>
            <a:r>
              <a:rPr lang="tr-TR" sz="2400" dirty="0">
                <a:solidFill>
                  <a:schemeClr val="tx2">
                    <a:lumMod val="75000"/>
                  </a:schemeClr>
                </a:solidFill>
              </a:rPr>
              <a:t> </a:t>
            </a:r>
            <a:r>
              <a:rPr lang="tr-TR" sz="2400" dirty="0" err="1">
                <a:solidFill>
                  <a:schemeClr val="tx2">
                    <a:lumMod val="75000"/>
                  </a:schemeClr>
                </a:solidFill>
              </a:rPr>
              <a:t>konumu”ndan</a:t>
            </a:r>
            <a:r>
              <a:rPr lang="tr-TR" sz="2400" dirty="0">
                <a:solidFill>
                  <a:schemeClr val="tx2">
                    <a:lumMod val="75000"/>
                  </a:schemeClr>
                </a:solidFill>
              </a:rPr>
              <a:t> ayırır.  «Bir bireyin statü konumu diğerlerinin ona ve toplumsal konumuna ilişkin yaptıkları, böylece bir ölçüde onun toplumsal prestij veya itibar biçimine yükledikleri (olumlu veya olumsuz) değerlendirmeleri anlatır. Bir statü grubu aynı statü konumunu paylaşan bireyler toplamıdır» (</a:t>
            </a:r>
            <a:r>
              <a:rPr lang="tr-TR" sz="2400" dirty="0" err="1">
                <a:solidFill>
                  <a:schemeClr val="tx2">
                    <a:lumMod val="75000"/>
                  </a:schemeClr>
                </a:solidFill>
              </a:rPr>
              <a:t>Giddens</a:t>
            </a:r>
            <a:r>
              <a:rPr lang="tr-TR" sz="2400" dirty="0">
                <a:solidFill>
                  <a:schemeClr val="tx2">
                    <a:lumMod val="75000"/>
                  </a:schemeClr>
                </a:solidFill>
              </a:rPr>
              <a:t>, 2010).</a:t>
            </a:r>
            <a:endParaRPr lang="tr-TR" sz="2400" b="1" dirty="0">
              <a:solidFill>
                <a:schemeClr val="tx2">
                  <a:lumMod val="75000"/>
                </a:schemeClr>
              </a:solidFill>
            </a:endParaRPr>
          </a:p>
        </p:txBody>
      </p:sp>
    </p:spTree>
    <p:extLst>
      <p:ext uri="{BB962C8B-B14F-4D97-AF65-F5344CB8AC3E}">
        <p14:creationId xmlns:p14="http://schemas.microsoft.com/office/powerpoint/2010/main" val="3519279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C68661-3971-4C70-BDBD-CE267BA5F213}"/>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C7B6A82F-CEE8-4D04-8F8F-761D076C572F}"/>
              </a:ext>
            </a:extLst>
          </p:cNvPr>
          <p:cNvSpPr>
            <a:spLocks noGrp="1"/>
          </p:cNvSpPr>
          <p:nvPr>
            <p:ph idx="1"/>
          </p:nvPr>
        </p:nvSpPr>
        <p:spPr/>
        <p:txBody>
          <a:bodyPr/>
          <a:lstStyle/>
          <a:p>
            <a:r>
              <a:rPr lang="en-US" dirty="0"/>
              <a:t>Kinloch, G.C. (1977) Sociological Theory: Its Development and Major Paradigm.</a:t>
            </a:r>
            <a:r>
              <a:rPr lang="tr-TR" dirty="0"/>
              <a:t> </a:t>
            </a:r>
            <a:r>
              <a:rPr lang="en-US" dirty="0"/>
              <a:t>New York: </a:t>
            </a:r>
            <a:r>
              <a:rPr lang="en-US" dirty="0" err="1"/>
              <a:t>McGraw-hill</a:t>
            </a:r>
            <a:r>
              <a:rPr lang="en-US" dirty="0"/>
              <a:t> Book Company. </a:t>
            </a:r>
            <a:endParaRPr lang="tr-TR" dirty="0"/>
          </a:p>
          <a:p>
            <a:r>
              <a:rPr lang="en-US" dirty="0"/>
              <a:t>Antonia, Robert. J. (2003) “Karl Marx” </a:t>
            </a:r>
            <a:r>
              <a:rPr lang="en-US" dirty="0" err="1"/>
              <a:t>içinde</a:t>
            </a:r>
            <a:r>
              <a:rPr lang="en-US" dirty="0"/>
              <a:t> G. Ritzer (ed.) The Blackwell Companion to Major Classical Social Theorists. Malden, MA: Blackwell Publishing. </a:t>
            </a:r>
            <a:endParaRPr lang="tr-TR" dirty="0"/>
          </a:p>
          <a:p>
            <a:r>
              <a:rPr lang="en-US" dirty="0" err="1"/>
              <a:t>Swingewood</a:t>
            </a:r>
            <a:r>
              <a:rPr lang="en-US" dirty="0"/>
              <a:t>, A. (1998) </a:t>
            </a:r>
            <a:r>
              <a:rPr lang="en-US" dirty="0" err="1"/>
              <a:t>Sosyolojik</a:t>
            </a:r>
            <a:r>
              <a:rPr lang="en-US" dirty="0"/>
              <a:t> </a:t>
            </a:r>
            <a:r>
              <a:rPr lang="en-US" dirty="0" err="1"/>
              <a:t>Düşüncenin</a:t>
            </a:r>
            <a:r>
              <a:rPr lang="en-US" dirty="0"/>
              <a:t> </a:t>
            </a:r>
            <a:r>
              <a:rPr lang="en-US" dirty="0" err="1"/>
              <a:t>Kısa</a:t>
            </a:r>
            <a:r>
              <a:rPr lang="en-US" dirty="0"/>
              <a:t> </a:t>
            </a:r>
            <a:r>
              <a:rPr lang="en-US" dirty="0" err="1"/>
              <a:t>Tarihi</a:t>
            </a:r>
            <a:r>
              <a:rPr lang="en-US" dirty="0"/>
              <a:t>. Ankara: </a:t>
            </a:r>
            <a:r>
              <a:rPr lang="en-US" dirty="0" err="1"/>
              <a:t>Bilim</a:t>
            </a:r>
            <a:r>
              <a:rPr lang="en-US" dirty="0"/>
              <a:t> </a:t>
            </a:r>
            <a:r>
              <a:rPr lang="en-US" dirty="0" err="1"/>
              <a:t>ve</a:t>
            </a:r>
            <a:r>
              <a:rPr lang="en-US" dirty="0"/>
              <a:t> Sanat </a:t>
            </a:r>
            <a:r>
              <a:rPr lang="en-US" dirty="0" err="1"/>
              <a:t>Yayınları</a:t>
            </a:r>
            <a:r>
              <a:rPr lang="en-US" dirty="0"/>
              <a:t>. </a:t>
            </a:r>
            <a:endParaRPr lang="tr-TR" dirty="0"/>
          </a:p>
          <a:p>
            <a:r>
              <a:rPr lang="en-US" dirty="0"/>
              <a:t>David B. </a:t>
            </a:r>
            <a:r>
              <a:rPr lang="en-US" dirty="0" err="1"/>
              <a:t>Grusky</a:t>
            </a:r>
            <a:r>
              <a:rPr lang="en-US" dirty="0"/>
              <a:t> </a:t>
            </a:r>
            <a:r>
              <a:rPr lang="tr-TR" dirty="0"/>
              <a:t>(ed.) </a:t>
            </a:r>
            <a:r>
              <a:rPr lang="en-US" dirty="0"/>
              <a:t>(2008), Social Stratification: Class, Race and Gender in Sociological Perspective, Colorado: Westview Press</a:t>
            </a:r>
            <a:r>
              <a:rPr lang="tr-TR" dirty="0"/>
              <a:t>.</a:t>
            </a:r>
          </a:p>
          <a:p>
            <a:r>
              <a:rPr lang="tr-TR" dirty="0" err="1"/>
              <a:t>Giddens</a:t>
            </a:r>
            <a:r>
              <a:rPr lang="tr-TR" dirty="0"/>
              <a:t>, A. (2010) Kapitalizm ve Modem Sosyal Teori. İstanbul: İletişim Yayınları.</a:t>
            </a:r>
            <a:endParaRPr lang="en-US" dirty="0"/>
          </a:p>
          <a:p>
            <a:endParaRPr lang="en-US" dirty="0"/>
          </a:p>
          <a:p>
            <a:endParaRPr lang="tr-TR" dirty="0"/>
          </a:p>
        </p:txBody>
      </p:sp>
    </p:spTree>
    <p:extLst>
      <p:ext uri="{BB962C8B-B14F-4D97-AF65-F5344CB8AC3E}">
        <p14:creationId xmlns:p14="http://schemas.microsoft.com/office/powerpoint/2010/main" val="254691003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669</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Klasik Teoriler: Marx &amp; Weber</vt:lpstr>
      <vt:lpstr>Klasik Tabakalaşma Kuramları</vt:lpstr>
      <vt:lpstr>Marx ve Çatışmacı Kuram</vt:lpstr>
      <vt:lpstr>Marx ve Çatışmacı Kuram</vt:lpstr>
      <vt:lpstr>Marx ve Çatışmacı Kuram</vt:lpstr>
      <vt:lpstr>Marx ve Çatışmacı Kuram</vt:lpstr>
      <vt:lpstr>Weber’in Tabakalaşma Kuramı</vt:lpstr>
      <vt:lpstr>Weber’in Tabakalaşma Kuramı</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Klasik Teoriler: Marx &amp; Weber</dc:title>
  <dc:creator>Mavis</dc:creator>
  <cp:lastModifiedBy>Mavis</cp:lastModifiedBy>
  <cp:revision>1</cp:revision>
  <dcterms:created xsi:type="dcterms:W3CDTF">2020-05-19T22:46:13Z</dcterms:created>
  <dcterms:modified xsi:type="dcterms:W3CDTF">2020-05-19T22:46:26Z</dcterms:modified>
</cp:coreProperties>
</file>