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BE187-39DF-42D9-8824-1A1CEDCD564F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430CB-4A2A-4802-8D37-C382599532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4224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BE187-39DF-42D9-8824-1A1CEDCD564F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430CB-4A2A-4802-8D37-C382599532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0101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BE187-39DF-42D9-8824-1A1CEDCD564F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430CB-4A2A-4802-8D37-C382599532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7130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BE187-39DF-42D9-8824-1A1CEDCD564F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430CB-4A2A-4802-8D37-C382599532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43191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BE187-39DF-42D9-8824-1A1CEDCD564F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430CB-4A2A-4802-8D37-C382599532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8038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BE187-39DF-42D9-8824-1A1CEDCD564F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430CB-4A2A-4802-8D37-C382599532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4286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BE187-39DF-42D9-8824-1A1CEDCD564F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430CB-4A2A-4802-8D37-C382599532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1385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BE187-39DF-42D9-8824-1A1CEDCD564F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430CB-4A2A-4802-8D37-C382599532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8833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BE187-39DF-42D9-8824-1A1CEDCD564F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430CB-4A2A-4802-8D37-C382599532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0303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BE187-39DF-42D9-8824-1A1CEDCD564F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430CB-4A2A-4802-8D37-C382599532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9351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BE187-39DF-42D9-8824-1A1CEDCD564F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430CB-4A2A-4802-8D37-C382599532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7625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BBE187-39DF-42D9-8824-1A1CEDCD564F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F430CB-4A2A-4802-8D37-C382599532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747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ulakbim.tubitak.gov.tr/?q=tr/node/328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3568" y="1484784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rgbClr val="7030A0"/>
                </a:solidFill>
              </a:rPr>
              <a:t>BİLİMSEL ARAŞTIRMA </a:t>
            </a:r>
            <a:r>
              <a:rPr lang="tr-TR" b="1" dirty="0" smtClean="0">
                <a:solidFill>
                  <a:srgbClr val="7030A0"/>
                </a:solidFill>
              </a:rPr>
              <a:t>YÖNTEMLERİ</a:t>
            </a:r>
            <a:r>
              <a:rPr lang="en-GB" b="1" dirty="0" smtClean="0">
                <a:solidFill>
                  <a:srgbClr val="7030A0"/>
                </a:solidFill>
              </a:rPr>
              <a:t/>
            </a:r>
            <a:br>
              <a:rPr lang="en-GB" b="1" dirty="0" smtClean="0">
                <a:solidFill>
                  <a:srgbClr val="7030A0"/>
                </a:solidFill>
              </a:rPr>
            </a:br>
            <a:r>
              <a:rPr lang="en-GB" b="1" dirty="0" smtClean="0">
                <a:solidFill>
                  <a:srgbClr val="7030A0"/>
                </a:solidFill>
              </a:rPr>
              <a:t/>
            </a:r>
            <a:br>
              <a:rPr lang="en-GB" b="1" dirty="0" smtClean="0">
                <a:solidFill>
                  <a:srgbClr val="7030A0"/>
                </a:solidFill>
              </a:rPr>
            </a:br>
            <a:r>
              <a:rPr lang="en-GB" b="1" dirty="0" smtClean="0">
                <a:solidFill>
                  <a:srgbClr val="7030A0"/>
                </a:solidFill>
              </a:rPr>
              <a:t>ÜNİTE 2</a:t>
            </a:r>
            <a:endParaRPr lang="tr-TR" b="1" dirty="0">
              <a:solidFill>
                <a:srgbClr val="7030A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Dr.Ergül</a:t>
            </a:r>
            <a:r>
              <a:rPr lang="tr-TR" dirty="0" smtClean="0"/>
              <a:t> Demir</a:t>
            </a:r>
          </a:p>
        </p:txBody>
      </p:sp>
      <p:pic>
        <p:nvPicPr>
          <p:cNvPr id="4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780928"/>
            <a:ext cx="2314575" cy="197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2780928"/>
            <a:ext cx="214312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3E0B2-DCD1-4728-A8E0-202221FA8B93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9288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tr-TR" altLang="tr-TR" b="1" dirty="0" smtClean="0"/>
              <a:t>Kaynaklar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9512" y="1412776"/>
            <a:ext cx="3710756" cy="2664296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tr-TR" b="1" dirty="0" smtClean="0"/>
              <a:t>Birincil kaynaklar</a:t>
            </a:r>
          </a:p>
          <a:p>
            <a:pPr lvl="1">
              <a:defRPr/>
            </a:pPr>
            <a:r>
              <a:rPr lang="tr-TR" dirty="0" smtClean="0"/>
              <a:t>Makale</a:t>
            </a:r>
          </a:p>
          <a:p>
            <a:pPr lvl="1">
              <a:defRPr/>
            </a:pPr>
            <a:r>
              <a:rPr lang="tr-TR" dirty="0" smtClean="0"/>
              <a:t>Tez</a:t>
            </a:r>
          </a:p>
          <a:p>
            <a:pPr lvl="1">
              <a:defRPr/>
            </a:pPr>
            <a:r>
              <a:rPr lang="tr-TR" dirty="0" smtClean="0"/>
              <a:t>Araştırma raporları</a:t>
            </a:r>
          </a:p>
          <a:p>
            <a:pPr lvl="1">
              <a:defRPr/>
            </a:pPr>
            <a:r>
              <a:rPr lang="tr-TR" dirty="0" smtClean="0"/>
              <a:t>Özgün kitaplar</a:t>
            </a:r>
          </a:p>
        </p:txBody>
      </p:sp>
      <p:sp>
        <p:nvSpPr>
          <p:cNvPr id="4" name="2 İçerik Yer Tutucusu"/>
          <p:cNvSpPr txBox="1">
            <a:spLocks/>
          </p:cNvSpPr>
          <p:nvPr/>
        </p:nvSpPr>
        <p:spPr>
          <a:xfrm>
            <a:off x="3813572" y="1844824"/>
            <a:ext cx="4070796" cy="3024336"/>
          </a:xfrm>
          <a:prstGeom prst="rect">
            <a:avLst/>
          </a:prstGeo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5400000" scaled="0"/>
          </a:gra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/>
            </a:pPr>
            <a:r>
              <a:rPr lang="tr-TR" b="1" dirty="0" smtClean="0"/>
              <a:t>İkincil kaynaklar</a:t>
            </a:r>
          </a:p>
          <a:p>
            <a:pPr lvl="1">
              <a:defRPr/>
            </a:pPr>
            <a:r>
              <a:rPr lang="tr-TR" dirty="0" smtClean="0"/>
              <a:t>Derleme makaleler</a:t>
            </a:r>
          </a:p>
          <a:p>
            <a:pPr lvl="1">
              <a:defRPr/>
            </a:pPr>
            <a:r>
              <a:rPr lang="tr-TR" dirty="0" smtClean="0"/>
              <a:t>Derleme kitaplar</a:t>
            </a:r>
          </a:p>
          <a:p>
            <a:pPr lvl="1">
              <a:defRPr/>
            </a:pPr>
            <a:r>
              <a:rPr lang="tr-TR" dirty="0" smtClean="0"/>
              <a:t>Ansiklopediler</a:t>
            </a:r>
          </a:p>
          <a:p>
            <a:pPr lvl="1">
              <a:defRPr/>
            </a:pPr>
            <a:r>
              <a:rPr lang="tr-TR" dirty="0" smtClean="0"/>
              <a:t>Yıllıklar</a:t>
            </a:r>
          </a:p>
        </p:txBody>
      </p:sp>
      <p:sp>
        <p:nvSpPr>
          <p:cNvPr id="5" name="2 İçerik Yer Tutucusu"/>
          <p:cNvSpPr txBox="1">
            <a:spLocks/>
          </p:cNvSpPr>
          <p:nvPr/>
        </p:nvSpPr>
        <p:spPr>
          <a:xfrm>
            <a:off x="6012160" y="4077072"/>
            <a:ext cx="2990676" cy="2364569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/>
            </a:pPr>
            <a:r>
              <a:rPr lang="tr-TR" b="1" dirty="0" smtClean="0"/>
              <a:t>Diğer kaynaklar</a:t>
            </a:r>
          </a:p>
          <a:p>
            <a:pPr lvl="1">
              <a:defRPr/>
            </a:pPr>
            <a:r>
              <a:rPr lang="tr-TR" dirty="0" smtClean="0"/>
              <a:t>Ders notları</a:t>
            </a:r>
          </a:p>
          <a:p>
            <a:pPr lvl="1">
              <a:defRPr/>
            </a:pPr>
            <a:r>
              <a:rPr lang="tr-TR" dirty="0" smtClean="0"/>
              <a:t>Ders kitapları</a:t>
            </a:r>
          </a:p>
          <a:p>
            <a:pPr lvl="1">
              <a:defRPr/>
            </a:pPr>
            <a:r>
              <a:rPr lang="tr-TR" dirty="0" smtClean="0"/>
              <a:t>Bildiriler</a:t>
            </a:r>
          </a:p>
          <a:p>
            <a:pPr>
              <a:defRPr/>
            </a:pPr>
            <a:endParaRPr lang="tr-TR" dirty="0" smtClean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3E0B2-DCD1-4728-A8E0-202221FA8B93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4677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smtClean="0"/>
              <a:t>Kaynaklara Erişim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Kütüphane Katalog Taraması</a:t>
            </a:r>
          </a:p>
          <a:p>
            <a:r>
              <a:rPr lang="tr-TR" dirty="0" smtClean="0"/>
              <a:t>Bilimsel Dergi İndekslerinin ve Veri Tabanlarının Kullanılması</a:t>
            </a:r>
          </a:p>
          <a:p>
            <a:r>
              <a:rPr lang="tr-TR" dirty="0" smtClean="0"/>
              <a:t>Tarama Motorlarının Kullanılması</a:t>
            </a:r>
          </a:p>
          <a:p>
            <a:r>
              <a:rPr lang="tr-TR" dirty="0" smtClean="0"/>
              <a:t>Yıllıklar aracılığı ile kaynaklara erişim</a:t>
            </a:r>
          </a:p>
          <a:p>
            <a:r>
              <a:rPr lang="tr-TR" dirty="0" smtClean="0"/>
              <a:t>İlgili araştırmalar aracılığı ile kaynaklara erişim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3E0B2-DCD1-4728-A8E0-202221FA8B93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7897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9552" y="2204864"/>
            <a:ext cx="8229600" cy="2232248"/>
          </a:xfrm>
        </p:spPr>
        <p:txBody>
          <a:bodyPr>
            <a:noAutofit/>
          </a:bodyPr>
          <a:lstStyle/>
          <a:p>
            <a:pPr algn="l"/>
            <a:r>
              <a:rPr lang="tr-TR" b="1" dirty="0" smtClean="0">
                <a:solidFill>
                  <a:srgbClr val="7030A0"/>
                </a:solidFill>
              </a:rPr>
              <a:t>BİLİMSEL ARAŞTIRMA RAPORLARI</a:t>
            </a:r>
            <a:endParaRPr lang="tr-TR" b="1" dirty="0">
              <a:solidFill>
                <a:srgbClr val="7030A0"/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496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tr-TR" dirty="0" smtClean="0"/>
              <a:t>Bilimsel Araştırmaların </a:t>
            </a:r>
            <a:r>
              <a:rPr lang="tr-TR" dirty="0" err="1" smtClean="0"/>
              <a:t>Raporlaştırılması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3E0B2-DCD1-4728-A8E0-202221FA8B93}" type="slidenum">
              <a:rPr lang="tr-TR" smtClean="0"/>
              <a:t>3</a:t>
            </a:fld>
            <a:endParaRPr lang="tr-TR"/>
          </a:p>
        </p:txBody>
      </p:sp>
      <p:sp>
        <p:nvSpPr>
          <p:cNvPr id="6" name="Metin kutusu 5"/>
          <p:cNvSpPr txBox="1"/>
          <p:nvPr/>
        </p:nvSpPr>
        <p:spPr>
          <a:xfrm>
            <a:off x="323528" y="2708920"/>
            <a:ext cx="1639616" cy="830997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 smtClean="0">
                <a:solidFill>
                  <a:srgbClr val="FF0000"/>
                </a:solidFill>
              </a:rPr>
              <a:t>I</a:t>
            </a:r>
          </a:p>
          <a:p>
            <a:pPr algn="ctr"/>
            <a:r>
              <a:rPr lang="tr-TR" sz="2400" b="1" dirty="0" smtClean="0"/>
              <a:t>GİRİŞ</a:t>
            </a:r>
            <a:endParaRPr lang="tr-TR" sz="2400" b="1" dirty="0"/>
          </a:p>
        </p:txBody>
      </p:sp>
      <p:grpSp>
        <p:nvGrpSpPr>
          <p:cNvPr id="25" name="Grup 24"/>
          <p:cNvGrpSpPr/>
          <p:nvPr/>
        </p:nvGrpSpPr>
        <p:grpSpPr>
          <a:xfrm>
            <a:off x="395536" y="1628800"/>
            <a:ext cx="8297488" cy="4653925"/>
            <a:chOff x="395536" y="1628800"/>
            <a:chExt cx="8297488" cy="4653925"/>
          </a:xfrm>
        </p:grpSpPr>
        <p:sp>
          <p:nvSpPr>
            <p:cNvPr id="5" name="Metin kutusu 4"/>
            <p:cNvSpPr txBox="1"/>
            <p:nvPr/>
          </p:nvSpPr>
          <p:spPr>
            <a:xfrm>
              <a:off x="3446194" y="1628800"/>
              <a:ext cx="2133918" cy="584775"/>
            </a:xfrm>
            <a:prstGeom prst="rect">
              <a:avLst/>
            </a:prstGeom>
            <a:gradFill>
              <a:gsLst>
                <a:gs pos="0">
                  <a:srgbClr val="FBEAC7"/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5400000" scaled="0"/>
            </a:gradFill>
          </p:spPr>
          <p:txBody>
            <a:bodyPr wrap="none" rtlCol="0">
              <a:spAutoFit/>
            </a:bodyPr>
            <a:lstStyle/>
            <a:p>
              <a:r>
                <a:rPr lang="tr-TR" sz="3200" b="1" dirty="0" smtClean="0">
                  <a:solidFill>
                    <a:srgbClr val="FF0000"/>
                  </a:solidFill>
                </a:rPr>
                <a:t>I  M  R  A  D</a:t>
              </a:r>
              <a:endParaRPr lang="tr-TR" sz="3200" b="1" dirty="0">
                <a:solidFill>
                  <a:srgbClr val="FF0000"/>
                </a:solidFill>
              </a:endParaRPr>
            </a:p>
          </p:txBody>
        </p:sp>
        <p:sp>
          <p:nvSpPr>
            <p:cNvPr id="7" name="Metin kutusu 6"/>
            <p:cNvSpPr txBox="1"/>
            <p:nvPr/>
          </p:nvSpPr>
          <p:spPr>
            <a:xfrm>
              <a:off x="2572344" y="2708920"/>
              <a:ext cx="1639616" cy="830997"/>
            </a:xfrm>
            <a:prstGeom prst="rect">
              <a:avLst/>
            </a:prstGeom>
            <a:gradFill>
              <a:gsLst>
                <a:gs pos="0">
                  <a:srgbClr val="FFEFD1"/>
                </a:gs>
                <a:gs pos="64999">
                  <a:srgbClr val="F0EBD5"/>
                </a:gs>
                <a:gs pos="100000">
                  <a:srgbClr val="D1C39F"/>
                </a:gs>
              </a:gsLst>
              <a:lin ang="5400000" scaled="0"/>
            </a:gradFill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2400" b="1" dirty="0" smtClean="0">
                  <a:solidFill>
                    <a:srgbClr val="FF0000"/>
                  </a:solidFill>
                </a:rPr>
                <a:t>M</a:t>
              </a:r>
            </a:p>
            <a:p>
              <a:pPr algn="ctr"/>
              <a:r>
                <a:rPr lang="tr-TR" sz="2400" b="1" dirty="0" smtClean="0"/>
                <a:t>YÖNTEM</a:t>
              </a:r>
              <a:endParaRPr lang="tr-TR" sz="2400" b="1" dirty="0"/>
            </a:p>
          </p:txBody>
        </p:sp>
        <p:sp>
          <p:nvSpPr>
            <p:cNvPr id="8" name="Metin kutusu 7"/>
            <p:cNvSpPr txBox="1"/>
            <p:nvPr/>
          </p:nvSpPr>
          <p:spPr>
            <a:xfrm>
              <a:off x="4824413" y="2708920"/>
              <a:ext cx="1566839" cy="830997"/>
            </a:xfrm>
            <a:prstGeom prst="rect">
              <a:avLst/>
            </a:prstGeom>
            <a:gradFill>
              <a:gsLst>
                <a:gs pos="0">
                  <a:srgbClr val="FFEFD1"/>
                </a:gs>
                <a:gs pos="64999">
                  <a:srgbClr val="F0EBD5"/>
                </a:gs>
                <a:gs pos="100000">
                  <a:srgbClr val="D1C39F"/>
                </a:gs>
              </a:gsLst>
              <a:lin ang="5400000" scaled="0"/>
            </a:gradFill>
          </p:spPr>
          <p:txBody>
            <a:bodyPr wrap="none" rtlCol="0">
              <a:spAutoFit/>
            </a:bodyPr>
            <a:lstStyle/>
            <a:p>
              <a:pPr algn="ctr"/>
              <a:r>
                <a:rPr lang="tr-TR" sz="2400" b="1" dirty="0">
                  <a:solidFill>
                    <a:srgbClr val="FF0000"/>
                  </a:solidFill>
                </a:rPr>
                <a:t>R</a:t>
              </a:r>
              <a:endParaRPr lang="tr-TR" sz="2400" b="1" dirty="0" smtClean="0">
                <a:solidFill>
                  <a:srgbClr val="FF0000"/>
                </a:solidFill>
              </a:endParaRPr>
            </a:p>
            <a:p>
              <a:pPr algn="ctr"/>
              <a:r>
                <a:rPr lang="tr-TR" sz="2400" b="1" dirty="0" smtClean="0"/>
                <a:t>BULGULAR</a:t>
              </a:r>
              <a:endParaRPr lang="tr-TR" sz="2400" b="1" dirty="0"/>
            </a:p>
          </p:txBody>
        </p:sp>
        <p:sp>
          <p:nvSpPr>
            <p:cNvPr id="9" name="Metin kutusu 8"/>
            <p:cNvSpPr txBox="1"/>
            <p:nvPr/>
          </p:nvSpPr>
          <p:spPr>
            <a:xfrm>
              <a:off x="6964832" y="2708920"/>
              <a:ext cx="1639616" cy="830997"/>
            </a:xfrm>
            <a:prstGeom prst="rect">
              <a:avLst/>
            </a:prstGeom>
            <a:gradFill>
              <a:gsLst>
                <a:gs pos="0">
                  <a:srgbClr val="FFEFD1"/>
                </a:gs>
                <a:gs pos="64999">
                  <a:srgbClr val="F0EBD5"/>
                </a:gs>
                <a:gs pos="100000">
                  <a:srgbClr val="D1C39F"/>
                </a:gs>
              </a:gsLst>
              <a:lin ang="5400000" scaled="0"/>
            </a:gradFill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2400" b="1" dirty="0" smtClean="0">
                  <a:solidFill>
                    <a:srgbClr val="FF0000"/>
                  </a:solidFill>
                </a:rPr>
                <a:t>D</a:t>
              </a:r>
            </a:p>
            <a:p>
              <a:pPr algn="ctr"/>
              <a:r>
                <a:rPr lang="tr-TR" sz="2400" b="1" dirty="0" smtClean="0"/>
                <a:t>SONUÇ</a:t>
              </a:r>
              <a:endParaRPr lang="tr-TR" sz="2400" b="1" dirty="0"/>
            </a:p>
          </p:txBody>
        </p:sp>
        <p:cxnSp>
          <p:nvCxnSpPr>
            <p:cNvPr id="11" name="Düz Ok Bağlayıcısı 10"/>
            <p:cNvCxnSpPr>
              <a:stCxn id="5" idx="2"/>
              <a:endCxn id="6" idx="0"/>
            </p:cNvCxnSpPr>
            <p:nvPr/>
          </p:nvCxnSpPr>
          <p:spPr>
            <a:xfrm flipH="1">
              <a:off x="1143336" y="2213575"/>
              <a:ext cx="3369817" cy="495345"/>
            </a:xfrm>
            <a:prstGeom prst="straightConnector1">
              <a:avLst/>
            </a:prstGeom>
            <a:ln w="19050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Düz Ok Bağlayıcısı 11"/>
            <p:cNvCxnSpPr>
              <a:stCxn id="5" idx="2"/>
              <a:endCxn id="7" idx="0"/>
            </p:cNvCxnSpPr>
            <p:nvPr/>
          </p:nvCxnSpPr>
          <p:spPr>
            <a:xfrm flipH="1">
              <a:off x="3392152" y="2213575"/>
              <a:ext cx="1121001" cy="495345"/>
            </a:xfrm>
            <a:prstGeom prst="straightConnector1">
              <a:avLst/>
            </a:prstGeom>
            <a:ln w="19050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Düz Ok Bağlayıcısı 14"/>
            <p:cNvCxnSpPr>
              <a:stCxn id="5" idx="2"/>
              <a:endCxn id="8" idx="0"/>
            </p:cNvCxnSpPr>
            <p:nvPr/>
          </p:nvCxnSpPr>
          <p:spPr>
            <a:xfrm>
              <a:off x="4513153" y="2213575"/>
              <a:ext cx="1094680" cy="495345"/>
            </a:xfrm>
            <a:prstGeom prst="straightConnector1">
              <a:avLst/>
            </a:prstGeom>
            <a:ln w="19050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Düz Ok Bağlayıcısı 17"/>
            <p:cNvCxnSpPr>
              <a:stCxn id="5" idx="2"/>
              <a:endCxn id="9" idx="0"/>
            </p:cNvCxnSpPr>
            <p:nvPr/>
          </p:nvCxnSpPr>
          <p:spPr>
            <a:xfrm>
              <a:off x="4513153" y="2213575"/>
              <a:ext cx="3271487" cy="495345"/>
            </a:xfrm>
            <a:prstGeom prst="straightConnector1">
              <a:avLst/>
            </a:prstGeom>
            <a:ln w="19050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Metin kutusu 20"/>
            <p:cNvSpPr txBox="1"/>
            <p:nvPr/>
          </p:nvSpPr>
          <p:spPr>
            <a:xfrm>
              <a:off x="395536" y="3717032"/>
              <a:ext cx="1728192" cy="2565693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tr-TR" b="1" dirty="0" smtClean="0"/>
                <a:t>Kavramlar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tr-TR" b="1" smtClean="0"/>
                <a:t>İlişkiler</a:t>
              </a:r>
              <a:endParaRPr lang="tr-TR" b="1" dirty="0" smtClean="0"/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tr-TR" b="1" dirty="0" smtClean="0"/>
                <a:t>İlgili literatür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tr-TR" b="1" dirty="0" smtClean="0"/>
                <a:t>AMAÇ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tr-TR" b="1" dirty="0" smtClean="0"/>
                <a:t>ÖNEM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tr-TR" b="1" dirty="0" smtClean="0"/>
                <a:t>SAYILTI VE SINIRLILIKLAR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tr-TR" b="1" dirty="0" smtClean="0"/>
                <a:t>TERİMLER ve KISALTMALAR</a:t>
              </a:r>
              <a:endParaRPr lang="tr-TR" b="1" dirty="0"/>
            </a:p>
          </p:txBody>
        </p:sp>
        <p:sp>
          <p:nvSpPr>
            <p:cNvPr id="22" name="Metin kutusu 21"/>
            <p:cNvSpPr txBox="1"/>
            <p:nvPr/>
          </p:nvSpPr>
          <p:spPr>
            <a:xfrm>
              <a:off x="2572343" y="3717032"/>
              <a:ext cx="1940809" cy="2565693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tr-TR" b="1" dirty="0" smtClean="0"/>
                <a:t>ARAŞTIRMA MODELİ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tr-TR" b="1" dirty="0" smtClean="0"/>
                <a:t>EVREN VE ÖRNEKLEM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tr-TR" b="1" dirty="0" smtClean="0"/>
                <a:t>VERİ TOPLAMA ARACI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tr-TR" b="1" dirty="0" smtClean="0"/>
                <a:t>VERİLERİN TOPLANMASI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tr-TR" b="1" dirty="0" smtClean="0"/>
                <a:t>VERİ ANALİZİ</a:t>
              </a:r>
              <a:endParaRPr lang="tr-TR" b="1" dirty="0"/>
            </a:p>
          </p:txBody>
        </p:sp>
        <p:sp>
          <p:nvSpPr>
            <p:cNvPr id="23" name="Metin kutusu 22"/>
            <p:cNvSpPr txBox="1"/>
            <p:nvPr/>
          </p:nvSpPr>
          <p:spPr>
            <a:xfrm>
              <a:off x="4788024" y="3789040"/>
              <a:ext cx="1728192" cy="903700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tr-TR" b="1" dirty="0" smtClean="0"/>
                <a:t>Analiz çıktıları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tr-TR" b="1" dirty="0" smtClean="0"/>
                <a:t>Betimleme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tr-TR" b="1" dirty="0" smtClean="0"/>
                <a:t>Yorumlama</a:t>
              </a:r>
              <a:endParaRPr lang="tr-TR" b="1" dirty="0"/>
            </a:p>
          </p:txBody>
        </p:sp>
        <p:sp>
          <p:nvSpPr>
            <p:cNvPr id="24" name="Metin kutusu 23"/>
            <p:cNvSpPr txBox="1"/>
            <p:nvPr/>
          </p:nvSpPr>
          <p:spPr>
            <a:xfrm>
              <a:off x="6964832" y="3717032"/>
              <a:ext cx="1728192" cy="1734697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tr-TR" b="1" dirty="0" smtClean="0"/>
                <a:t>Araştırma Sonucu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tr-TR" b="1" dirty="0" smtClean="0"/>
                <a:t>Araştırmanın önerileri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tr-TR" b="1" dirty="0" smtClean="0"/>
                <a:t>İleri araştırma önerileri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84966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/>
              <a:t>Bilimsel Yazın Türleri (Kaynaklar)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3E0B2-DCD1-4728-A8E0-202221FA8B93}" type="slidenum">
              <a:rPr lang="tr-TR" smtClean="0"/>
              <a:t>4</a:t>
            </a:fld>
            <a:endParaRPr lang="tr-TR"/>
          </a:p>
        </p:txBody>
      </p:sp>
      <p:grpSp>
        <p:nvGrpSpPr>
          <p:cNvPr id="17" name="Grup 16"/>
          <p:cNvGrpSpPr/>
          <p:nvPr/>
        </p:nvGrpSpPr>
        <p:grpSpPr>
          <a:xfrm>
            <a:off x="755576" y="1444714"/>
            <a:ext cx="7600154" cy="4504566"/>
            <a:chOff x="755576" y="1444714"/>
            <a:chExt cx="7600154" cy="4504566"/>
          </a:xfrm>
        </p:grpSpPr>
        <p:sp>
          <p:nvSpPr>
            <p:cNvPr id="5" name="Metin kutusu 4"/>
            <p:cNvSpPr txBox="1"/>
            <p:nvPr/>
          </p:nvSpPr>
          <p:spPr>
            <a:xfrm>
              <a:off x="755576" y="1844824"/>
              <a:ext cx="2015296" cy="830997"/>
            </a:xfrm>
            <a:prstGeom prst="rect">
              <a:avLst/>
            </a:prstGeom>
            <a:gradFill>
              <a:gsLst>
                <a:gs pos="0">
                  <a:srgbClr val="CCCCFF"/>
                </a:gs>
                <a:gs pos="17999">
                  <a:srgbClr val="99CCFF"/>
                </a:gs>
                <a:gs pos="36000">
                  <a:srgbClr val="9966FF"/>
                </a:gs>
                <a:gs pos="61000">
                  <a:srgbClr val="CC99FF"/>
                </a:gs>
                <a:gs pos="82001">
                  <a:srgbClr val="99CCFF"/>
                </a:gs>
                <a:gs pos="100000">
                  <a:srgbClr val="CCCCFF"/>
                </a:gs>
              </a:gsLst>
              <a:lin ang="5400000" scaled="0"/>
            </a:gradFill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2400" b="1" dirty="0" smtClean="0"/>
                <a:t>Birincil Kaynaklar</a:t>
              </a:r>
              <a:endParaRPr lang="tr-TR" sz="2400" b="1" dirty="0"/>
            </a:p>
          </p:txBody>
        </p:sp>
        <p:sp>
          <p:nvSpPr>
            <p:cNvPr id="6" name="Metin kutusu 5"/>
            <p:cNvSpPr txBox="1"/>
            <p:nvPr/>
          </p:nvSpPr>
          <p:spPr>
            <a:xfrm>
              <a:off x="755576" y="3501008"/>
              <a:ext cx="2015296" cy="830997"/>
            </a:xfrm>
            <a:prstGeom prst="rect">
              <a:avLst/>
            </a:prstGeom>
            <a:gradFill>
              <a:gsLst>
                <a:gs pos="0">
                  <a:srgbClr val="CCCCFF"/>
                </a:gs>
                <a:gs pos="17999">
                  <a:srgbClr val="99CCFF"/>
                </a:gs>
                <a:gs pos="36000">
                  <a:srgbClr val="9966FF"/>
                </a:gs>
                <a:gs pos="61000">
                  <a:srgbClr val="CC99FF"/>
                </a:gs>
                <a:gs pos="82001">
                  <a:srgbClr val="99CCFF"/>
                </a:gs>
                <a:gs pos="100000">
                  <a:srgbClr val="CCCCFF"/>
                </a:gs>
              </a:gsLst>
              <a:lin ang="5400000" scaled="0"/>
            </a:gradFill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2400" b="1" dirty="0" smtClean="0"/>
                <a:t>İkincil Kaynaklar</a:t>
              </a:r>
              <a:endParaRPr lang="tr-TR" sz="2400" b="1" dirty="0"/>
            </a:p>
          </p:txBody>
        </p:sp>
        <p:sp>
          <p:nvSpPr>
            <p:cNvPr id="7" name="Metin kutusu 6"/>
            <p:cNvSpPr txBox="1"/>
            <p:nvPr/>
          </p:nvSpPr>
          <p:spPr>
            <a:xfrm>
              <a:off x="755576" y="5046275"/>
              <a:ext cx="2015297" cy="830997"/>
            </a:xfrm>
            <a:prstGeom prst="rect">
              <a:avLst/>
            </a:prstGeom>
            <a:gradFill>
              <a:gsLst>
                <a:gs pos="0">
                  <a:srgbClr val="CCCCFF"/>
                </a:gs>
                <a:gs pos="17999">
                  <a:srgbClr val="99CCFF"/>
                </a:gs>
                <a:gs pos="36000">
                  <a:srgbClr val="9966FF"/>
                </a:gs>
                <a:gs pos="61000">
                  <a:srgbClr val="CC99FF"/>
                </a:gs>
                <a:gs pos="82001">
                  <a:srgbClr val="99CCFF"/>
                </a:gs>
                <a:gs pos="100000">
                  <a:srgbClr val="CCCCFF"/>
                </a:gs>
              </a:gsLst>
              <a:lin ang="5400000" scaled="0"/>
            </a:gradFill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2400" b="1" dirty="0" smtClean="0"/>
                <a:t>Kaynak olmayanlar</a:t>
              </a:r>
              <a:endParaRPr lang="tr-TR" sz="2400" b="1" dirty="0"/>
            </a:p>
          </p:txBody>
        </p:sp>
        <p:sp>
          <p:nvSpPr>
            <p:cNvPr id="8" name="Metin kutusu 7"/>
            <p:cNvSpPr txBox="1"/>
            <p:nvPr/>
          </p:nvSpPr>
          <p:spPr>
            <a:xfrm>
              <a:off x="4446775" y="1444714"/>
              <a:ext cx="2153859" cy="1631216"/>
            </a:xfrm>
            <a:prstGeom prst="rect">
              <a:avLst/>
            </a:prstGeom>
            <a:gradFill>
              <a:gsLst>
                <a:gs pos="0">
                  <a:srgbClr val="FFEFD1"/>
                </a:gs>
                <a:gs pos="64999">
                  <a:srgbClr val="F0EBD5"/>
                </a:gs>
                <a:gs pos="100000">
                  <a:srgbClr val="D1C39F"/>
                </a:gs>
              </a:gsLst>
              <a:lin ang="5400000" scaled="0"/>
            </a:gradFill>
          </p:spPr>
          <p:txBody>
            <a:bodyPr wrap="none" rtlCol="0">
              <a:spAutoFit/>
            </a:bodyPr>
            <a:lstStyle/>
            <a:p>
              <a:r>
                <a:rPr lang="tr-TR" sz="2000" b="1" dirty="0" smtClean="0"/>
                <a:t>Makale</a:t>
              </a:r>
            </a:p>
            <a:p>
              <a:r>
                <a:rPr lang="tr-TR" sz="2000" b="1" dirty="0" smtClean="0"/>
                <a:t>Tez</a:t>
              </a:r>
            </a:p>
            <a:p>
              <a:r>
                <a:rPr lang="tr-TR" sz="2000" b="1" dirty="0" smtClean="0"/>
                <a:t>Araştırma Raporu</a:t>
              </a:r>
            </a:p>
            <a:p>
              <a:r>
                <a:rPr lang="tr-TR" sz="2000" b="1" dirty="0" smtClean="0"/>
                <a:t>(Özgün) Kitap</a:t>
              </a:r>
            </a:p>
            <a:p>
              <a:r>
                <a:rPr lang="tr-TR" sz="2000" b="1" dirty="0" smtClean="0"/>
                <a:t>Mevzuat Metinleri</a:t>
              </a:r>
              <a:endParaRPr lang="tr-TR" sz="2000" b="1" dirty="0"/>
            </a:p>
          </p:txBody>
        </p:sp>
        <p:sp>
          <p:nvSpPr>
            <p:cNvPr id="9" name="Metin kutusu 8"/>
            <p:cNvSpPr txBox="1"/>
            <p:nvPr/>
          </p:nvSpPr>
          <p:spPr>
            <a:xfrm>
              <a:off x="4446775" y="3257689"/>
              <a:ext cx="3908955" cy="1323439"/>
            </a:xfrm>
            <a:prstGeom prst="rect">
              <a:avLst/>
            </a:prstGeom>
            <a:gradFill>
              <a:gsLst>
                <a:gs pos="0">
                  <a:srgbClr val="FFEFD1"/>
                </a:gs>
                <a:gs pos="64999">
                  <a:srgbClr val="F0EBD5"/>
                </a:gs>
                <a:gs pos="100000">
                  <a:srgbClr val="D1C39F"/>
                </a:gs>
              </a:gsLst>
              <a:lin ang="5400000" scaled="0"/>
            </a:gradFill>
          </p:spPr>
          <p:txBody>
            <a:bodyPr wrap="none" rtlCol="0">
              <a:spAutoFit/>
            </a:bodyPr>
            <a:lstStyle/>
            <a:p>
              <a:r>
                <a:rPr lang="tr-TR" sz="2000" b="1" dirty="0" smtClean="0"/>
                <a:t>Kitaplaştırılmış Araştırma Raporları</a:t>
              </a:r>
            </a:p>
            <a:p>
              <a:r>
                <a:rPr lang="tr-TR" sz="2000" b="1" dirty="0" smtClean="0"/>
                <a:t>Derleme Kitaplar</a:t>
              </a:r>
            </a:p>
            <a:p>
              <a:r>
                <a:rPr lang="tr-TR" sz="2000" b="1" dirty="0" smtClean="0"/>
                <a:t>Ders Kitapları</a:t>
              </a:r>
            </a:p>
            <a:p>
              <a:r>
                <a:rPr lang="tr-TR" sz="2000" b="1" dirty="0" smtClean="0"/>
                <a:t>Aktaran yayınlar</a:t>
              </a:r>
              <a:endParaRPr lang="tr-TR" sz="2000" b="1" dirty="0"/>
            </a:p>
          </p:txBody>
        </p:sp>
        <p:sp>
          <p:nvSpPr>
            <p:cNvPr id="10" name="Metin kutusu 9"/>
            <p:cNvSpPr txBox="1"/>
            <p:nvPr/>
          </p:nvSpPr>
          <p:spPr>
            <a:xfrm>
              <a:off x="4446775" y="4933617"/>
              <a:ext cx="1462323" cy="1015663"/>
            </a:xfrm>
            <a:prstGeom prst="rect">
              <a:avLst/>
            </a:prstGeom>
            <a:gradFill>
              <a:gsLst>
                <a:gs pos="0">
                  <a:srgbClr val="FFEFD1"/>
                </a:gs>
                <a:gs pos="64999">
                  <a:srgbClr val="F0EBD5"/>
                </a:gs>
                <a:gs pos="100000">
                  <a:srgbClr val="D1C39F"/>
                </a:gs>
              </a:gsLst>
              <a:lin ang="5400000" scaled="0"/>
            </a:gradFill>
          </p:spPr>
          <p:txBody>
            <a:bodyPr wrap="none" rtlCol="0">
              <a:spAutoFit/>
            </a:bodyPr>
            <a:lstStyle/>
            <a:p>
              <a:r>
                <a:rPr lang="tr-TR" sz="2000" b="1" dirty="0" smtClean="0"/>
                <a:t>Bildiri</a:t>
              </a:r>
            </a:p>
            <a:p>
              <a:r>
                <a:rPr lang="tr-TR" sz="2000" b="1" dirty="0" smtClean="0"/>
                <a:t>Ders Notları</a:t>
              </a:r>
            </a:p>
            <a:p>
              <a:r>
                <a:rPr lang="tr-TR" sz="2000" b="1" dirty="0" smtClean="0"/>
                <a:t>Sunumlar</a:t>
              </a:r>
              <a:endParaRPr lang="tr-TR" sz="2000" b="1" dirty="0"/>
            </a:p>
          </p:txBody>
        </p:sp>
        <p:cxnSp>
          <p:nvCxnSpPr>
            <p:cNvPr id="12" name="Düz Ok Bağlayıcısı 11"/>
            <p:cNvCxnSpPr>
              <a:stCxn id="5" idx="3"/>
              <a:endCxn id="8" idx="1"/>
            </p:cNvCxnSpPr>
            <p:nvPr/>
          </p:nvCxnSpPr>
          <p:spPr>
            <a:xfrm flipV="1">
              <a:off x="2770872" y="2260322"/>
              <a:ext cx="1675903" cy="1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Düz Ok Bağlayıcısı 13"/>
            <p:cNvCxnSpPr>
              <a:stCxn id="6" idx="3"/>
              <a:endCxn id="9" idx="1"/>
            </p:cNvCxnSpPr>
            <p:nvPr/>
          </p:nvCxnSpPr>
          <p:spPr>
            <a:xfrm>
              <a:off x="2770872" y="3916507"/>
              <a:ext cx="1675903" cy="2902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Düz Ok Bağlayıcısı 15"/>
            <p:cNvCxnSpPr>
              <a:stCxn id="7" idx="3"/>
              <a:endCxn id="10" idx="1"/>
            </p:cNvCxnSpPr>
            <p:nvPr/>
          </p:nvCxnSpPr>
          <p:spPr>
            <a:xfrm flipV="1">
              <a:off x="2770873" y="5441449"/>
              <a:ext cx="1675902" cy="20325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24525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/>
              <a:t>Bilimsel Dergiler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3E0B2-DCD1-4728-A8E0-202221FA8B93}" type="slidenum">
              <a:rPr lang="tr-TR" smtClean="0"/>
              <a:t>5</a:t>
            </a:fld>
            <a:endParaRPr lang="tr-TR"/>
          </a:p>
        </p:txBody>
      </p:sp>
      <p:sp>
        <p:nvSpPr>
          <p:cNvPr id="5" name="Metin kutusu 4"/>
          <p:cNvSpPr txBox="1"/>
          <p:nvPr/>
        </p:nvSpPr>
        <p:spPr>
          <a:xfrm rot="1010520">
            <a:off x="3359286" y="1962631"/>
            <a:ext cx="2492285" cy="1938992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</p:spPr>
        <p:txBody>
          <a:bodyPr wrap="none" rtlCol="0">
            <a:spAutoFit/>
          </a:bodyPr>
          <a:lstStyle/>
          <a:p>
            <a:r>
              <a:rPr lang="tr-TR" sz="2400" b="1" dirty="0" smtClean="0"/>
              <a:t>Yayın İnceleme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 smtClean="0"/>
              <a:t>Hakem heyeti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 smtClean="0"/>
              <a:t>Danışma kurulu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 smtClean="0"/>
              <a:t>Yayın kurulu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 smtClean="0"/>
              <a:t>(Sadece) Editör</a:t>
            </a:r>
            <a:endParaRPr lang="tr-TR" sz="2400" dirty="0"/>
          </a:p>
        </p:txBody>
      </p:sp>
      <p:sp>
        <p:nvSpPr>
          <p:cNvPr id="6" name="Metin kutusu 5"/>
          <p:cNvSpPr txBox="1"/>
          <p:nvPr/>
        </p:nvSpPr>
        <p:spPr>
          <a:xfrm rot="21355071">
            <a:off x="398141" y="1576387"/>
            <a:ext cx="1928990" cy="1200329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</p:spPr>
        <p:txBody>
          <a:bodyPr wrap="none" rtlCol="0">
            <a:spAutoFit/>
          </a:bodyPr>
          <a:lstStyle/>
          <a:p>
            <a:r>
              <a:rPr lang="tr-TR" sz="2400" b="1" dirty="0" smtClean="0"/>
              <a:t>Yayın Alanı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 smtClean="0"/>
              <a:t>Uluslararası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 smtClean="0"/>
              <a:t>Ulusal</a:t>
            </a:r>
            <a:endParaRPr lang="tr-TR" sz="2400" dirty="0"/>
          </a:p>
        </p:txBody>
      </p:sp>
      <p:sp>
        <p:nvSpPr>
          <p:cNvPr id="7" name="Metin kutusu 6"/>
          <p:cNvSpPr txBox="1"/>
          <p:nvPr/>
        </p:nvSpPr>
        <p:spPr>
          <a:xfrm rot="21399253">
            <a:off x="314869" y="4027499"/>
            <a:ext cx="8217571" cy="1569660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</p:spPr>
        <p:txBody>
          <a:bodyPr wrap="none" rtlCol="0">
            <a:spAutoFit/>
          </a:bodyPr>
          <a:lstStyle/>
          <a:p>
            <a:r>
              <a:rPr lang="tr-TR" sz="2400" b="1" dirty="0" smtClean="0"/>
              <a:t>İndeks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 smtClean="0"/>
              <a:t>ISI (</a:t>
            </a:r>
            <a:r>
              <a:rPr lang="tr-TR" sz="2400" dirty="0" err="1" smtClean="0"/>
              <a:t>Institude</a:t>
            </a:r>
            <a:r>
              <a:rPr lang="tr-TR" sz="2400" dirty="0" smtClean="0"/>
              <a:t> </a:t>
            </a:r>
            <a:r>
              <a:rPr lang="tr-TR" sz="2400" dirty="0" err="1" smtClean="0"/>
              <a:t>for</a:t>
            </a:r>
            <a:r>
              <a:rPr lang="tr-TR" sz="2400" dirty="0" smtClean="0"/>
              <a:t> </a:t>
            </a:r>
            <a:r>
              <a:rPr lang="tr-TR" sz="2400" dirty="0" err="1" smtClean="0"/>
              <a:t>Scientific</a:t>
            </a:r>
            <a:r>
              <a:rPr lang="tr-TR" sz="2400" dirty="0" smtClean="0"/>
              <a:t> Information): </a:t>
            </a:r>
            <a:r>
              <a:rPr lang="it-IT" sz="2400" dirty="0" smtClean="0"/>
              <a:t>SCI</a:t>
            </a:r>
            <a:r>
              <a:rPr lang="it-IT" sz="2400" dirty="0"/>
              <a:t>, SCIE, SSCI ve </a:t>
            </a:r>
            <a:r>
              <a:rPr lang="it-IT" sz="2400" dirty="0" smtClean="0"/>
              <a:t>AHCI</a:t>
            </a:r>
            <a:endParaRPr lang="tr-TR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 smtClean="0"/>
              <a:t>DOAJ (Directory of Open Access </a:t>
            </a:r>
            <a:r>
              <a:rPr lang="tr-TR" sz="2400" dirty="0" err="1" smtClean="0"/>
              <a:t>Journals</a:t>
            </a:r>
            <a:r>
              <a:rPr lang="tr-TR" sz="2400" dirty="0" smtClean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 smtClean="0"/>
              <a:t>Ulusal İndeksler: ULAKBİM, </a:t>
            </a:r>
            <a:r>
              <a:rPr lang="tr-TR" sz="2400" dirty="0" err="1" smtClean="0"/>
              <a:t>Araştırmax</a:t>
            </a:r>
            <a:r>
              <a:rPr lang="tr-TR" sz="2400" dirty="0" smtClean="0"/>
              <a:t>,…</a:t>
            </a:r>
            <a:endParaRPr lang="tr-TR" sz="2400" dirty="0"/>
          </a:p>
        </p:txBody>
      </p:sp>
      <p:sp>
        <p:nvSpPr>
          <p:cNvPr id="8" name="Metin kutusu 7"/>
          <p:cNvSpPr txBox="1"/>
          <p:nvPr/>
        </p:nvSpPr>
        <p:spPr>
          <a:xfrm>
            <a:off x="314869" y="5949280"/>
            <a:ext cx="44692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İstatistikler için bakınız:</a:t>
            </a:r>
          </a:p>
          <a:p>
            <a:r>
              <a:rPr lang="tr-TR" dirty="0">
                <a:hlinkClick r:id="rId2"/>
              </a:rPr>
              <a:t>http://ulakbim.tubitak.gov.tr/?</a:t>
            </a:r>
            <a:r>
              <a:rPr lang="tr-TR" dirty="0" smtClean="0">
                <a:hlinkClick r:id="rId2"/>
              </a:rPr>
              <a:t>q=tr/node/328</a:t>
            </a:r>
            <a:endParaRPr lang="tr-T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1291" y="129182"/>
            <a:ext cx="3703759" cy="20036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Metin kutusu 9"/>
          <p:cNvSpPr txBox="1"/>
          <p:nvPr/>
        </p:nvSpPr>
        <p:spPr>
          <a:xfrm rot="280716">
            <a:off x="851696" y="2873017"/>
            <a:ext cx="2307042" cy="1200329"/>
          </a:xfrm>
          <a:prstGeom prst="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</p:spPr>
        <p:txBody>
          <a:bodyPr wrap="none" rtlCol="0">
            <a:spAutoFit/>
          </a:bodyPr>
          <a:lstStyle/>
          <a:p>
            <a:r>
              <a:rPr lang="tr-TR" sz="2400" b="1" dirty="0" smtClean="0"/>
              <a:t>Yayın Periyodu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 smtClean="0"/>
              <a:t>Süreli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 smtClean="0"/>
              <a:t>Süreli olmayan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950381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9552" y="2204864"/>
            <a:ext cx="8229600" cy="2232248"/>
          </a:xfrm>
        </p:spPr>
        <p:txBody>
          <a:bodyPr>
            <a:noAutofit/>
          </a:bodyPr>
          <a:lstStyle/>
          <a:p>
            <a:pPr algn="l"/>
            <a:r>
              <a:rPr lang="tr-TR" b="1" dirty="0" smtClean="0">
                <a:solidFill>
                  <a:srgbClr val="7030A0"/>
                </a:solidFill>
              </a:rPr>
              <a:t>KAYNAK/LİTERATÜR TARAMA</a:t>
            </a:r>
            <a:endParaRPr lang="tr-TR" b="1" dirty="0">
              <a:solidFill>
                <a:srgbClr val="7030A0"/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3297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tr-TR" altLang="tr-TR" b="1" dirty="0" smtClean="0"/>
              <a:t>Literatür Taraması</a:t>
            </a:r>
          </a:p>
        </p:txBody>
      </p:sp>
      <p:sp>
        <p:nvSpPr>
          <p:cNvPr id="4099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tr-TR" altLang="tr-TR" dirty="0" smtClean="0"/>
              <a:t>Literatür taraması araştırmacının</a:t>
            </a:r>
          </a:p>
          <a:p>
            <a:r>
              <a:rPr lang="tr-TR" altLang="tr-TR" dirty="0" smtClean="0"/>
              <a:t>Probleminin kuramsal temellerini oluşturmasını, </a:t>
            </a:r>
          </a:p>
          <a:p>
            <a:r>
              <a:rPr lang="tr-TR" altLang="tr-TR" dirty="0" smtClean="0"/>
              <a:t>Problemine ilişkin bilgilere ve benzer araştırmalara ulaşmasını, </a:t>
            </a:r>
          </a:p>
          <a:p>
            <a:r>
              <a:rPr lang="tr-TR" altLang="tr-TR" dirty="0" smtClean="0"/>
              <a:t>Diğer araştırmaların sonucunu görmesini ve değerlendirmesini sağlar. 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3E0B2-DCD1-4728-A8E0-202221FA8B93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4255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tr-TR" dirty="0" smtClean="0"/>
              <a:t>Literatür taramasından sonra araştırmacı </a:t>
            </a:r>
          </a:p>
          <a:p>
            <a:pPr>
              <a:defRPr/>
            </a:pPr>
            <a:r>
              <a:rPr lang="tr-TR" dirty="0" smtClean="0"/>
              <a:t>Problemini yeniden şekillendirebilir,</a:t>
            </a:r>
          </a:p>
          <a:p>
            <a:pPr>
              <a:defRPr/>
            </a:pPr>
            <a:r>
              <a:rPr lang="tr-TR" dirty="0" smtClean="0"/>
              <a:t>Düzeltebilir ya da </a:t>
            </a:r>
          </a:p>
          <a:p>
            <a:pPr>
              <a:defRPr/>
            </a:pPr>
            <a:r>
              <a:rPr lang="tr-TR" dirty="0" smtClean="0"/>
              <a:t>Değiştirebilir. </a:t>
            </a:r>
          </a:p>
          <a:p>
            <a:pPr eaLnBrk="1" hangingPunct="1">
              <a:buFont typeface="Wingdings" pitchFamily="2" charset="2"/>
              <a:buChar char="Ø"/>
              <a:defRPr/>
            </a:pPr>
            <a:endParaRPr lang="tr-TR" dirty="0" smtClean="0"/>
          </a:p>
          <a:p>
            <a:pPr marL="0" indent="0" eaLnBrk="1" hangingPunct="1">
              <a:buFontTx/>
              <a:buNone/>
              <a:defRPr/>
            </a:pPr>
            <a:r>
              <a:rPr lang="tr-TR" dirty="0" smtClean="0"/>
              <a:t>Literatür taraması, problem durumunun ve problem cümlesinin oluşturulmasında önemli bir rol oynar. </a:t>
            </a:r>
          </a:p>
          <a:p>
            <a:pPr eaLnBrk="1" hangingPunct="1">
              <a:defRPr/>
            </a:pPr>
            <a:endParaRPr lang="tr-TR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3E0B2-DCD1-4728-A8E0-202221FA8B93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4255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  <a:defRPr/>
            </a:pPr>
            <a:r>
              <a:rPr lang="tr-TR" dirty="0" smtClean="0"/>
              <a:t>Literatür taraması, araştırmanın başından sonuna kadar devam eden bir süreçtir.</a:t>
            </a:r>
          </a:p>
          <a:p>
            <a:pPr marL="0" indent="0">
              <a:buNone/>
              <a:defRPr/>
            </a:pPr>
            <a:r>
              <a:rPr lang="tr-TR" dirty="0" smtClean="0"/>
              <a:t> </a:t>
            </a:r>
          </a:p>
          <a:p>
            <a:pPr marL="0" indent="0">
              <a:buNone/>
              <a:defRPr/>
            </a:pPr>
            <a:r>
              <a:rPr lang="tr-TR" dirty="0" smtClean="0"/>
              <a:t>Literatür taraması, </a:t>
            </a:r>
          </a:p>
          <a:p>
            <a:pPr>
              <a:defRPr/>
            </a:pPr>
            <a:r>
              <a:rPr lang="tr-TR" dirty="0" smtClean="0"/>
              <a:t>Araştırmacının problemini tanımlamasına yardımcı olduğu gibi, </a:t>
            </a:r>
          </a:p>
          <a:p>
            <a:pPr>
              <a:defRPr/>
            </a:pPr>
            <a:r>
              <a:rPr lang="tr-TR" dirty="0" smtClean="0"/>
              <a:t>Araştırmasının yöntemini oluşturmasına, </a:t>
            </a:r>
          </a:p>
          <a:p>
            <a:pPr>
              <a:defRPr/>
            </a:pPr>
            <a:r>
              <a:rPr lang="tr-TR" dirty="0" smtClean="0"/>
              <a:t>Elde ettiği bulguları yorumlamasına, </a:t>
            </a:r>
          </a:p>
          <a:p>
            <a:pPr>
              <a:defRPr/>
            </a:pPr>
            <a:r>
              <a:rPr lang="tr-TR" dirty="0" smtClean="0"/>
              <a:t>Ulaştığı sonuçları kuramsal temellere dayalı olarak tartışmasına ve </a:t>
            </a:r>
          </a:p>
          <a:p>
            <a:pPr>
              <a:defRPr/>
            </a:pPr>
            <a:r>
              <a:rPr lang="tr-TR" dirty="0" smtClean="0"/>
              <a:t>Getireceği önerilere katkıda bulunur.</a:t>
            </a:r>
          </a:p>
          <a:p>
            <a:pPr eaLnBrk="1" hangingPunct="1">
              <a:defRPr/>
            </a:pPr>
            <a:endParaRPr lang="tr-TR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3E0B2-DCD1-4728-A8E0-202221FA8B93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3889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317</Words>
  <Application>Microsoft Office PowerPoint</Application>
  <PresentationFormat>Ekran Gösterisi (4:3)</PresentationFormat>
  <Paragraphs>117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Ofis Teması</vt:lpstr>
      <vt:lpstr>BİLİMSEL ARAŞTIRMA YÖNTEMLERİ  ÜNİTE 2</vt:lpstr>
      <vt:lpstr>BİLİMSEL ARAŞTIRMA RAPORLARI</vt:lpstr>
      <vt:lpstr>Bilimsel Araştırmaların Raporlaştırılması</vt:lpstr>
      <vt:lpstr>Bilimsel Yazın Türleri (Kaynaklar)</vt:lpstr>
      <vt:lpstr>Bilimsel Dergiler</vt:lpstr>
      <vt:lpstr>KAYNAK/LİTERATÜR TARAMA</vt:lpstr>
      <vt:lpstr>Literatür Taraması</vt:lpstr>
      <vt:lpstr>PowerPoint Sunusu</vt:lpstr>
      <vt:lpstr>PowerPoint Sunusu</vt:lpstr>
      <vt:lpstr>Kaynaklar</vt:lpstr>
      <vt:lpstr>Kaynaklara Erişim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BİLİMSEL ARAŞTIRMA YÖNTEMLERİ  ÜNİTE 2</dc:title>
  <dc:creator>Admin</dc:creator>
  <cp:lastModifiedBy>Admin</cp:lastModifiedBy>
  <cp:revision>2</cp:revision>
  <dcterms:created xsi:type="dcterms:W3CDTF">2017-02-13T12:31:17Z</dcterms:created>
  <dcterms:modified xsi:type="dcterms:W3CDTF">2017-02-13T12:32:59Z</dcterms:modified>
</cp:coreProperties>
</file>