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95" autoAdjust="0"/>
  </p:normalViewPr>
  <p:slideViewPr>
    <p:cSldViewPr>
      <p:cViewPr varScale="1">
        <p:scale>
          <a:sx n="69" d="100"/>
          <a:sy n="69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E7F18-40A0-4687-B257-AA2CFA4906C0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E7A86-72FF-4434-8EB4-E40F7D39968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r/url?sa=t&amp;rct=j&amp;q=term%20frequency%20weighting-stanford%20nlp-professor%20dan%20jurafsky%20&amp;%20chris&amp;source=web&amp;cd=3&amp;cad=rja&amp;ved=0CC8QtwIwAg&amp;url=http://www.youtube.com/watch?v=5Gz3Hp217Io&amp;ei=bjUaUeDvBKml4ASA_oCQCg&amp;usg=AFQjCNEi6X2l_NB-m3NxA4HgOUEqjseoPg" TargetMode="External"/><Relationship Id="rId2" Type="http://schemas.openxmlformats.org/officeDocument/2006/relationships/hyperlink" Target="http://www.youtube.com/watch?v=ftdII-X5SM0&amp;NR=1&amp;feature=endscree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Vbdki_gnnYM" TargetMode="External"/><Relationship Id="rId4" Type="http://schemas.openxmlformats.org/officeDocument/2006/relationships/hyperlink" Target="http://www.youtube.com/watch?v=5Gz3Hp217Io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BBY428 Metin Analitiği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3600451"/>
            <a:ext cx="9144000" cy="3257549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Prof.Dr.Tülay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Oğuz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Amazon.com buna örnek gösterilebilir. Kullanıcının arama geçmişine bakarak bir öneriler listesi kullanıcıya sunulur.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 bir müzik sitesinde gezinen ve Pink Floyd’un “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dark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side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” albümüne bakan bir kullanıcıya, benzer albümlere de bakması için bir liste sunulabilir. Kullanıcının, grubun diğer albümü “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wish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here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” veya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Zepplin’in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eddle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albümüne de bakması önerilebilir.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İki birim arasındaki benzerlik ölçülürken birimleri tanımlayan özelliklere bakılır.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Hangi birimlerin benzer olduğunu bulabilmek için onları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skorlandırmak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gerekir.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En yüksek skora sahip olan, en benzer olandır.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Tanımlayıcı özellikler web 2.0 dilinde aslında etiketlerdir.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X ve Y gibi iki farklı birimin etiket listeleri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Tx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olarak gösterildiğinde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  <a:solidFill>
            <a:schemeClr val="bg2"/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X ve Y arasındaki benzerliği hesaplamanın basit bir yolu, her iki birimde ortak olan etiket sayısını bulmaktır.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Böylelikle X ve Y arasındaki benzerlik skoru,   </a:t>
            </a:r>
            <a:b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Ben(X,Y) = |{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Tx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} ∩ {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}| </a:t>
            </a: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X=”</a:t>
            </a: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Dark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Side of </a:t>
            </a: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Moon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Tx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} = {“müzik”, “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rock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pink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floyd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cult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”}</a:t>
            </a: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Y="</a:t>
            </a: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Meddle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",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} = {"müzik","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zeppelin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","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cult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","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rock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“}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323730"/>
          </a:xfr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Dermedeki bütün birimlerin benzerliğini aynı biçimde hesaplayabilir ve  verili bir birimle benzerliği olan </a:t>
            </a:r>
            <a:r>
              <a:rPr lang="tr-TR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Top-K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sonucu gösterebiliriz. Genelde en iyi 10 benzer birim gösterilir.</a:t>
            </a:r>
          </a:p>
          <a:p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Sorun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-Etiket sayısı fazla olan birimler, daha fazla ortak eleman üretir. Büyük kümeler, uzun dokümanlar</a:t>
            </a:r>
          </a:p>
          <a:p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-İki birimin benzerlik skoru arasında korelasyon yoktur.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/>
          </a:solidFill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Eşik değer belirleyemeyiz. Örn: En benzer top-k dokümanı getirecek bir sınırlama getiremeyiz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Çapraz benzerlik analizi yapamayız. Örn: A,B benzerliğinin C,D benzerliğinden fazla olduğunu söyleyemez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Benzerliği bulmanın daha iyi bir yolu, benzerlik skorunda uzunluğunu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normalize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etmektir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Burada </a:t>
            </a:r>
          </a:p>
          <a:p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skor, daha fazla etiketi olan dokümanların etkisinde kalmaz ve </a:t>
            </a:r>
          </a:p>
          <a:p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benzerlik skoru her zaman 1 ve 0 arasında olur. 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Böylelikle istendiğinde bir  eşik değer belirlenebilir.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Peki skorları nasıl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normalize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edeceğiz?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539754"/>
          </a:xfrm>
        </p:spPr>
        <p:txBody>
          <a:bodyPr>
            <a:normAutofit/>
          </a:bodyPr>
          <a:lstStyle/>
          <a:p>
            <a:r>
              <a:rPr lang="tr-T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Ben(X,Y) = (2*|</a:t>
            </a:r>
            <a:r>
              <a:rPr lang="tr-TR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Tx</a:t>
            </a:r>
            <a:r>
              <a:rPr lang="tr-T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∩ </a:t>
            </a:r>
            <a:r>
              <a:rPr lang="tr-TR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lang="tr-T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|) / (|</a:t>
            </a:r>
            <a:r>
              <a:rPr lang="tr-TR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Tx</a:t>
            </a:r>
            <a:r>
              <a:rPr lang="tr-T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|+|</a:t>
            </a:r>
            <a:r>
              <a:rPr lang="tr-TR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lang="tr-T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|) 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katsayısı denir. İki küme arasındaki benzerliği ölçmede kullanılır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Top-K dokümanı depolarken, bütün benzer dokümanları depolayıp sonra benzer top-k dokümanı içinden çekip almak yerine </a:t>
            </a:r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heap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yapısını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kullanmak daha iyidir.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Cosine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Benzerlik Ölçümü</a:t>
            </a:r>
            <a:endParaRPr lang="tr-TR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az-Cyrl-AZ" dirty="0" smtClean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 B</a:t>
            </a:r>
            <a:r>
              <a:rPr lang="az-Cyrl-AZ" dirty="0" smtClean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</a:t>
            </a:r>
            <a:r>
              <a:rPr lang="az-Cyrl-AZ" dirty="0" smtClean="0">
                <a:latin typeface="Arial" panose="020B0604020202020204" pitchFamily="34" charset="0"/>
                <a:cs typeface="Arial" panose="020B0604020202020204" pitchFamily="34" charset="0"/>
              </a:rPr>
              <a:t> │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az-Cyrl-AZ" dirty="0" smtClean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az-Cyrl-AZ" dirty="0" smtClean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B</a:t>
            </a:r>
            <a:r>
              <a:rPr lang="az-Cyrl-AZ" dirty="0" smtClean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set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(A,B) = A*B /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 A2*B2 uzunluğu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normalize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edilmiş vektör çarpımı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15254"/>
              </p:ext>
            </p:extLst>
          </p:nvPr>
        </p:nvGraphicFramePr>
        <p:xfrm>
          <a:off x="107504" y="4077072"/>
          <a:ext cx="9036496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enklem" r:id="rId3" imgW="2628720" imgH="520560" progId="Equation.3">
                  <p:embed/>
                </p:oleObj>
              </mc:Choice>
              <mc:Fallback>
                <p:oleObj name="Denklem" r:id="rId3" imgW="2628720" imgH="5205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4077072"/>
                        <a:ext cx="9036496" cy="1800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Cosine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Benzerlik Ölçümü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tr-TR" sz="4000" dirty="0" smtClean="0"/>
              <a:t>A={b,d,f,w,y}      B={a,b,c,d,e,,f,g,h,ı,j}</a:t>
            </a:r>
          </a:p>
          <a:p>
            <a:r>
              <a:rPr lang="tr-TR" sz="4000" dirty="0" smtClean="0"/>
              <a:t>A*B = {b.a + </a:t>
            </a:r>
            <a:r>
              <a:rPr lang="tr-TR" sz="4000" b="1" dirty="0" smtClean="0">
                <a:solidFill>
                  <a:srgbClr val="0070C0"/>
                </a:solidFill>
              </a:rPr>
              <a:t>b.b</a:t>
            </a:r>
            <a:r>
              <a:rPr lang="tr-TR" sz="4000" dirty="0" smtClean="0"/>
              <a:t> + b.c + b.e + b.f+ b.ı + b.i +…..</a:t>
            </a:r>
          </a:p>
          <a:p>
            <a:r>
              <a:rPr lang="tr-TR" sz="4000" dirty="0" smtClean="0"/>
              <a:t>│A*B│= 3  veya │A </a:t>
            </a:r>
            <a:r>
              <a:rPr lang="tr-TR" sz="4000" dirty="0" smtClean="0">
                <a:sym typeface="Symbol"/>
              </a:rPr>
              <a:t> B</a:t>
            </a:r>
            <a:r>
              <a:rPr lang="tr-TR" sz="4000" dirty="0" smtClean="0"/>
              <a:t>│</a:t>
            </a:r>
          </a:p>
          <a:p>
            <a:r>
              <a:rPr lang="tr-TR" sz="4000" dirty="0" smtClean="0">
                <a:sym typeface="Symbol"/>
              </a:rPr>
              <a:t></a:t>
            </a:r>
            <a:r>
              <a:rPr lang="tr-TR" sz="4000" dirty="0" smtClean="0"/>
              <a:t>│A │* │B │=</a:t>
            </a:r>
            <a:r>
              <a:rPr lang="tr-TR" sz="4000" dirty="0" smtClean="0">
                <a:sym typeface="Symbol"/>
              </a:rPr>
              <a:t>5*10 = 7,07</a:t>
            </a:r>
          </a:p>
          <a:p>
            <a:r>
              <a:rPr lang="tr-TR" sz="4000" dirty="0" smtClean="0">
                <a:sym typeface="Symbol"/>
              </a:rPr>
              <a:t>3 / 7,07 = 0,42</a:t>
            </a:r>
            <a:endParaRPr lang="tr-TR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Cosine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Benzerlik Ölçümü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Sorgu: {L,E} </a:t>
            </a:r>
            <a:r>
              <a:rPr lang="tr-TR" dirty="0" smtClean="0"/>
              <a:t>S = (1,1,0,0,0,0,0,0,0,0,0)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D1: {L,I,Ş}</a:t>
            </a:r>
            <a:r>
              <a:rPr lang="tr-TR" dirty="0" smtClean="0"/>
              <a:t>    D1= (1,0,1,1,0,0,0,0,0,0,0)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D2: {L,E,S,N} </a:t>
            </a:r>
            <a:r>
              <a:rPr lang="tr-TR" dirty="0" smtClean="0"/>
              <a:t>D2= (1,1,0,0,1,1,0,0,0,0,0)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D3</a:t>
            </a:r>
            <a:r>
              <a:rPr lang="tr-TR" b="1" dirty="0" smtClean="0">
                <a:solidFill>
                  <a:srgbClr val="0070C0"/>
                </a:solidFill>
                <a:sym typeface="Wingdings" pitchFamily="2" charset="2"/>
              </a:rPr>
              <a:t>: {L,Ç,Ğ}   </a:t>
            </a:r>
            <a:r>
              <a:rPr lang="tr-TR" dirty="0" smtClean="0">
                <a:sym typeface="Wingdings" pitchFamily="2" charset="2"/>
              </a:rPr>
              <a:t>D3= (1,0,0,0,0,0,1,1,0,0,0)</a:t>
            </a:r>
          </a:p>
          <a:p>
            <a:r>
              <a:rPr lang="tr-TR" b="1" dirty="0" smtClean="0">
                <a:solidFill>
                  <a:srgbClr val="0070C0"/>
                </a:solidFill>
                <a:sym typeface="Wingdings" pitchFamily="2" charset="2"/>
              </a:rPr>
              <a:t>D4: {R,B,İ}    </a:t>
            </a:r>
            <a:r>
              <a:rPr lang="tr-TR" dirty="0" smtClean="0">
                <a:sym typeface="Wingdings" pitchFamily="2" charset="2"/>
              </a:rPr>
              <a:t>D4= (0,0,0,0,0,0,0,0,1,1,1)</a:t>
            </a:r>
          </a:p>
          <a:p>
            <a:r>
              <a:rPr lang="tr-TR" b="1" dirty="0" smtClean="0">
                <a:solidFill>
                  <a:srgbClr val="0070C0"/>
                </a:solidFill>
                <a:sym typeface="Wingdings" pitchFamily="2" charset="2"/>
              </a:rPr>
              <a:t>COS(D1,S)= 1 /</a:t>
            </a:r>
            <a:r>
              <a:rPr lang="tr-TR" b="1" dirty="0" smtClean="0">
                <a:solidFill>
                  <a:srgbClr val="0070C0"/>
                </a:solidFill>
                <a:sym typeface="Symbol"/>
              </a:rPr>
              <a:t>2*3 = 1/ 2,44 = 0,40</a:t>
            </a:r>
          </a:p>
          <a:p>
            <a:r>
              <a:rPr lang="tr-TR" b="1" dirty="0" smtClean="0">
                <a:solidFill>
                  <a:srgbClr val="0070C0"/>
                </a:solidFill>
                <a:sym typeface="Symbol"/>
              </a:rPr>
              <a:t>COS(D2,S)= 2/  2*4= 2/ 2,82 = 0,70</a:t>
            </a:r>
          </a:p>
          <a:p>
            <a:r>
              <a:rPr lang="tr-TR" b="1" dirty="0" smtClean="0">
                <a:solidFill>
                  <a:srgbClr val="0070C0"/>
                </a:solidFill>
                <a:sym typeface="Symbol"/>
              </a:rPr>
              <a:t>COS(D3,S)= 0,40</a:t>
            </a:r>
          </a:p>
          <a:p>
            <a:r>
              <a:rPr lang="tr-TR" b="1" dirty="0" smtClean="0">
                <a:solidFill>
                  <a:srgbClr val="0070C0"/>
                </a:solidFill>
                <a:sym typeface="Symbol"/>
              </a:rPr>
              <a:t>COS(D4,S)=0</a:t>
            </a:r>
            <a:endParaRPr lang="tr-TR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Jaccard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</a:rPr>
              <a:t>Binary</a:t>
            </a:r>
            <a:r>
              <a:rPr lang="tr-TR" b="1" dirty="0" smtClean="0">
                <a:solidFill>
                  <a:srgbClr val="0070C0"/>
                </a:solidFill>
              </a:rPr>
              <a:t> </a:t>
            </a:r>
            <a:r>
              <a:rPr lang="tr-TR" b="1" dirty="0" err="1" smtClean="0">
                <a:solidFill>
                  <a:srgbClr val="0070C0"/>
                </a:solidFill>
              </a:rPr>
              <a:t>Operations</a:t>
            </a: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/>
              <a:t>	</a:t>
            </a:r>
            <a:endParaRPr lang="tr-TR" dirty="0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331640" y="2996952"/>
          <a:ext cx="7344815" cy="3024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8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8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89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00979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Meyve Özellikleri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Yuvarlak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Biçim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Tatlı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Ekşi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Kıtır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678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Elma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1678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Muz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Yararlı Linkler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Term</a:t>
            </a:r>
            <a:r>
              <a:rPr lang="tr-TR" dirty="0" smtClean="0"/>
              <a:t>-</a:t>
            </a:r>
            <a:r>
              <a:rPr lang="tr-TR" dirty="0" err="1" smtClean="0"/>
              <a:t>Document</a:t>
            </a:r>
            <a:r>
              <a:rPr lang="tr-TR" dirty="0" smtClean="0"/>
              <a:t> </a:t>
            </a:r>
            <a:r>
              <a:rPr lang="tr-TR" dirty="0" err="1" smtClean="0"/>
              <a:t>Incidence</a:t>
            </a:r>
            <a:r>
              <a:rPr lang="tr-TR" dirty="0" smtClean="0"/>
              <a:t> </a:t>
            </a:r>
            <a:r>
              <a:rPr lang="tr-TR" dirty="0" err="1" smtClean="0"/>
              <a:t>Matrices</a:t>
            </a:r>
            <a:endParaRPr lang="tr-TR" dirty="0" smtClean="0"/>
          </a:p>
          <a:p>
            <a:pPr>
              <a:buNone/>
            </a:pPr>
            <a:r>
              <a:rPr lang="tr-TR" u="sng" dirty="0" smtClean="0">
                <a:hlinkClick r:id="rId2"/>
              </a:rPr>
              <a:t>	http://www.</a:t>
            </a:r>
            <a:r>
              <a:rPr lang="tr-TR" u="sng" dirty="0" err="1" smtClean="0">
                <a:hlinkClick r:id="rId2"/>
              </a:rPr>
              <a:t>youtube</a:t>
            </a:r>
            <a:r>
              <a:rPr lang="tr-TR" u="sng" dirty="0" smtClean="0">
                <a:hlinkClick r:id="rId2"/>
              </a:rPr>
              <a:t>.com/</a:t>
            </a:r>
            <a:r>
              <a:rPr lang="tr-TR" u="sng" dirty="0" err="1" smtClean="0">
                <a:hlinkClick r:id="rId2"/>
              </a:rPr>
              <a:t>watch</a:t>
            </a:r>
            <a:r>
              <a:rPr lang="tr-TR" u="sng" dirty="0" smtClean="0">
                <a:hlinkClick r:id="rId2"/>
              </a:rPr>
              <a:t>?v=</a:t>
            </a:r>
            <a:r>
              <a:rPr lang="tr-TR" u="sng" dirty="0" err="1" smtClean="0">
                <a:hlinkClick r:id="rId2"/>
              </a:rPr>
              <a:t>ftdII</a:t>
            </a:r>
            <a:r>
              <a:rPr lang="tr-TR" u="sng" dirty="0" smtClean="0">
                <a:hlinkClick r:id="rId2"/>
              </a:rPr>
              <a:t>-X5SM0&amp;NR=1&amp;</a:t>
            </a:r>
            <a:r>
              <a:rPr lang="tr-TR" u="sng" dirty="0" err="1" smtClean="0">
                <a:hlinkClick r:id="rId2"/>
              </a:rPr>
              <a:t>feature</a:t>
            </a:r>
            <a:r>
              <a:rPr lang="tr-TR" u="sng" dirty="0" smtClean="0">
                <a:hlinkClick r:id="rId2"/>
              </a:rPr>
              <a:t>=</a:t>
            </a:r>
            <a:r>
              <a:rPr lang="tr-TR" u="sng" dirty="0" err="1" smtClean="0">
                <a:hlinkClick r:id="rId2"/>
              </a:rPr>
              <a:t>endscreen</a:t>
            </a:r>
            <a:endParaRPr lang="tr-TR" u="sng" dirty="0" smtClean="0"/>
          </a:p>
          <a:p>
            <a:r>
              <a:rPr lang="tr-TR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Introducing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Ranked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Retrieval</a:t>
            </a:r>
            <a:endParaRPr lang="tr-T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tr-TR" u="sng" dirty="0" smtClean="0">
                <a:hlinkClick r:id="rId4"/>
              </a:rPr>
              <a:t>http://www.</a:t>
            </a:r>
            <a:r>
              <a:rPr lang="tr-TR" u="sng" dirty="0" err="1" smtClean="0">
                <a:hlinkClick r:id="rId4"/>
              </a:rPr>
              <a:t>youtube</a:t>
            </a:r>
            <a:r>
              <a:rPr lang="tr-TR" u="sng" dirty="0" smtClean="0">
                <a:hlinkClick r:id="rId4"/>
              </a:rPr>
              <a:t>.com/</a:t>
            </a:r>
            <a:r>
              <a:rPr lang="tr-TR" u="sng" dirty="0" err="1" smtClean="0">
                <a:hlinkClick r:id="rId4"/>
              </a:rPr>
              <a:t>watch</a:t>
            </a:r>
            <a:r>
              <a:rPr lang="tr-TR" u="sng" dirty="0" smtClean="0">
                <a:hlinkClick r:id="rId4"/>
              </a:rPr>
              <a:t>?v=5Gz3Hp217Io</a:t>
            </a:r>
            <a:endParaRPr lang="tr-TR" u="sng" dirty="0" smtClean="0"/>
          </a:p>
          <a:p>
            <a:r>
              <a:rPr lang="tr-TR" dirty="0" err="1" smtClean="0"/>
              <a:t>Scoring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Jaccard</a:t>
            </a:r>
            <a:r>
              <a:rPr lang="tr-TR" dirty="0" smtClean="0"/>
              <a:t> </a:t>
            </a:r>
            <a:r>
              <a:rPr lang="tr-TR" dirty="0" err="1" smtClean="0"/>
              <a:t>Coefficient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hlinkClick r:id="rId5"/>
              </a:rPr>
              <a:t>http://www.</a:t>
            </a:r>
            <a:r>
              <a:rPr lang="tr-TR" dirty="0" err="1" smtClean="0">
                <a:hlinkClick r:id="rId5"/>
              </a:rPr>
              <a:t>youtube</a:t>
            </a:r>
            <a:r>
              <a:rPr lang="tr-TR" dirty="0" smtClean="0">
                <a:hlinkClick r:id="rId5"/>
              </a:rPr>
              <a:t>.com/</a:t>
            </a:r>
            <a:r>
              <a:rPr lang="tr-TR" dirty="0" err="1" smtClean="0">
                <a:hlinkClick r:id="rId5"/>
              </a:rPr>
              <a:t>watch</a:t>
            </a:r>
            <a:r>
              <a:rPr lang="tr-TR" dirty="0" smtClean="0">
                <a:hlinkClick r:id="rId5"/>
              </a:rPr>
              <a:t>?v=</a:t>
            </a:r>
            <a:r>
              <a:rPr lang="tr-TR" dirty="0" err="1" smtClean="0">
                <a:hlinkClick r:id="rId5"/>
              </a:rPr>
              <a:t>Vbdki</a:t>
            </a:r>
            <a:r>
              <a:rPr lang="tr-TR" dirty="0" smtClean="0">
                <a:hlinkClick r:id="rId5"/>
              </a:rPr>
              <a:t>_</a:t>
            </a:r>
            <a:r>
              <a:rPr lang="tr-TR" dirty="0" err="1" smtClean="0">
                <a:hlinkClick r:id="rId5"/>
              </a:rPr>
              <a:t>gnnYM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Jaccard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 / p + q + 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ortak eleman sayısı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A kümesinde olup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B’de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olmayan eleman sayısı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B’de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olup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A’da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olmayan eleman sayısı</a:t>
            </a:r>
          </a:p>
          <a:p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Elma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(1111)             p: 1         1 / 1+3+0 = 1 / 4 =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0,25</a:t>
            </a:r>
          </a:p>
          <a:p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0100)              q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3           </a:t>
            </a:r>
          </a:p>
          <a:p>
            <a:pPr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0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Jaccard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D1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= (I, Ş, I, L) 			 Toplam Frekanslar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D2 = (S, E, L, E, N)		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  4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Ğ    1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D3 = (Ç, A, Ğ, L, A)		L    3		R    1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D4 = (R, A, B, İ, A)		E    2		B    1</a:t>
            </a:r>
          </a:p>
          <a:p>
            <a:pPr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		 I    2		İ     1</a:t>
            </a:r>
          </a:p>
          <a:p>
            <a:pPr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		Ş    1</a:t>
            </a:r>
          </a:p>
          <a:p>
            <a:pPr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		S    1</a:t>
            </a:r>
          </a:p>
          <a:p>
            <a:pPr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		N    1</a:t>
            </a:r>
          </a:p>
          <a:p>
            <a:pPr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		Ç    1</a:t>
            </a:r>
          </a:p>
          <a:p>
            <a:pPr>
              <a:buNone/>
            </a:pPr>
            <a:r>
              <a:rPr lang="tr-TR" dirty="0"/>
              <a:t>	</a:t>
            </a:r>
          </a:p>
        </p:txBody>
      </p:sp>
      <p:cxnSp>
        <p:nvCxnSpPr>
          <p:cNvPr id="5" name="4 Düz Bağlayıcı"/>
          <p:cNvCxnSpPr/>
          <p:nvPr/>
        </p:nvCxnSpPr>
        <p:spPr>
          <a:xfrm>
            <a:off x="4355976" y="278092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Jaccard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b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Doküman Terim Matrisi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210549"/>
              </p:ext>
            </p:extLst>
          </p:nvPr>
        </p:nvGraphicFramePr>
        <p:xfrm>
          <a:off x="0" y="1417638"/>
          <a:ext cx="9144000" cy="544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3363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L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tr-T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tr-T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tr-T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tr-T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tr-T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tr-T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dirty="0" smtClean="0"/>
                        <a:t>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dirty="0" smtClean="0"/>
                        <a:t>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dirty="0" smtClean="0"/>
                        <a:t>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dirty="0" smtClean="0"/>
                        <a:t>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dirty="0" smtClean="0"/>
                        <a:t>Ç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dirty="0" smtClean="0"/>
                        <a:t>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dirty="0" smtClean="0"/>
                        <a:t>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3363">
                <a:tc>
                  <a:txBody>
                    <a:bodyPr/>
                    <a:lstStyle/>
                    <a:p>
                      <a:r>
                        <a:rPr lang="tr-TR" dirty="0" smtClean="0"/>
                        <a:t>İ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tr-TR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Jaccard</a:t>
            </a:r>
            <a: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b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</a:t>
            </a:r>
            <a:r>
              <a:rPr lang="tr-TR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tr-TR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Binary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Sorgu: {L,E} </a:t>
            </a:r>
            <a:r>
              <a:rPr lang="tr-TR" dirty="0" smtClean="0"/>
              <a:t>S = (1,1,0,0,0,0,0,0,0,0,0)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D1: {L,I,Ş}</a:t>
            </a:r>
            <a:r>
              <a:rPr lang="tr-TR" dirty="0" smtClean="0"/>
              <a:t>    D1= (1,0,1,1,0,0,0,0,0,0,0)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D2: {L,E,S,N} </a:t>
            </a:r>
            <a:r>
              <a:rPr lang="tr-TR" dirty="0" smtClean="0"/>
              <a:t>D2= (1,1,0,0,1,1,0,0,0,0,0)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D3</a:t>
            </a:r>
            <a:r>
              <a:rPr lang="tr-TR" b="1" dirty="0" smtClean="0">
                <a:solidFill>
                  <a:srgbClr val="0070C0"/>
                </a:solidFill>
                <a:sym typeface="Wingdings" pitchFamily="2" charset="2"/>
              </a:rPr>
              <a:t>: {L,Ç,Ğ}   </a:t>
            </a:r>
            <a:r>
              <a:rPr lang="tr-TR" dirty="0" smtClean="0">
                <a:sym typeface="Wingdings" pitchFamily="2" charset="2"/>
              </a:rPr>
              <a:t>D3= (1,0,0,0,0,0,1,1,0,0,0)</a:t>
            </a:r>
          </a:p>
          <a:p>
            <a:r>
              <a:rPr lang="tr-TR" b="1" dirty="0" smtClean="0">
                <a:solidFill>
                  <a:srgbClr val="0070C0"/>
                </a:solidFill>
                <a:sym typeface="Wingdings" pitchFamily="2" charset="2"/>
              </a:rPr>
              <a:t>D4: {R,B,İ}    </a:t>
            </a:r>
            <a:r>
              <a:rPr lang="tr-TR" dirty="0" smtClean="0">
                <a:sym typeface="Wingdings" pitchFamily="2" charset="2"/>
              </a:rPr>
              <a:t>D4= (0,0,0,0,0,0,0,0,1,1,1)</a:t>
            </a:r>
            <a:endParaRPr lang="tr-TR" dirty="0" smtClean="0"/>
          </a:p>
          <a:p>
            <a:r>
              <a:rPr lang="tr-TR" dirty="0" smtClean="0"/>
              <a:t>JK(D1, S)=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tr-TR" dirty="0" smtClean="0"/>
              <a:t>D1 </a:t>
            </a:r>
            <a:r>
              <a:rPr lang="tr-TR" b="1" dirty="0" smtClean="0">
                <a:solidFill>
                  <a:srgbClr val="0070C0"/>
                </a:solidFill>
              </a:rPr>
              <a:t>∩ </a:t>
            </a:r>
            <a:r>
              <a:rPr lang="tr-TR" dirty="0" smtClean="0"/>
              <a:t>S</a:t>
            </a:r>
            <a:r>
              <a:rPr lang="az-Cyrl-AZ" dirty="0" smtClean="0"/>
              <a:t>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tr-TR" dirty="0" smtClean="0"/>
              <a:t> /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az-Cyrl-AZ" dirty="0" smtClean="0"/>
              <a:t> </a:t>
            </a:r>
            <a:r>
              <a:rPr lang="tr-TR" dirty="0" smtClean="0"/>
              <a:t>D1 </a:t>
            </a:r>
            <a:r>
              <a:rPr lang="tr-TR" b="1" dirty="0" smtClean="0">
                <a:solidFill>
                  <a:srgbClr val="0070C0"/>
                </a:solidFill>
              </a:rPr>
              <a:t>U</a:t>
            </a:r>
            <a:r>
              <a:rPr lang="tr-TR" dirty="0" smtClean="0"/>
              <a:t> S</a:t>
            </a:r>
            <a:r>
              <a:rPr lang="az-Cyrl-AZ" dirty="0" smtClean="0"/>
              <a:t>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tr-TR" dirty="0" smtClean="0"/>
              <a:t> =1/4=0,25</a:t>
            </a:r>
          </a:p>
          <a:p>
            <a:r>
              <a:rPr lang="tr-TR" dirty="0" smtClean="0"/>
              <a:t>JK(</a:t>
            </a:r>
            <a:r>
              <a:rPr lang="tr-TR" b="1" dirty="0" smtClean="0">
                <a:solidFill>
                  <a:srgbClr val="FF0000"/>
                </a:solidFill>
              </a:rPr>
              <a:t>D2</a:t>
            </a:r>
            <a:r>
              <a:rPr lang="tr-TR" dirty="0" smtClean="0"/>
              <a:t>, S)=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tr-TR" dirty="0" smtClean="0"/>
              <a:t>D2 </a:t>
            </a:r>
            <a:r>
              <a:rPr lang="tr-TR" b="1" dirty="0" smtClean="0">
                <a:solidFill>
                  <a:srgbClr val="0070C0"/>
                </a:solidFill>
              </a:rPr>
              <a:t>∩ </a:t>
            </a:r>
            <a:r>
              <a:rPr lang="tr-TR" dirty="0" smtClean="0"/>
              <a:t>S</a:t>
            </a:r>
            <a:r>
              <a:rPr lang="az-Cyrl-AZ" dirty="0" smtClean="0"/>
              <a:t>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tr-TR" dirty="0" smtClean="0"/>
              <a:t> /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az-Cyrl-AZ" dirty="0" smtClean="0"/>
              <a:t> </a:t>
            </a:r>
            <a:r>
              <a:rPr lang="tr-TR" dirty="0" smtClean="0"/>
              <a:t>D2 </a:t>
            </a:r>
            <a:r>
              <a:rPr lang="tr-TR" b="1" dirty="0" smtClean="0">
                <a:solidFill>
                  <a:srgbClr val="0070C0"/>
                </a:solidFill>
              </a:rPr>
              <a:t>U</a:t>
            </a:r>
            <a:r>
              <a:rPr lang="tr-TR" dirty="0" smtClean="0"/>
              <a:t> S</a:t>
            </a:r>
            <a:r>
              <a:rPr lang="az-Cyrl-AZ" dirty="0" smtClean="0"/>
              <a:t>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tr-TR" dirty="0" smtClean="0"/>
              <a:t> =2/4=</a:t>
            </a:r>
            <a:r>
              <a:rPr lang="tr-TR" b="1" dirty="0" smtClean="0">
                <a:solidFill>
                  <a:srgbClr val="FF0000"/>
                </a:solidFill>
              </a:rPr>
              <a:t>0,50</a:t>
            </a:r>
          </a:p>
          <a:p>
            <a:r>
              <a:rPr lang="tr-TR" dirty="0" smtClean="0"/>
              <a:t>JK(D3, S)=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az-Cyrl-AZ" dirty="0" smtClean="0"/>
              <a:t> </a:t>
            </a:r>
            <a:r>
              <a:rPr lang="tr-TR" dirty="0" smtClean="0"/>
              <a:t>D3 </a:t>
            </a:r>
            <a:r>
              <a:rPr lang="tr-TR" b="1" dirty="0" smtClean="0">
                <a:solidFill>
                  <a:srgbClr val="0070C0"/>
                </a:solidFill>
              </a:rPr>
              <a:t>∩ </a:t>
            </a:r>
            <a:r>
              <a:rPr lang="tr-TR" dirty="0" smtClean="0"/>
              <a:t>S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az-Cyrl-AZ" dirty="0" smtClean="0"/>
              <a:t> </a:t>
            </a:r>
            <a:r>
              <a:rPr lang="tr-TR" dirty="0" smtClean="0"/>
              <a:t>/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az-Cyrl-AZ" dirty="0" smtClean="0"/>
              <a:t> </a:t>
            </a:r>
            <a:r>
              <a:rPr lang="tr-TR" dirty="0" smtClean="0"/>
              <a:t>D3 </a:t>
            </a:r>
            <a:r>
              <a:rPr lang="tr-TR" b="1" dirty="0" smtClean="0">
                <a:solidFill>
                  <a:srgbClr val="0070C0"/>
                </a:solidFill>
              </a:rPr>
              <a:t>U</a:t>
            </a:r>
            <a:r>
              <a:rPr lang="tr-TR" dirty="0" smtClean="0"/>
              <a:t> S</a:t>
            </a:r>
            <a:r>
              <a:rPr lang="az-Cyrl-AZ" dirty="0" smtClean="0"/>
              <a:t>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tr-TR" dirty="0" smtClean="0"/>
              <a:t> =1/4=0,25</a:t>
            </a:r>
          </a:p>
          <a:p>
            <a:r>
              <a:rPr lang="tr-TR" dirty="0" smtClean="0"/>
              <a:t>JK(D4, S)=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az-Cyrl-AZ" dirty="0" smtClean="0"/>
              <a:t> </a:t>
            </a:r>
            <a:r>
              <a:rPr lang="tr-TR" dirty="0" smtClean="0"/>
              <a:t>D4 </a:t>
            </a:r>
            <a:r>
              <a:rPr lang="tr-TR" b="1" dirty="0" smtClean="0">
                <a:solidFill>
                  <a:srgbClr val="0070C0"/>
                </a:solidFill>
              </a:rPr>
              <a:t>∩ </a:t>
            </a:r>
            <a:r>
              <a:rPr lang="tr-TR" dirty="0" smtClean="0"/>
              <a:t>S</a:t>
            </a:r>
            <a:r>
              <a:rPr lang="az-Cyrl-AZ" dirty="0" smtClean="0"/>
              <a:t>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tr-TR" dirty="0" smtClean="0"/>
              <a:t> /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az-Cyrl-AZ" dirty="0" smtClean="0"/>
              <a:t> </a:t>
            </a:r>
            <a:r>
              <a:rPr lang="tr-TR" dirty="0" smtClean="0"/>
              <a:t>D4 </a:t>
            </a:r>
            <a:r>
              <a:rPr lang="tr-TR" b="1" dirty="0" smtClean="0">
                <a:solidFill>
                  <a:srgbClr val="0070C0"/>
                </a:solidFill>
              </a:rPr>
              <a:t>U</a:t>
            </a:r>
            <a:r>
              <a:rPr lang="tr-TR" dirty="0" smtClean="0"/>
              <a:t> S</a:t>
            </a:r>
            <a:r>
              <a:rPr lang="az-Cyrl-AZ" dirty="0" smtClean="0"/>
              <a:t> </a:t>
            </a:r>
            <a:r>
              <a:rPr lang="tr-TR" b="1" dirty="0" smtClean="0">
                <a:solidFill>
                  <a:srgbClr val="0070C0"/>
                </a:solidFill>
              </a:rPr>
              <a:t>ḷ</a:t>
            </a:r>
            <a:r>
              <a:rPr lang="tr-TR" dirty="0" smtClean="0"/>
              <a:t> =0/5=0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Jaccard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JK(D1,S)= 1/ 1+1+2=1/4=0,25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JK(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,S)= 2/2+0+2=2/4=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0,50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JK(D3,S)= 1/1+1+2=1/4=0,25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JK(D4,S)= 0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Jaccard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benzerlik ölçümü sıralı erişimde kullanılır. Benzerlik katsayılarına göre en ilgiliden en ilgisize doğru bizi dokümanlara eriştirir.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Boolean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Modeline Göre Erişim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fontAlgn="t"/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Boolean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Modele Göre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Erişim</a:t>
            </a:r>
          </a:p>
          <a:p>
            <a:pPr marL="0" indent="0" fontAlgn="t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L = (1110) AND</a:t>
            </a:r>
          </a:p>
          <a:p>
            <a:pPr fontAlgn="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 = (0100)</a:t>
            </a:r>
          </a:p>
          <a:p>
            <a:pPr fontAlgn="t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(0100)  =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D2</a:t>
            </a:r>
          </a:p>
          <a:p>
            <a:pPr marL="0" indent="0" fontAlgn="t">
              <a:buNone/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Burada yalnız eriştiğimiz dokümanı görebiliriz. Sıralı bir erişim vermez.</a:t>
            </a:r>
          </a:p>
          <a:p>
            <a:pPr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Katsayısı</a:t>
            </a:r>
            <a:endParaRPr lang="tr-TR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Dice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katsayısı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iki kümenin benzerliğini ölçer. Aynı zamanda iki söz dizisinin ortak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bigram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sayısı cinsinden benzerlik ölçümünde de kullanılır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bigram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söz dizisindeki komşu harf çiftidir)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benzerlik ölçümünün kullanıldığı alanlardan biri, web siteleridir. Site içinde gezinen kullanıcıların inceledikleri birimlerle benzerlik gösteren diğer birimleri onlara sunabilmek için kullanılır.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921</Words>
  <Application>Microsoft Office PowerPoint</Application>
  <PresentationFormat>Ekran Gösterisi (4:3)</PresentationFormat>
  <Paragraphs>193</Paragraphs>
  <Slides>20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Wingdings</vt:lpstr>
      <vt:lpstr>Ofis Teması</vt:lpstr>
      <vt:lpstr>Denklem</vt:lpstr>
      <vt:lpstr>BBY428 Metin Analitiği</vt:lpstr>
      <vt:lpstr>Jaccard Katsayısı</vt:lpstr>
      <vt:lpstr>Jaccard Katsayısı</vt:lpstr>
      <vt:lpstr>Jaccard Katsayısı</vt:lpstr>
      <vt:lpstr>Jaccard Katsayısı Doküman Terim Matrisi</vt:lpstr>
      <vt:lpstr>Jaccard Katsayısı Set Operations                       Binary Operations</vt:lpstr>
      <vt:lpstr>Jaccard Katsayısı</vt:lpstr>
      <vt:lpstr>Boolean Modeline Göre Erişim</vt:lpstr>
      <vt:lpstr>Dice Katsayısı</vt:lpstr>
      <vt:lpstr>Dice Katsayısı</vt:lpstr>
      <vt:lpstr>Dice Katsayısı</vt:lpstr>
      <vt:lpstr>Dice Katsayısı</vt:lpstr>
      <vt:lpstr>Dice Katsayısı</vt:lpstr>
      <vt:lpstr>Dice Katsayısı</vt:lpstr>
      <vt:lpstr>Dice Katsayısı</vt:lpstr>
      <vt:lpstr>Dice Katsayısı</vt:lpstr>
      <vt:lpstr>Cosine Benzerlik Ölçümü</vt:lpstr>
      <vt:lpstr>Cosine Benzerlik Ölçümü</vt:lpstr>
      <vt:lpstr>Cosine Benzerlik Ölçümü</vt:lpstr>
      <vt:lpstr>Yararlı Linkler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BENZERLİK ÖLÇÜMLERİ</dc:title>
  <dc:creator>Kullanıcı</dc:creator>
  <cp:lastModifiedBy>Tülay Oğuz</cp:lastModifiedBy>
  <cp:revision>48</cp:revision>
  <dcterms:created xsi:type="dcterms:W3CDTF">2013-03-15T03:56:31Z</dcterms:created>
  <dcterms:modified xsi:type="dcterms:W3CDTF">2020-05-16T18:22:40Z</dcterms:modified>
</cp:coreProperties>
</file>