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5/6/2019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pPr algn="ctr"/>
            <a:r>
              <a:rPr lang="tr-TR" b="1" i="1" dirty="0" smtClean="0"/>
              <a:t>ALFABETİK LÜGATLER</a:t>
            </a:r>
            <a:endParaRPr lang="tr-TR" b="1" i="1" dirty="0"/>
          </a:p>
        </p:txBody>
      </p:sp>
    </p:spTree>
    <p:extLst>
      <p:ext uri="{BB962C8B-B14F-4D97-AF65-F5344CB8AC3E}">
        <p14:creationId xmlns:p14="http://schemas.microsoft.com/office/powerpoint/2010/main" val="599922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1" y="609600"/>
            <a:ext cx="10131425" cy="892629"/>
          </a:xfrm>
        </p:spPr>
        <p:txBody>
          <a:bodyPr/>
          <a:lstStyle/>
          <a:p>
            <a:pPr algn="ctr"/>
            <a:r>
              <a:rPr lang="ar-KW" b="1" dirty="0" smtClean="0"/>
              <a:t>تاج اللغة و صحاح العربية ( الجوهري )</a:t>
            </a:r>
            <a:endParaRPr lang="tr-TR" b="1" dirty="0"/>
          </a:p>
        </p:txBody>
      </p:sp>
      <p:sp>
        <p:nvSpPr>
          <p:cNvPr id="3" name="İçerik Yer Tutucusu 2"/>
          <p:cNvSpPr>
            <a:spLocks noGrp="1"/>
          </p:cNvSpPr>
          <p:nvPr>
            <p:ph idx="1"/>
          </p:nvPr>
        </p:nvSpPr>
        <p:spPr>
          <a:xfrm>
            <a:off x="685801" y="1502229"/>
            <a:ext cx="10131425" cy="4288971"/>
          </a:xfrm>
        </p:spPr>
        <p:txBody>
          <a:bodyPr/>
          <a:lstStyle/>
          <a:p>
            <a:pPr algn="just"/>
            <a:r>
              <a:rPr lang="tr-TR" dirty="0" err="1" smtClean="0"/>
              <a:t>Tâcu’l-luğa</a:t>
            </a:r>
            <a:r>
              <a:rPr lang="tr-TR" dirty="0" smtClean="0"/>
              <a:t> ve </a:t>
            </a:r>
            <a:r>
              <a:rPr lang="tr-TR" dirty="0" err="1" smtClean="0"/>
              <a:t>sıhâhu’l</a:t>
            </a:r>
            <a:r>
              <a:rPr lang="tr-TR" dirty="0" smtClean="0"/>
              <a:t>- ‘</a:t>
            </a:r>
            <a:r>
              <a:rPr lang="tr-TR" dirty="0" err="1" smtClean="0"/>
              <a:t>arabiyye</a:t>
            </a:r>
            <a:r>
              <a:rPr lang="tr-TR" dirty="0" smtClean="0"/>
              <a:t> adlı eser, kelimelerin son harfleri esasına dayanarak düzenlenen bir sözlüktür. Bu metotla el-</a:t>
            </a:r>
            <a:r>
              <a:rPr lang="tr-TR" dirty="0" err="1" smtClean="0"/>
              <a:t>Cevherî</a:t>
            </a:r>
            <a:r>
              <a:rPr lang="tr-TR" dirty="0" smtClean="0"/>
              <a:t> Arap sözlükçülüğünde yeni bir sistem başlatmıştır.</a:t>
            </a:r>
          </a:p>
          <a:p>
            <a:pPr algn="just"/>
            <a:r>
              <a:rPr lang="tr-TR" dirty="0" err="1" smtClean="0"/>
              <a:t>Lisânu’l</a:t>
            </a:r>
            <a:r>
              <a:rPr lang="tr-TR" dirty="0" smtClean="0"/>
              <a:t>- ‘</a:t>
            </a:r>
            <a:r>
              <a:rPr lang="tr-TR" dirty="0" err="1" smtClean="0"/>
              <a:t>arab’ında</a:t>
            </a:r>
            <a:r>
              <a:rPr lang="tr-TR" dirty="0" smtClean="0"/>
              <a:t> </a:t>
            </a:r>
            <a:r>
              <a:rPr lang="tr-TR" dirty="0" err="1" smtClean="0"/>
              <a:t>İbn</a:t>
            </a:r>
            <a:r>
              <a:rPr lang="tr-TR" dirty="0" smtClean="0"/>
              <a:t> </a:t>
            </a:r>
            <a:r>
              <a:rPr lang="tr-TR" dirty="0" err="1" smtClean="0"/>
              <a:t>Manzûr</a:t>
            </a:r>
            <a:r>
              <a:rPr lang="tr-TR" dirty="0" smtClean="0"/>
              <a:t>; el-</a:t>
            </a:r>
            <a:r>
              <a:rPr lang="tr-TR" dirty="0" err="1" smtClean="0"/>
              <a:t>Kâmûsu’l</a:t>
            </a:r>
            <a:r>
              <a:rPr lang="tr-TR" dirty="0" smtClean="0"/>
              <a:t>-muhit adlı eserinde de el-</a:t>
            </a:r>
            <a:r>
              <a:rPr lang="tr-TR" dirty="0" err="1" smtClean="0"/>
              <a:t>Firûzâbâdî</a:t>
            </a:r>
            <a:r>
              <a:rPr lang="tr-TR" dirty="0" smtClean="0"/>
              <a:t> bu sistemi uygulamıştır.</a:t>
            </a:r>
          </a:p>
          <a:p>
            <a:pPr algn="just"/>
            <a:r>
              <a:rPr lang="tr-TR" dirty="0" smtClean="0"/>
              <a:t>Sahih ve güvenilir kelimeleri derlemesi bakımından önemli bir eserdir. Bu sebeple es-</a:t>
            </a:r>
            <a:r>
              <a:rPr lang="tr-TR" dirty="0" err="1" smtClean="0"/>
              <a:t>Sıhâh</a:t>
            </a:r>
            <a:r>
              <a:rPr lang="tr-TR" dirty="0" smtClean="0"/>
              <a:t> olarak da adlandırılmıştır. </a:t>
            </a:r>
          </a:p>
          <a:p>
            <a:pPr algn="just"/>
            <a:r>
              <a:rPr lang="tr-TR" dirty="0" smtClean="0"/>
              <a:t>Kullanılan yönteme göre herhangi bir kelimeyi bulabilmek için kelimenin son harfine bakmak gerekir. </a:t>
            </a:r>
            <a:r>
              <a:rPr lang="ar-KW" dirty="0" smtClean="0"/>
              <a:t>كتب </a:t>
            </a:r>
            <a:r>
              <a:rPr lang="tr-TR" dirty="0" smtClean="0"/>
              <a:t> fiilini eserde </a:t>
            </a:r>
            <a:r>
              <a:rPr lang="ar-KW" dirty="0" smtClean="0"/>
              <a:t>(ك)</a:t>
            </a:r>
            <a:r>
              <a:rPr lang="tr-TR" dirty="0" smtClean="0"/>
              <a:t>  başlığı altında alfabetik sıraya göre </a:t>
            </a:r>
            <a:r>
              <a:rPr lang="ar-KW" dirty="0" smtClean="0"/>
              <a:t>(ب)</a:t>
            </a:r>
            <a:r>
              <a:rPr lang="tr-TR" dirty="0" smtClean="0"/>
              <a:t> harfinde bulmak mümkündür.</a:t>
            </a:r>
          </a:p>
          <a:p>
            <a:pPr algn="just"/>
            <a:r>
              <a:rPr lang="tr-TR" dirty="0" smtClean="0"/>
              <a:t>1853’te </a:t>
            </a:r>
            <a:r>
              <a:rPr lang="tr-TR" dirty="0" err="1" smtClean="0"/>
              <a:t>Tebrîz’de</a:t>
            </a:r>
            <a:r>
              <a:rPr lang="tr-TR" dirty="0" smtClean="0"/>
              <a:t>, 1865-1875 yıllarında ise Bulak matbaasında yayınlanan eser, 1956 yılında Kahire’de bir mukaddime eklenerek tekrar yayınlanmıştır.</a:t>
            </a:r>
          </a:p>
          <a:p>
            <a:pPr algn="just"/>
            <a:r>
              <a:rPr lang="tr-TR" dirty="0" err="1" smtClean="0"/>
              <a:t>Mehmed</a:t>
            </a:r>
            <a:r>
              <a:rPr lang="tr-TR" dirty="0" smtClean="0"/>
              <a:t> </a:t>
            </a:r>
            <a:r>
              <a:rPr lang="tr-TR" dirty="0" err="1" smtClean="0"/>
              <a:t>Vânî</a:t>
            </a:r>
            <a:r>
              <a:rPr lang="tr-TR" dirty="0" smtClean="0"/>
              <a:t> tarafından da </a:t>
            </a:r>
            <a:r>
              <a:rPr lang="tr-TR" dirty="0" err="1" smtClean="0"/>
              <a:t>Vankulu</a:t>
            </a:r>
            <a:r>
              <a:rPr lang="tr-TR" dirty="0" smtClean="0"/>
              <a:t> </a:t>
            </a:r>
            <a:r>
              <a:rPr lang="tr-TR" dirty="0" err="1" smtClean="0"/>
              <a:t>Lugati</a:t>
            </a:r>
            <a:r>
              <a:rPr lang="tr-TR" dirty="0" smtClean="0"/>
              <a:t> adıyla </a:t>
            </a:r>
            <a:r>
              <a:rPr lang="tr-TR" dirty="0" err="1" smtClean="0"/>
              <a:t>Türkçeye’de</a:t>
            </a:r>
            <a:r>
              <a:rPr lang="tr-TR" dirty="0" smtClean="0"/>
              <a:t> tercüme edilmiş ve </a:t>
            </a:r>
            <a:r>
              <a:rPr lang="tr-TR" dirty="0" err="1" smtClean="0"/>
              <a:t>İbrâhîm</a:t>
            </a:r>
            <a:r>
              <a:rPr lang="tr-TR" dirty="0" smtClean="0"/>
              <a:t> Müteferrika tarafından 1141 yılında iki cilt olarak İstanbul’da basılmıştır.</a:t>
            </a:r>
            <a:endParaRPr lang="tr-TR" dirty="0"/>
          </a:p>
        </p:txBody>
      </p:sp>
    </p:spTree>
    <p:extLst>
      <p:ext uri="{BB962C8B-B14F-4D97-AF65-F5344CB8AC3E}">
        <p14:creationId xmlns:p14="http://schemas.microsoft.com/office/powerpoint/2010/main" val="1876113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1" y="609600"/>
            <a:ext cx="10131425" cy="1114697"/>
          </a:xfrm>
        </p:spPr>
        <p:txBody>
          <a:bodyPr/>
          <a:lstStyle/>
          <a:p>
            <a:pPr algn="ctr"/>
            <a:r>
              <a:rPr lang="ar-KW" b="1" dirty="0" smtClean="0"/>
              <a:t>لسان العرب ( ابن منظور )</a:t>
            </a:r>
            <a:endParaRPr lang="tr-TR" b="1" dirty="0"/>
          </a:p>
        </p:txBody>
      </p:sp>
      <p:sp>
        <p:nvSpPr>
          <p:cNvPr id="3" name="İçerik Yer Tutucusu 2"/>
          <p:cNvSpPr>
            <a:spLocks noGrp="1"/>
          </p:cNvSpPr>
          <p:nvPr>
            <p:ph idx="1"/>
          </p:nvPr>
        </p:nvSpPr>
        <p:spPr>
          <a:xfrm>
            <a:off x="685801" y="1554480"/>
            <a:ext cx="10131425" cy="4754879"/>
          </a:xfrm>
        </p:spPr>
        <p:txBody>
          <a:bodyPr>
            <a:noAutofit/>
          </a:bodyPr>
          <a:lstStyle/>
          <a:p>
            <a:pPr algn="just"/>
            <a:r>
              <a:rPr lang="tr-TR" sz="2400" dirty="0" err="1" smtClean="0"/>
              <a:t>Lisânu’l</a:t>
            </a:r>
            <a:r>
              <a:rPr lang="tr-TR" sz="2400" dirty="0" smtClean="0"/>
              <a:t>- ‘</a:t>
            </a:r>
            <a:r>
              <a:rPr lang="tr-TR" sz="2400" dirty="0" err="1" smtClean="0"/>
              <a:t>arab</a:t>
            </a:r>
            <a:r>
              <a:rPr lang="tr-TR" sz="2400" dirty="0" smtClean="0"/>
              <a:t>, </a:t>
            </a:r>
            <a:r>
              <a:rPr lang="tr-TR" sz="2400" dirty="0" err="1" smtClean="0"/>
              <a:t>İbn</a:t>
            </a:r>
            <a:r>
              <a:rPr lang="tr-TR" sz="2400" dirty="0" smtClean="0"/>
              <a:t> </a:t>
            </a:r>
            <a:r>
              <a:rPr lang="tr-TR" sz="2400" dirty="0" err="1" smtClean="0"/>
              <a:t>Manzûr</a:t>
            </a:r>
            <a:r>
              <a:rPr lang="tr-TR" sz="2400" dirty="0" smtClean="0"/>
              <a:t> (öl. 1311) tarafından el-</a:t>
            </a:r>
            <a:r>
              <a:rPr lang="tr-TR" sz="2400" dirty="0" err="1" smtClean="0"/>
              <a:t>Cevherî’nin</a:t>
            </a:r>
            <a:r>
              <a:rPr lang="tr-TR" sz="2400" dirty="0" smtClean="0"/>
              <a:t> yöntemine bağlı kalınarak, yani kelimelerin son harfleri dikkate alınarak düzenlenen bir sözlüktür.</a:t>
            </a:r>
          </a:p>
          <a:p>
            <a:pPr algn="just"/>
            <a:r>
              <a:rPr lang="tr-TR" sz="2400" dirty="0" smtClean="0"/>
              <a:t>Bu eser aynı zamanda dil, tefsir, hadis, edebiyat gibi birçok konuda da bilgiler içeren bir ansiklopedi mahiyetindedir. </a:t>
            </a:r>
          </a:p>
          <a:p>
            <a:pPr algn="just"/>
            <a:r>
              <a:rPr lang="tr-TR" sz="2400" dirty="0" smtClean="0"/>
              <a:t>Müellif kendisinden önce telif edilen sözlüklerden de fazlasıyla yararlanmıştır.</a:t>
            </a:r>
          </a:p>
          <a:p>
            <a:pPr algn="just"/>
            <a:r>
              <a:rPr lang="tr-TR" sz="2400" dirty="0" smtClean="0"/>
              <a:t>80.000 maddeye yer verilmiş olup, maddelerin açıklanmasında </a:t>
            </a:r>
            <a:r>
              <a:rPr lang="tr-TR" sz="2400" dirty="0" err="1" smtClean="0"/>
              <a:t>âyet</a:t>
            </a:r>
            <a:r>
              <a:rPr lang="tr-TR" sz="2400" dirty="0" smtClean="0"/>
              <a:t>, hadis, şiir, </a:t>
            </a:r>
            <a:r>
              <a:rPr lang="tr-TR" sz="2400" dirty="0" err="1" smtClean="0"/>
              <a:t>emsâl</a:t>
            </a:r>
            <a:r>
              <a:rPr lang="tr-TR" sz="2400" dirty="0" smtClean="0"/>
              <a:t> ve hikmetli sözlerden de </a:t>
            </a:r>
            <a:r>
              <a:rPr lang="tr-TR" sz="2400" dirty="0" err="1" smtClean="0"/>
              <a:t>şevâhid</a:t>
            </a:r>
            <a:r>
              <a:rPr lang="tr-TR" sz="2400" dirty="0" smtClean="0"/>
              <a:t> getirilmiştir.</a:t>
            </a:r>
          </a:p>
          <a:p>
            <a:pPr algn="just"/>
            <a:r>
              <a:rPr lang="tr-TR" sz="2400" dirty="0" smtClean="0"/>
              <a:t>Kitap 20 cilt olarak yayınlanmıştır.</a:t>
            </a:r>
          </a:p>
          <a:p>
            <a:pPr algn="just"/>
            <a:r>
              <a:rPr lang="tr-TR" sz="2400" dirty="0" smtClean="0"/>
              <a:t>Bir fihrist eklenerek 1987 yılında Beyrut’ta basılmıştır.</a:t>
            </a:r>
            <a:endParaRPr lang="tr-TR" sz="2400" dirty="0"/>
          </a:p>
        </p:txBody>
      </p:sp>
    </p:spTree>
    <p:extLst>
      <p:ext uri="{BB962C8B-B14F-4D97-AF65-F5344CB8AC3E}">
        <p14:creationId xmlns:p14="http://schemas.microsoft.com/office/powerpoint/2010/main" val="3360031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1" y="609601"/>
            <a:ext cx="10131425" cy="1010194"/>
          </a:xfrm>
        </p:spPr>
        <p:txBody>
          <a:bodyPr/>
          <a:lstStyle/>
          <a:p>
            <a:pPr algn="ctr"/>
            <a:r>
              <a:rPr lang="ar-KW" b="1" dirty="0" smtClean="0"/>
              <a:t>القاموس المحيط ( الفيرزآبادي )</a:t>
            </a:r>
            <a:endParaRPr lang="tr-TR" b="1" dirty="0"/>
          </a:p>
        </p:txBody>
      </p:sp>
      <p:sp>
        <p:nvSpPr>
          <p:cNvPr id="3" name="İçerik Yer Tutucusu 2"/>
          <p:cNvSpPr>
            <a:spLocks noGrp="1"/>
          </p:cNvSpPr>
          <p:nvPr>
            <p:ph idx="1"/>
          </p:nvPr>
        </p:nvSpPr>
        <p:spPr>
          <a:xfrm>
            <a:off x="685801" y="1619794"/>
            <a:ext cx="10131425" cy="5081451"/>
          </a:xfrm>
        </p:spPr>
        <p:txBody>
          <a:bodyPr>
            <a:normAutofit fontScale="85000" lnSpcReduction="20000"/>
          </a:bodyPr>
          <a:lstStyle/>
          <a:p>
            <a:pPr algn="just"/>
            <a:endParaRPr lang="tr-TR" sz="2600" dirty="0" smtClean="0"/>
          </a:p>
          <a:p>
            <a:pPr algn="just"/>
            <a:r>
              <a:rPr lang="tr-TR" sz="2800" dirty="0" smtClean="0"/>
              <a:t>el-</a:t>
            </a:r>
            <a:r>
              <a:rPr lang="tr-TR" sz="2800" dirty="0" err="1" smtClean="0"/>
              <a:t>Fîrûzâbâdi</a:t>
            </a:r>
            <a:r>
              <a:rPr lang="tr-TR" sz="2800" dirty="0" smtClean="0"/>
              <a:t> (öl. 1413) tarafından yazılan el-</a:t>
            </a:r>
            <a:r>
              <a:rPr lang="tr-TR" sz="2800" dirty="0" err="1" smtClean="0"/>
              <a:t>Kâmûsu’l</a:t>
            </a:r>
            <a:r>
              <a:rPr lang="tr-TR" sz="2800" dirty="0" smtClean="0"/>
              <a:t>-muhit, kelimelerin son harf esasına göre düzenlenmiştir. Bu yüzden el-</a:t>
            </a:r>
            <a:r>
              <a:rPr lang="tr-TR" sz="2800" dirty="0" err="1" smtClean="0"/>
              <a:t>Cevherî’nin</a:t>
            </a:r>
            <a:r>
              <a:rPr lang="tr-TR" sz="2800" dirty="0" smtClean="0"/>
              <a:t> başlattığı ekolün devamıdır.</a:t>
            </a:r>
          </a:p>
          <a:p>
            <a:pPr algn="just"/>
            <a:r>
              <a:rPr lang="tr-TR" sz="2800" dirty="0" smtClean="0"/>
              <a:t>Müellif eserinde </a:t>
            </a:r>
            <a:r>
              <a:rPr lang="tr-TR" sz="2800" dirty="0" err="1" smtClean="0"/>
              <a:t>Lisânu’l</a:t>
            </a:r>
            <a:r>
              <a:rPr lang="tr-TR" sz="2800" dirty="0" smtClean="0"/>
              <a:t>- ‘</a:t>
            </a:r>
            <a:r>
              <a:rPr lang="tr-TR" sz="2800" dirty="0" err="1" smtClean="0"/>
              <a:t>arab’ın</a:t>
            </a:r>
            <a:r>
              <a:rPr lang="tr-TR" sz="2800" dirty="0" smtClean="0"/>
              <a:t> maddelerine de yer vermiş, ancak </a:t>
            </a:r>
            <a:r>
              <a:rPr lang="tr-TR" sz="2800" dirty="0" err="1" smtClean="0"/>
              <a:t>Lisânu’l</a:t>
            </a:r>
            <a:r>
              <a:rPr lang="tr-TR" sz="2800" dirty="0" smtClean="0"/>
              <a:t>- ‘</a:t>
            </a:r>
            <a:r>
              <a:rPr lang="tr-TR" sz="2800" dirty="0" err="1" smtClean="0"/>
              <a:t>arab’da</a:t>
            </a:r>
            <a:r>
              <a:rPr lang="tr-TR" sz="2800" dirty="0" smtClean="0"/>
              <a:t> geçen </a:t>
            </a:r>
            <a:r>
              <a:rPr lang="tr-TR" sz="2800" dirty="0" err="1" smtClean="0"/>
              <a:t>şevâhid</a:t>
            </a:r>
            <a:r>
              <a:rPr lang="tr-TR" sz="2800" dirty="0" smtClean="0"/>
              <a:t> ve kaynakları eserine almamıştır.  </a:t>
            </a:r>
          </a:p>
          <a:p>
            <a:pPr algn="just"/>
            <a:r>
              <a:rPr lang="tr-TR" sz="2800" dirty="0" smtClean="0"/>
              <a:t>Şahıs ve yer isimlerinin tertibine özen göstermiştir.</a:t>
            </a:r>
          </a:p>
          <a:p>
            <a:pPr algn="just"/>
            <a:r>
              <a:rPr lang="tr-TR" sz="2800" dirty="0" smtClean="0"/>
              <a:t>Eserin diğer bir önemli özelliği ise kelimelerin orta harflerinin </a:t>
            </a:r>
            <a:r>
              <a:rPr lang="tr-TR" sz="2800" dirty="0" err="1" smtClean="0"/>
              <a:t>damme</a:t>
            </a:r>
            <a:r>
              <a:rPr lang="tr-TR" sz="2800" dirty="0" smtClean="0"/>
              <a:t> ya da kesre durumunda </a:t>
            </a:r>
            <a:r>
              <a:rPr lang="tr-TR" sz="2800" dirty="0" err="1" smtClean="0"/>
              <a:t>harekelenmiş</a:t>
            </a:r>
            <a:r>
              <a:rPr lang="tr-TR" sz="2800" dirty="0" smtClean="0"/>
              <a:t> olmasıdır. Orta kelime de herhangi bir hareke yoksa fetha ile okunacak demektir.</a:t>
            </a:r>
          </a:p>
          <a:p>
            <a:pPr algn="just"/>
            <a:r>
              <a:rPr lang="tr-TR" sz="2800" dirty="0" smtClean="0"/>
              <a:t>Dört cilt olarak 1952’de Mısır’da yayınlanmıştır.</a:t>
            </a:r>
          </a:p>
          <a:p>
            <a:pPr algn="just"/>
            <a:r>
              <a:rPr lang="tr-TR" sz="2800" dirty="0" smtClean="0"/>
              <a:t>Mütercim </a:t>
            </a:r>
            <a:r>
              <a:rPr lang="tr-TR" sz="2800" dirty="0" err="1" smtClean="0"/>
              <a:t>Âsım</a:t>
            </a:r>
            <a:r>
              <a:rPr lang="tr-TR" sz="2800" dirty="0" smtClean="0"/>
              <a:t> Efendi tarafından el-</a:t>
            </a:r>
            <a:r>
              <a:rPr lang="tr-TR" sz="2800" dirty="0" err="1" smtClean="0"/>
              <a:t>Okyanûsul</a:t>
            </a:r>
            <a:r>
              <a:rPr lang="tr-TR" sz="2800" dirty="0" smtClean="0"/>
              <a:t>-basit fî </a:t>
            </a:r>
            <a:r>
              <a:rPr lang="tr-TR" sz="2800" dirty="0" err="1" smtClean="0"/>
              <a:t>tercemeti’l</a:t>
            </a:r>
            <a:r>
              <a:rPr lang="tr-TR" sz="2800" dirty="0" smtClean="0"/>
              <a:t>-</a:t>
            </a:r>
            <a:r>
              <a:rPr lang="tr-TR" sz="2800" dirty="0" err="1" smtClean="0"/>
              <a:t>kâmûsi’l</a:t>
            </a:r>
            <a:r>
              <a:rPr lang="tr-TR" sz="2800" dirty="0" smtClean="0"/>
              <a:t>-muhit adı ile Türkçeye çevrilmiş ve İstanbul’da üç ve dört cilt olarak basılmıştır.</a:t>
            </a:r>
          </a:p>
          <a:p>
            <a:endParaRPr lang="tr-TR" dirty="0" smtClean="0"/>
          </a:p>
          <a:p>
            <a:endParaRPr lang="tr-TR" dirty="0"/>
          </a:p>
        </p:txBody>
      </p:sp>
    </p:spTree>
    <p:extLst>
      <p:ext uri="{BB962C8B-B14F-4D97-AF65-F5344CB8AC3E}">
        <p14:creationId xmlns:p14="http://schemas.microsoft.com/office/powerpoint/2010/main" val="3680079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1" y="609600"/>
            <a:ext cx="10131425" cy="2538549"/>
          </a:xfrm>
        </p:spPr>
        <p:txBody>
          <a:bodyPr/>
          <a:lstStyle/>
          <a:p>
            <a:pPr algn="ctr"/>
            <a:r>
              <a:rPr lang="tr-TR" dirty="0" smtClean="0"/>
              <a:t>c. İlk harf göz önüne alınmakla birlikte kalp sistemi uygulayan sözlükler</a:t>
            </a:r>
            <a:endParaRPr lang="tr-TR" dirty="0"/>
          </a:p>
        </p:txBody>
      </p:sp>
    </p:spTree>
    <p:extLst>
      <p:ext uri="{BB962C8B-B14F-4D97-AF65-F5344CB8AC3E}">
        <p14:creationId xmlns:p14="http://schemas.microsoft.com/office/powerpoint/2010/main" val="954730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1" y="609601"/>
            <a:ext cx="10131425" cy="1062446"/>
          </a:xfrm>
        </p:spPr>
        <p:txBody>
          <a:bodyPr/>
          <a:lstStyle/>
          <a:p>
            <a:pPr algn="ctr"/>
            <a:r>
              <a:rPr lang="ar-KW" b="1" dirty="0" smtClean="0"/>
              <a:t>الجمهرة ( ابن </a:t>
            </a:r>
            <a:r>
              <a:rPr lang="ar-KW" b="1" dirty="0" smtClean="0"/>
              <a:t>دُريد </a:t>
            </a:r>
            <a:r>
              <a:rPr lang="ar-KW" b="1" dirty="0" smtClean="0"/>
              <a:t>)</a:t>
            </a:r>
            <a:endParaRPr lang="tr-TR" b="1" dirty="0"/>
          </a:p>
        </p:txBody>
      </p:sp>
      <p:sp>
        <p:nvSpPr>
          <p:cNvPr id="3" name="İçerik Yer Tutucusu 2"/>
          <p:cNvSpPr>
            <a:spLocks noGrp="1"/>
          </p:cNvSpPr>
          <p:nvPr>
            <p:ph idx="1"/>
          </p:nvPr>
        </p:nvSpPr>
        <p:spPr>
          <a:xfrm>
            <a:off x="685801" y="1541417"/>
            <a:ext cx="10131425" cy="5068389"/>
          </a:xfrm>
        </p:spPr>
        <p:txBody>
          <a:bodyPr>
            <a:normAutofit fontScale="92500" lnSpcReduction="10000"/>
          </a:bodyPr>
          <a:lstStyle/>
          <a:p>
            <a:pPr algn="just"/>
            <a:r>
              <a:rPr lang="tr-TR" sz="2400" dirty="0"/>
              <a:t>e</a:t>
            </a:r>
            <a:r>
              <a:rPr lang="tr-TR" sz="2400" dirty="0" smtClean="0"/>
              <a:t>l-</a:t>
            </a:r>
            <a:r>
              <a:rPr lang="tr-TR" sz="2400" dirty="0" err="1" smtClean="0"/>
              <a:t>Cemhere</a:t>
            </a:r>
            <a:r>
              <a:rPr lang="tr-TR" sz="2400" dirty="0" smtClean="0"/>
              <a:t> </a:t>
            </a:r>
            <a:r>
              <a:rPr lang="tr-TR" sz="2400" dirty="0" err="1" smtClean="0"/>
              <a:t>fi’l-luğa</a:t>
            </a:r>
            <a:r>
              <a:rPr lang="tr-TR" sz="2400" dirty="0" smtClean="0"/>
              <a:t> ya da </a:t>
            </a:r>
            <a:r>
              <a:rPr lang="tr-TR" sz="2400" dirty="0" err="1" smtClean="0"/>
              <a:t>Cemheretu’l-luğa</a:t>
            </a:r>
            <a:r>
              <a:rPr lang="tr-TR" sz="2400" dirty="0" smtClean="0"/>
              <a:t> adlarıyla da bilinen eser, </a:t>
            </a:r>
            <a:r>
              <a:rPr lang="tr-TR" sz="2400" dirty="0" err="1" smtClean="0"/>
              <a:t>İbn</a:t>
            </a:r>
            <a:r>
              <a:rPr lang="tr-TR" sz="2400" dirty="0" smtClean="0"/>
              <a:t> </a:t>
            </a:r>
            <a:r>
              <a:rPr lang="tr-TR" sz="2400" dirty="0" err="1" smtClean="0"/>
              <a:t>Dureyd</a:t>
            </a:r>
            <a:r>
              <a:rPr lang="tr-TR" sz="2400" dirty="0" smtClean="0"/>
              <a:t> (öl. 933) tarafından yazılmış, Arapça sözlüktür.</a:t>
            </a:r>
          </a:p>
          <a:p>
            <a:pPr algn="just"/>
            <a:r>
              <a:rPr lang="tr-TR" sz="2400" dirty="0" smtClean="0"/>
              <a:t>Yazarın eserin </a:t>
            </a:r>
            <a:r>
              <a:rPr lang="tr-TR" sz="2400" dirty="0" err="1" smtClean="0"/>
              <a:t>mükaddimesinde</a:t>
            </a:r>
            <a:r>
              <a:rPr lang="tr-TR" sz="2400" dirty="0" smtClean="0"/>
              <a:t> eserin düzenlenişi, harflerin özellikleri, çeşitleri, mahreçleri ve isimlerin vezinleri hakkında bilgi vermiştir. Çağdaşlarının bilgisizliği ve edebi ilimlere karşı ilgisizliğinden şikayet eden yazar, Arap dilinin büyük bir kısmını teşkil eden ve aynı zamanda çok kullanılan kelimeleri toplamayı öngördüğünden eserine el-</a:t>
            </a:r>
            <a:r>
              <a:rPr lang="tr-TR" sz="2400" dirty="0" err="1" smtClean="0"/>
              <a:t>Cemhere</a:t>
            </a:r>
            <a:r>
              <a:rPr lang="tr-TR" sz="2400" dirty="0" smtClean="0"/>
              <a:t> adını vermiştir. </a:t>
            </a:r>
          </a:p>
          <a:p>
            <a:pPr algn="just"/>
            <a:r>
              <a:rPr lang="tr-TR" sz="2400" dirty="0" smtClean="0"/>
              <a:t>Eserinde el-</a:t>
            </a:r>
            <a:r>
              <a:rPr lang="tr-TR" sz="2400" dirty="0" err="1" smtClean="0"/>
              <a:t>Halîl’in</a:t>
            </a:r>
            <a:r>
              <a:rPr lang="tr-TR" sz="2400" dirty="0" smtClean="0"/>
              <a:t> </a:t>
            </a:r>
            <a:r>
              <a:rPr lang="tr-TR" sz="2400" dirty="0" err="1" smtClean="0"/>
              <a:t>Kitâbu’l-ayn’ında</a:t>
            </a:r>
            <a:r>
              <a:rPr lang="tr-TR" sz="2400" dirty="0" smtClean="0"/>
              <a:t> uyguladığı asli harflere dayalı sistemi bazı farklılıklarla takip etmiştir. Ancak </a:t>
            </a:r>
            <a:r>
              <a:rPr lang="tr-TR" sz="2400" dirty="0" err="1" smtClean="0"/>
              <a:t>Halîl’in</a:t>
            </a:r>
            <a:r>
              <a:rPr lang="tr-TR" sz="2400" dirty="0" smtClean="0"/>
              <a:t> kelimeleri mahreçlerine göre sıralama üslubundan vazgeçerek alfabetik sıralamayı benimsemiş, kalp sistemini de uygulamıştır. </a:t>
            </a:r>
          </a:p>
          <a:p>
            <a:pPr algn="just"/>
            <a:r>
              <a:rPr lang="tr-TR" sz="2400" dirty="0" smtClean="0"/>
              <a:t>Üç cildi metin, bir cildi fihrist olmak üzere dört cilt halinde 1344-1351 yılları arasında </a:t>
            </a:r>
            <a:r>
              <a:rPr lang="tr-TR" sz="2400" dirty="0" err="1" smtClean="0"/>
              <a:t>Haydarabad’da</a:t>
            </a:r>
            <a:r>
              <a:rPr lang="tr-TR" sz="2400" dirty="0" smtClean="0"/>
              <a:t> neşredilmiştir. Daha sonra Beyrut ve Bağdat’ta da ofset olarak basılmıştır.</a:t>
            </a:r>
          </a:p>
          <a:p>
            <a:endParaRPr lang="tr-TR" dirty="0"/>
          </a:p>
        </p:txBody>
      </p:sp>
    </p:spTree>
    <p:extLst>
      <p:ext uri="{BB962C8B-B14F-4D97-AF65-F5344CB8AC3E}">
        <p14:creationId xmlns:p14="http://schemas.microsoft.com/office/powerpoint/2010/main" val="3500696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03367" y="1915886"/>
            <a:ext cx="10131425" cy="1456267"/>
          </a:xfrm>
        </p:spPr>
        <p:txBody>
          <a:bodyPr/>
          <a:lstStyle/>
          <a:p>
            <a:pPr algn="ctr"/>
            <a:r>
              <a:rPr lang="tr-TR" b="1" dirty="0" smtClean="0"/>
              <a:t>d. İlk harf sistemine göre tasnif edilen sözlükler</a:t>
            </a:r>
            <a:endParaRPr lang="tr-TR" b="1" dirty="0"/>
          </a:p>
        </p:txBody>
      </p:sp>
    </p:spTree>
    <p:extLst>
      <p:ext uri="{BB962C8B-B14F-4D97-AF65-F5344CB8AC3E}">
        <p14:creationId xmlns:p14="http://schemas.microsoft.com/office/powerpoint/2010/main" val="1774778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685801" y="796834"/>
            <a:ext cx="4996923" cy="653143"/>
          </a:xfrm>
        </p:spPr>
        <p:txBody>
          <a:bodyPr/>
          <a:lstStyle/>
          <a:p>
            <a:pPr algn="ctr"/>
            <a:r>
              <a:rPr lang="ar-KW" b="1" dirty="0" smtClean="0"/>
              <a:t>كتاب الجيم ( الشيباني )</a:t>
            </a:r>
            <a:endParaRPr lang="tr-TR" b="1" dirty="0"/>
          </a:p>
        </p:txBody>
      </p:sp>
      <p:sp>
        <p:nvSpPr>
          <p:cNvPr id="4" name="İçerik Yer Tutucusu 3"/>
          <p:cNvSpPr>
            <a:spLocks noGrp="1"/>
          </p:cNvSpPr>
          <p:nvPr>
            <p:ph sz="half" idx="2"/>
          </p:nvPr>
        </p:nvSpPr>
        <p:spPr>
          <a:xfrm>
            <a:off x="685801" y="1449977"/>
            <a:ext cx="4996923" cy="4341222"/>
          </a:xfrm>
        </p:spPr>
        <p:txBody>
          <a:bodyPr/>
          <a:lstStyle/>
          <a:p>
            <a:pPr algn="just"/>
            <a:r>
              <a:rPr lang="tr-TR" dirty="0" smtClean="0"/>
              <a:t>Eş-</a:t>
            </a:r>
            <a:r>
              <a:rPr lang="tr-TR" dirty="0" err="1" smtClean="0"/>
              <a:t>Şeybânî</a:t>
            </a:r>
            <a:r>
              <a:rPr lang="tr-TR" dirty="0" smtClean="0"/>
              <a:t> (öl. 828) tarafından yazılan </a:t>
            </a:r>
            <a:r>
              <a:rPr lang="tr-TR" dirty="0" err="1" smtClean="0"/>
              <a:t>Kitâbu’l-cîm</a:t>
            </a:r>
            <a:r>
              <a:rPr lang="tr-TR" dirty="0" smtClean="0"/>
              <a:t>, ilk asli harf göz önüne alınarak düzenlenen </a:t>
            </a:r>
            <a:r>
              <a:rPr lang="tr-TR" b="1" dirty="0" smtClean="0">
                <a:solidFill>
                  <a:srgbClr val="FF0000"/>
                </a:solidFill>
              </a:rPr>
              <a:t>ilk sözlüktür.</a:t>
            </a:r>
          </a:p>
          <a:p>
            <a:pPr algn="just"/>
            <a:r>
              <a:rPr lang="tr-TR" dirty="0" smtClean="0"/>
              <a:t>Eserde kelimeler </a:t>
            </a:r>
            <a:r>
              <a:rPr lang="tr-TR" dirty="0" err="1" smtClean="0"/>
              <a:t>elif’ten</a:t>
            </a:r>
            <a:r>
              <a:rPr lang="tr-TR" dirty="0" smtClean="0"/>
              <a:t> </a:t>
            </a:r>
            <a:r>
              <a:rPr lang="tr-TR" dirty="0" err="1" smtClean="0"/>
              <a:t>ya’ya</a:t>
            </a:r>
            <a:r>
              <a:rPr lang="tr-TR" dirty="0" smtClean="0"/>
              <a:t> kadar ilk asli harflerine göre 28 bâb halinde tertip edilmiş, ancak bu kelimeler de kendi aralarında alfabetik olarak sıralanmamıştır.  Özetle, bu eserde herhangi bir kelimeyi bulabilmek için aynı harfle başlayan bütün kelimelerin gözden geçirilmesi gerekmektedir.</a:t>
            </a:r>
          </a:p>
          <a:p>
            <a:pPr algn="just"/>
            <a:r>
              <a:rPr lang="tr-TR" dirty="0" smtClean="0"/>
              <a:t>İçerdiği, çeşitli kabilelere ait bol miktarda şiir, şair ismi, kelime ile büyük değer ifade eder.</a:t>
            </a:r>
          </a:p>
          <a:p>
            <a:pPr algn="just"/>
            <a:r>
              <a:rPr lang="tr-TR" dirty="0" smtClean="0"/>
              <a:t>Sonraki dönemlerde farklı alimler tarafından tahkik edilerek birçok cildi tekrar basılmıştır.</a:t>
            </a:r>
          </a:p>
        </p:txBody>
      </p:sp>
      <p:sp>
        <p:nvSpPr>
          <p:cNvPr id="5" name="Metin Yer Tutucusu 4"/>
          <p:cNvSpPr>
            <a:spLocks noGrp="1"/>
          </p:cNvSpPr>
          <p:nvPr>
            <p:ph type="body" sz="quarter" idx="3"/>
          </p:nvPr>
        </p:nvSpPr>
        <p:spPr>
          <a:xfrm>
            <a:off x="5823483" y="796835"/>
            <a:ext cx="4722813" cy="653142"/>
          </a:xfrm>
        </p:spPr>
        <p:txBody>
          <a:bodyPr/>
          <a:lstStyle/>
          <a:p>
            <a:pPr algn="ctr"/>
            <a:r>
              <a:rPr lang="ar-KW" b="1" dirty="0" smtClean="0"/>
              <a:t>أساس البلاغة ( الزمخشري )</a:t>
            </a:r>
            <a:endParaRPr lang="tr-TR" b="1" dirty="0"/>
          </a:p>
        </p:txBody>
      </p:sp>
      <p:sp>
        <p:nvSpPr>
          <p:cNvPr id="6" name="İçerik Yer Tutucusu 5"/>
          <p:cNvSpPr>
            <a:spLocks noGrp="1"/>
          </p:cNvSpPr>
          <p:nvPr>
            <p:ph sz="quarter" idx="4"/>
          </p:nvPr>
        </p:nvSpPr>
        <p:spPr>
          <a:xfrm>
            <a:off x="5823483" y="1449977"/>
            <a:ext cx="4995334" cy="4341222"/>
          </a:xfrm>
        </p:spPr>
        <p:txBody>
          <a:bodyPr/>
          <a:lstStyle/>
          <a:p>
            <a:pPr algn="just"/>
            <a:r>
              <a:rPr lang="en-GB" sz="2000" dirty="0" err="1" smtClean="0"/>
              <a:t>Es</a:t>
            </a:r>
            <a:r>
              <a:rPr lang="tr-TR" sz="2000" dirty="0" smtClean="0"/>
              <a:t>â</a:t>
            </a:r>
            <a:r>
              <a:rPr lang="en-GB" sz="2000" dirty="0" err="1" smtClean="0"/>
              <a:t>su</a:t>
            </a:r>
            <a:r>
              <a:rPr lang="tr-TR" sz="2000" dirty="0" smtClean="0"/>
              <a:t>’l-</a:t>
            </a:r>
            <a:r>
              <a:rPr lang="tr-TR" sz="2000" dirty="0" err="1" smtClean="0"/>
              <a:t>belâğa</a:t>
            </a:r>
            <a:r>
              <a:rPr lang="tr-TR" sz="2000" dirty="0" smtClean="0"/>
              <a:t>, ez-</a:t>
            </a:r>
            <a:r>
              <a:rPr lang="tr-TR" sz="2000" dirty="0" err="1" smtClean="0"/>
              <a:t>Zemahşerî</a:t>
            </a:r>
            <a:r>
              <a:rPr lang="tr-TR" sz="2000" dirty="0" smtClean="0"/>
              <a:t> (öl. 1143) tarafından kelimelerin ilk harfleri esas alınarak düzenlenen bir sözlüktür.</a:t>
            </a:r>
          </a:p>
          <a:p>
            <a:pPr algn="just"/>
            <a:r>
              <a:rPr lang="tr-TR" sz="2000" dirty="0" smtClean="0"/>
              <a:t>Yazar eserinde kelimenin lügat manasını vermek ve kelimenin </a:t>
            </a:r>
            <a:r>
              <a:rPr lang="tr-TR" sz="2000" dirty="0" err="1" smtClean="0"/>
              <a:t>belagatli</a:t>
            </a:r>
            <a:r>
              <a:rPr lang="tr-TR" sz="2000" dirty="0" smtClean="0"/>
              <a:t> Arap kelamından </a:t>
            </a:r>
            <a:r>
              <a:rPr lang="tr-TR" sz="2000" dirty="0" err="1" smtClean="0"/>
              <a:t>şâhid</a:t>
            </a:r>
            <a:r>
              <a:rPr lang="tr-TR" sz="2000" dirty="0" smtClean="0"/>
              <a:t> getirerek mecazi anlamını vermek olmak üzere iki amacı gözetmiştir.</a:t>
            </a:r>
          </a:p>
          <a:p>
            <a:pPr algn="just"/>
            <a:r>
              <a:rPr lang="tr-TR" sz="2000" dirty="0" smtClean="0"/>
              <a:t>Eserin </a:t>
            </a:r>
            <a:r>
              <a:rPr lang="tr-TR" sz="2000" dirty="0" smtClean="0"/>
              <a:t>malzemesi </a:t>
            </a:r>
            <a:r>
              <a:rPr lang="tr-TR" sz="2000" dirty="0" smtClean="0"/>
              <a:t>ayetler, hadisler, meseller, </a:t>
            </a:r>
            <a:r>
              <a:rPr lang="tr-TR" sz="2000" dirty="0" err="1" smtClean="0"/>
              <a:t>secili</a:t>
            </a:r>
            <a:r>
              <a:rPr lang="tr-TR" sz="2000" dirty="0" smtClean="0"/>
              <a:t> </a:t>
            </a:r>
            <a:r>
              <a:rPr lang="tr-TR" sz="2000" dirty="0" smtClean="0"/>
              <a:t>ifadeler, ünlü ediplerin sözleri ve anlam kayması sonucu yeni anlamlar kazanan kelime ve özel tabirlerdir.</a:t>
            </a:r>
          </a:p>
          <a:p>
            <a:pPr algn="just"/>
            <a:r>
              <a:rPr lang="tr-TR" sz="2000" dirty="0" smtClean="0"/>
              <a:t>Çeşitli baskısı mevcuttur.</a:t>
            </a:r>
          </a:p>
          <a:p>
            <a:endParaRPr lang="tr-TR" dirty="0" smtClean="0"/>
          </a:p>
          <a:p>
            <a:endParaRPr lang="tr-TR" dirty="0"/>
          </a:p>
        </p:txBody>
      </p:sp>
    </p:spTree>
    <p:extLst>
      <p:ext uri="{BB962C8B-B14F-4D97-AF65-F5344CB8AC3E}">
        <p14:creationId xmlns:p14="http://schemas.microsoft.com/office/powerpoint/2010/main" val="2824603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8824" y="2024743"/>
            <a:ext cx="3987862" cy="1058092"/>
          </a:xfrm>
        </p:spPr>
        <p:txBody>
          <a:bodyPr>
            <a:normAutofit/>
          </a:bodyPr>
          <a:lstStyle/>
          <a:p>
            <a:pPr algn="ctr"/>
            <a:r>
              <a:rPr lang="ar-KW" sz="3600" b="1" dirty="0" smtClean="0"/>
              <a:t>مختار الصحاح ( الرازي )</a:t>
            </a:r>
            <a:endParaRPr lang="tr-TR" sz="3600" b="1" dirty="0"/>
          </a:p>
        </p:txBody>
      </p:sp>
      <p:sp>
        <p:nvSpPr>
          <p:cNvPr id="3" name="İçerik Yer Tutucusu 2"/>
          <p:cNvSpPr>
            <a:spLocks noGrp="1"/>
          </p:cNvSpPr>
          <p:nvPr>
            <p:ph idx="1"/>
          </p:nvPr>
        </p:nvSpPr>
        <p:spPr>
          <a:xfrm>
            <a:off x="4648201" y="609601"/>
            <a:ext cx="6169026" cy="5477690"/>
          </a:xfrm>
        </p:spPr>
        <p:txBody>
          <a:bodyPr>
            <a:normAutofit/>
          </a:bodyPr>
          <a:lstStyle/>
          <a:p>
            <a:pPr algn="just"/>
            <a:r>
              <a:rPr lang="tr-TR" sz="2400" dirty="0" smtClean="0"/>
              <a:t>Bu eser el-</a:t>
            </a:r>
            <a:r>
              <a:rPr lang="tr-TR" sz="2400" dirty="0" err="1" smtClean="0"/>
              <a:t>Cevherî’nin</a:t>
            </a:r>
            <a:r>
              <a:rPr lang="tr-TR" sz="2400" dirty="0" smtClean="0"/>
              <a:t> es-</a:t>
            </a:r>
            <a:r>
              <a:rPr lang="tr-TR" sz="2400" dirty="0" err="1" smtClean="0"/>
              <a:t>Sıhâh</a:t>
            </a:r>
            <a:r>
              <a:rPr lang="tr-TR" sz="2400" dirty="0" smtClean="0"/>
              <a:t> adlı eserinin kısaltılmış şeklidir. </a:t>
            </a:r>
          </a:p>
          <a:p>
            <a:pPr algn="just"/>
            <a:r>
              <a:rPr lang="tr-TR" sz="2400" dirty="0"/>
              <a:t>e</a:t>
            </a:r>
            <a:r>
              <a:rPr lang="tr-TR" sz="2400" dirty="0" smtClean="0"/>
              <a:t>r-</a:t>
            </a:r>
            <a:r>
              <a:rPr lang="tr-TR" sz="2400" dirty="0" err="1" smtClean="0"/>
              <a:t>Râzî</a:t>
            </a:r>
            <a:r>
              <a:rPr lang="tr-TR" sz="2400" dirty="0" smtClean="0"/>
              <a:t>,  </a:t>
            </a:r>
            <a:r>
              <a:rPr lang="tr-TR" sz="2400" dirty="0" err="1" smtClean="0"/>
              <a:t>Muhtâru’s-sıhâh</a:t>
            </a:r>
            <a:r>
              <a:rPr lang="tr-TR" sz="2400" dirty="0" smtClean="0"/>
              <a:t> adlı eserinde </a:t>
            </a:r>
            <a:r>
              <a:rPr lang="tr-TR" sz="2400" dirty="0" err="1" smtClean="0"/>
              <a:t>Cevherî’nin</a:t>
            </a:r>
            <a:r>
              <a:rPr lang="tr-TR" sz="2400" dirty="0" smtClean="0"/>
              <a:t> eserini tarayarak çok kullanılan lafızları seçmeye özen göstermiştir.</a:t>
            </a:r>
          </a:p>
          <a:p>
            <a:pPr algn="just"/>
            <a:r>
              <a:rPr lang="tr-TR" sz="2400" dirty="0" smtClean="0"/>
              <a:t>Eserinde seçme lafızlara kendisi de bazı ilaveler yapmıştır.</a:t>
            </a:r>
          </a:p>
          <a:p>
            <a:pPr algn="just"/>
            <a:r>
              <a:rPr lang="tr-TR" sz="2400" dirty="0" smtClean="0"/>
              <a:t>Bu özellikleriyle eser bir ihtisas değil basit kullanımlar için başvurulacak bir müracaat sözlüğü mahiyeti </a:t>
            </a:r>
            <a:r>
              <a:rPr lang="tr-TR" sz="2400" dirty="0" err="1" smtClean="0"/>
              <a:t>arzeder</a:t>
            </a:r>
            <a:r>
              <a:rPr lang="tr-TR" sz="2400" dirty="0" smtClean="0"/>
              <a:t>.</a:t>
            </a:r>
          </a:p>
          <a:p>
            <a:pPr algn="just"/>
            <a:r>
              <a:rPr lang="tr-TR" sz="2400" dirty="0" smtClean="0"/>
              <a:t>Eserin bir cilt halinde değişik baskıları mevcuttur.</a:t>
            </a:r>
          </a:p>
        </p:txBody>
      </p:sp>
    </p:spTree>
    <p:extLst>
      <p:ext uri="{BB962C8B-B14F-4D97-AF65-F5344CB8AC3E}">
        <p14:creationId xmlns:p14="http://schemas.microsoft.com/office/powerpoint/2010/main" val="784144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1" y="609600"/>
            <a:ext cx="10131425" cy="1075509"/>
          </a:xfrm>
        </p:spPr>
        <p:txBody>
          <a:bodyPr/>
          <a:lstStyle/>
          <a:p>
            <a:pPr algn="ctr"/>
            <a:r>
              <a:rPr lang="ar-KW" b="1" dirty="0" smtClean="0"/>
              <a:t>محيط المحيط ( البستاني )</a:t>
            </a:r>
            <a:endParaRPr lang="tr-TR" b="1" dirty="0"/>
          </a:p>
        </p:txBody>
      </p:sp>
      <p:sp>
        <p:nvSpPr>
          <p:cNvPr id="3" name="İçerik Yer Tutucusu 2"/>
          <p:cNvSpPr>
            <a:spLocks noGrp="1"/>
          </p:cNvSpPr>
          <p:nvPr>
            <p:ph idx="1"/>
          </p:nvPr>
        </p:nvSpPr>
        <p:spPr>
          <a:xfrm>
            <a:off x="685801" y="1802675"/>
            <a:ext cx="10131425" cy="3988526"/>
          </a:xfrm>
        </p:spPr>
        <p:txBody>
          <a:bodyPr>
            <a:normAutofit/>
          </a:bodyPr>
          <a:lstStyle/>
          <a:p>
            <a:pPr algn="just"/>
            <a:r>
              <a:rPr lang="tr-TR" sz="2400" dirty="0" err="1" smtClean="0"/>
              <a:t>Muhîtu’l</a:t>
            </a:r>
            <a:r>
              <a:rPr lang="tr-TR" sz="2400" dirty="0" smtClean="0"/>
              <a:t>-muhit, Lübnanlı </a:t>
            </a:r>
            <a:r>
              <a:rPr lang="tr-TR" sz="2400" dirty="0" err="1" smtClean="0"/>
              <a:t>Butrus</a:t>
            </a:r>
            <a:r>
              <a:rPr lang="tr-TR" sz="2400" dirty="0" smtClean="0"/>
              <a:t> el-</a:t>
            </a:r>
            <a:r>
              <a:rPr lang="tr-TR" sz="2400" dirty="0" err="1" smtClean="0"/>
              <a:t>Bustânî</a:t>
            </a:r>
            <a:r>
              <a:rPr lang="tr-TR" sz="2400" dirty="0" smtClean="0"/>
              <a:t> (öl. 1883) tarafından yazılmış bir sözlüktür.</a:t>
            </a:r>
          </a:p>
          <a:p>
            <a:pPr algn="just"/>
            <a:r>
              <a:rPr lang="tr-TR" sz="2400" dirty="0" smtClean="0"/>
              <a:t>Eserde kelimeler ilk harf esas alınarak alfabetik olarak düzenlenmiştir. </a:t>
            </a:r>
            <a:endParaRPr lang="tr-TR" sz="2400" dirty="0"/>
          </a:p>
          <a:p>
            <a:pPr algn="just"/>
            <a:r>
              <a:rPr lang="tr-TR" sz="2400" dirty="0" smtClean="0"/>
              <a:t>Mukaddimesinde yazar, ez-</a:t>
            </a:r>
            <a:r>
              <a:rPr lang="tr-TR" sz="2400" dirty="0" err="1" smtClean="0"/>
              <a:t>Zemahşerî’nin</a:t>
            </a:r>
            <a:r>
              <a:rPr lang="tr-TR" sz="2400" dirty="0" smtClean="0"/>
              <a:t> başlattığı ilk harf sisteminde telif edilmiş geniş ve modern bir sözlüğün varlığına ihtiyaç duyulduğunu görmüş, bu amaçla da </a:t>
            </a:r>
            <a:r>
              <a:rPr lang="tr-TR" sz="2400" dirty="0" err="1" smtClean="0"/>
              <a:t>Fîrûzâbâdî’nin</a:t>
            </a:r>
            <a:r>
              <a:rPr lang="tr-TR" sz="2400" dirty="0" smtClean="0"/>
              <a:t> el-</a:t>
            </a:r>
            <a:r>
              <a:rPr lang="tr-TR" sz="2400" dirty="0" err="1" smtClean="0"/>
              <a:t>Kâmûsu’l</a:t>
            </a:r>
            <a:r>
              <a:rPr lang="tr-TR" sz="2400" dirty="0" smtClean="0"/>
              <a:t>-</a:t>
            </a:r>
            <a:r>
              <a:rPr lang="tr-TR" sz="2400" dirty="0" err="1" smtClean="0"/>
              <a:t>muhit’ini</a:t>
            </a:r>
            <a:r>
              <a:rPr lang="tr-TR" sz="2400" dirty="0" smtClean="0"/>
              <a:t> de içine alan ve ilk harf sistemine göre düzenlenen bu eserini yazmıştır.</a:t>
            </a:r>
          </a:p>
          <a:p>
            <a:pPr algn="just"/>
            <a:r>
              <a:rPr lang="tr-TR" sz="2400" dirty="0" smtClean="0"/>
              <a:t>Yazar daha önceki alimlerin sözlüklerinden de yararlanmıştır. </a:t>
            </a:r>
          </a:p>
          <a:p>
            <a:pPr algn="just"/>
            <a:r>
              <a:rPr lang="tr-TR" sz="2400" dirty="0" smtClean="0"/>
              <a:t>Eser iki cilt olarak 1870 yılında Beyrut’ta yayınlanmıştır.</a:t>
            </a:r>
            <a:endParaRPr lang="tr-TR" sz="2400" dirty="0"/>
          </a:p>
        </p:txBody>
      </p:sp>
    </p:spTree>
    <p:extLst>
      <p:ext uri="{BB962C8B-B14F-4D97-AF65-F5344CB8AC3E}">
        <p14:creationId xmlns:p14="http://schemas.microsoft.com/office/powerpoint/2010/main" val="33026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â«ÙØ­ÙØ· Ø§ÙÙØ­ÙØ· ( Ø§ÙØ¨Ø³ØªØ§ÙÙ )â¬â"/>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31966" y="1058091"/>
            <a:ext cx="3388939" cy="47331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â«ÙØ­ÙØ· Ø§ÙÙØ­ÙØ· ( Ø§ÙØ¨Ø³ØªØ§ÙÙ )â¬â"/>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50823" y="929038"/>
            <a:ext cx="5944779" cy="4862162"/>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6413863" y="5901287"/>
            <a:ext cx="4481739" cy="954107"/>
          </a:xfrm>
          <a:prstGeom prst="rect">
            <a:avLst/>
          </a:prstGeom>
        </p:spPr>
        <p:txBody>
          <a:bodyPr wrap="square">
            <a:spAutoFit/>
          </a:bodyPr>
          <a:lstStyle/>
          <a:p>
            <a:pPr algn="r"/>
            <a:r>
              <a:rPr lang="ar-SA" sz="2800" b="1" dirty="0">
                <a:solidFill>
                  <a:schemeClr val="tx1">
                    <a:lumMod val="95000"/>
                  </a:schemeClr>
                </a:solidFill>
                <a:latin typeface="Nassim"/>
              </a:rPr>
              <a:t>رسم لبيروت في القرن التاسع عشر</a:t>
            </a:r>
            <a:r>
              <a:rPr lang="ar-SA" sz="2800" b="1" dirty="0">
                <a:solidFill>
                  <a:schemeClr val="tx1">
                    <a:lumMod val="95000"/>
                  </a:schemeClr>
                </a:solidFill>
              </a:rPr>
              <a:t/>
            </a:r>
            <a:br>
              <a:rPr lang="ar-SA" sz="2800" b="1" dirty="0">
                <a:solidFill>
                  <a:schemeClr val="tx1">
                    <a:lumMod val="95000"/>
                  </a:schemeClr>
                </a:solidFill>
              </a:rPr>
            </a:br>
            <a:endParaRPr lang="tr-TR" sz="2800" b="1" dirty="0">
              <a:solidFill>
                <a:schemeClr val="tx1">
                  <a:lumMod val="95000"/>
                </a:schemeClr>
              </a:solidFill>
            </a:endParaRPr>
          </a:p>
        </p:txBody>
      </p:sp>
    </p:spTree>
    <p:extLst>
      <p:ext uri="{BB962C8B-B14F-4D97-AF65-F5344CB8AC3E}">
        <p14:creationId xmlns:p14="http://schemas.microsoft.com/office/powerpoint/2010/main" val="929126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685802" y="300446"/>
            <a:ext cx="4995334" cy="5490755"/>
          </a:xfrm>
        </p:spPr>
        <p:txBody>
          <a:bodyPr>
            <a:normAutofit fontScale="92500" lnSpcReduction="20000"/>
          </a:bodyPr>
          <a:lstStyle/>
          <a:p>
            <a:pPr algn="just"/>
            <a:r>
              <a:rPr lang="tr-TR" sz="2000" dirty="0" smtClean="0"/>
              <a:t>Alfabetik  sözlükçülük çalışmaları alanında ilk defa el-</a:t>
            </a:r>
            <a:r>
              <a:rPr lang="tr-TR" sz="2000" dirty="0" err="1" smtClean="0"/>
              <a:t>Halîl</a:t>
            </a:r>
            <a:r>
              <a:rPr lang="tr-TR" sz="2000" dirty="0" smtClean="0"/>
              <a:t> b. </a:t>
            </a:r>
            <a:r>
              <a:rPr lang="tr-TR" sz="2000" dirty="0" err="1" smtClean="0"/>
              <a:t>Ahmed</a:t>
            </a:r>
            <a:r>
              <a:rPr lang="tr-TR" sz="2000" dirty="0"/>
              <a:t> </a:t>
            </a:r>
            <a:r>
              <a:rPr lang="tr-TR" sz="2000" dirty="0" smtClean="0"/>
              <a:t>harflerin mahreçlerini esas alarak düzenlemiş ve </a:t>
            </a:r>
            <a:r>
              <a:rPr lang="tr-TR" sz="2000" dirty="0" smtClean="0"/>
              <a:t>kalp </a:t>
            </a:r>
            <a:r>
              <a:rPr lang="tr-TR" sz="2000" dirty="0" smtClean="0"/>
              <a:t>sistemini uygulamıştır. Bu yöntemle </a:t>
            </a:r>
            <a:r>
              <a:rPr lang="tr-TR" sz="2000" dirty="0" err="1" smtClean="0"/>
              <a:t>Kitâbu’l</a:t>
            </a:r>
            <a:r>
              <a:rPr lang="tr-TR" sz="2000" dirty="0" smtClean="0"/>
              <a:t>- ‘</a:t>
            </a:r>
            <a:r>
              <a:rPr lang="tr-TR" sz="2000" dirty="0" err="1" smtClean="0"/>
              <a:t>ayn</a:t>
            </a:r>
            <a:r>
              <a:rPr lang="tr-TR" sz="2000" dirty="0" smtClean="0"/>
              <a:t> adlı eserini telif etmiştir.</a:t>
            </a:r>
          </a:p>
          <a:p>
            <a:pPr algn="just"/>
            <a:r>
              <a:rPr lang="tr-TR" sz="2000" dirty="0" smtClean="0"/>
              <a:t>Bu yüzden el-</a:t>
            </a:r>
            <a:r>
              <a:rPr lang="tr-TR" sz="2000" dirty="0" err="1" smtClean="0"/>
              <a:t>Halîl</a:t>
            </a:r>
            <a:r>
              <a:rPr lang="tr-TR" sz="2000" dirty="0" smtClean="0"/>
              <a:t>, Arap edebiyatında sözlükçülük çalışmalarının önderi olarak kabul edilir.</a:t>
            </a:r>
          </a:p>
          <a:p>
            <a:pPr algn="just"/>
            <a:r>
              <a:rPr lang="tr-TR" sz="2000" dirty="0"/>
              <a:t>e</a:t>
            </a:r>
            <a:r>
              <a:rPr lang="tr-TR" sz="2000" dirty="0" smtClean="0"/>
              <a:t>l-</a:t>
            </a:r>
            <a:r>
              <a:rPr lang="tr-TR" sz="2000" dirty="0" err="1" smtClean="0"/>
              <a:t>Halîl</a:t>
            </a:r>
            <a:r>
              <a:rPr lang="tr-TR" sz="2000" dirty="0" smtClean="0"/>
              <a:t> </a:t>
            </a:r>
            <a:r>
              <a:rPr lang="tr-TR" sz="2000" dirty="0" smtClean="0"/>
              <a:t>b. </a:t>
            </a:r>
            <a:r>
              <a:rPr lang="tr-TR" sz="2000" dirty="0" err="1" smtClean="0"/>
              <a:t>Ahmed’den</a:t>
            </a:r>
            <a:r>
              <a:rPr lang="tr-TR" sz="2000" dirty="0" smtClean="0"/>
              <a:t> sonraki dönemlerde sözlükçülük çalışmaları bazı aşamalar geçirerek günümüzdeki son halini almıştır.</a:t>
            </a:r>
          </a:p>
          <a:p>
            <a:pPr algn="just"/>
            <a:r>
              <a:rPr lang="tr-TR" sz="2000" dirty="0" smtClean="0"/>
              <a:t>Sözlükçülük çalışmalarını yazarların takip ettiği yöntemler çerçevesinde bazı ekoller içerisinde ele alabiliriz.</a:t>
            </a:r>
            <a:endParaRPr lang="tr-TR" sz="2000" dirty="0"/>
          </a:p>
        </p:txBody>
      </p:sp>
      <p:sp>
        <p:nvSpPr>
          <p:cNvPr id="4" name="İçerik Yer Tutucusu 3"/>
          <p:cNvSpPr>
            <a:spLocks noGrp="1"/>
          </p:cNvSpPr>
          <p:nvPr>
            <p:ph sz="half" idx="2"/>
          </p:nvPr>
        </p:nvSpPr>
        <p:spPr>
          <a:xfrm>
            <a:off x="5821895" y="300447"/>
            <a:ext cx="4995332" cy="5490754"/>
          </a:xfrm>
        </p:spPr>
        <p:txBody>
          <a:bodyPr>
            <a:normAutofit fontScale="92500" lnSpcReduction="20000"/>
          </a:bodyPr>
          <a:lstStyle/>
          <a:p>
            <a:pPr marL="342900" indent="-342900" algn="just">
              <a:buFont typeface="+mj-lt"/>
              <a:buAutoNum type="arabicPeriod"/>
            </a:pPr>
            <a:r>
              <a:rPr lang="tr-TR" dirty="0" err="1" smtClean="0"/>
              <a:t>İbn</a:t>
            </a:r>
            <a:r>
              <a:rPr lang="tr-TR" dirty="0" smtClean="0"/>
              <a:t> </a:t>
            </a:r>
            <a:r>
              <a:rPr lang="tr-TR" dirty="0" err="1" smtClean="0"/>
              <a:t>Dureyd’in</a:t>
            </a:r>
            <a:r>
              <a:rPr lang="tr-TR" dirty="0" smtClean="0"/>
              <a:t> (öl. 933) </a:t>
            </a:r>
            <a:r>
              <a:rPr lang="tr-TR" dirty="0" err="1" smtClean="0"/>
              <a:t>Kitâbu’l-Cemhere’si</a:t>
            </a:r>
            <a:r>
              <a:rPr lang="tr-TR" dirty="0" smtClean="0"/>
              <a:t> etrafında şekillenen ekol: Bu ekolde yazılan sözlüklerde </a:t>
            </a:r>
            <a:r>
              <a:rPr lang="tr-TR" dirty="0" smtClean="0"/>
              <a:t>kalp </a:t>
            </a:r>
            <a:r>
              <a:rPr lang="tr-TR" dirty="0" smtClean="0"/>
              <a:t>sistemi uygulanmakla birlikte kelimeler alfabetik sıraya göre düzenlenmiştir.</a:t>
            </a:r>
          </a:p>
          <a:p>
            <a:pPr marL="342900" indent="-342900" algn="just">
              <a:buFont typeface="+mj-lt"/>
              <a:buAutoNum type="arabicPeriod"/>
            </a:pPr>
            <a:r>
              <a:rPr lang="tr-TR" dirty="0" err="1" smtClean="0"/>
              <a:t>Ebû</a:t>
            </a:r>
            <a:r>
              <a:rPr lang="tr-TR" dirty="0" smtClean="0"/>
              <a:t> </a:t>
            </a:r>
            <a:r>
              <a:rPr lang="tr-TR" dirty="0" err="1" smtClean="0"/>
              <a:t>Nasr</a:t>
            </a:r>
            <a:r>
              <a:rPr lang="tr-TR" dirty="0" smtClean="0"/>
              <a:t> </a:t>
            </a:r>
            <a:r>
              <a:rPr lang="tr-TR" dirty="0" err="1" smtClean="0"/>
              <a:t>İsmâ‘îl</a:t>
            </a:r>
            <a:r>
              <a:rPr lang="tr-TR" dirty="0" smtClean="0"/>
              <a:t> b. </a:t>
            </a:r>
            <a:r>
              <a:rPr lang="tr-TR" dirty="0" err="1" smtClean="0"/>
              <a:t>Hammâd</a:t>
            </a:r>
            <a:r>
              <a:rPr lang="tr-TR" dirty="0" smtClean="0"/>
              <a:t> el-</a:t>
            </a:r>
            <a:r>
              <a:rPr lang="tr-TR" dirty="0" err="1" smtClean="0"/>
              <a:t>Cevherî’nin</a:t>
            </a:r>
            <a:r>
              <a:rPr lang="tr-TR" dirty="0" smtClean="0"/>
              <a:t> (öl. 1003) başlattığı kafiye sistemi etrafında oluşan ekol: </a:t>
            </a:r>
            <a:r>
              <a:rPr lang="tr-TR" dirty="0" err="1" smtClean="0"/>
              <a:t>Tâcu’l-luğa</a:t>
            </a:r>
            <a:r>
              <a:rPr lang="tr-TR" dirty="0" smtClean="0"/>
              <a:t> ve </a:t>
            </a:r>
            <a:r>
              <a:rPr lang="tr-TR" dirty="0" err="1" smtClean="0"/>
              <a:t>sıhâhu’l</a:t>
            </a:r>
            <a:r>
              <a:rPr lang="tr-TR" dirty="0" smtClean="0"/>
              <a:t>- ‘</a:t>
            </a:r>
            <a:r>
              <a:rPr lang="tr-TR" dirty="0" err="1" smtClean="0"/>
              <a:t>arabiyye</a:t>
            </a:r>
            <a:r>
              <a:rPr lang="tr-TR" dirty="0" smtClean="0"/>
              <a:t> ile başlayan bu ekolde kelimelerin ilk ve son harfleri esas alınmıştır. Son harflere bâb adı verilmiş ve bu bâblar da kelimelerin başladığı harflere göre fasıllara ayrılmıştır.</a:t>
            </a:r>
          </a:p>
          <a:p>
            <a:pPr marL="342900" indent="-342900" algn="just">
              <a:buFont typeface="+mj-lt"/>
              <a:buAutoNum type="arabicPeriod"/>
            </a:pPr>
            <a:r>
              <a:rPr lang="tr-TR" dirty="0" err="1" smtClean="0"/>
              <a:t>Ebu’l-Kâsım</a:t>
            </a:r>
            <a:r>
              <a:rPr lang="tr-TR" dirty="0" smtClean="0"/>
              <a:t> </a:t>
            </a:r>
            <a:r>
              <a:rPr lang="tr-TR" dirty="0" err="1" smtClean="0"/>
              <a:t>Cârullâh</a:t>
            </a:r>
            <a:r>
              <a:rPr lang="tr-TR" dirty="0" smtClean="0"/>
              <a:t> ez-</a:t>
            </a:r>
            <a:r>
              <a:rPr lang="tr-TR" dirty="0" err="1" smtClean="0"/>
              <a:t>Zemahşerî’nin</a:t>
            </a:r>
            <a:r>
              <a:rPr lang="tr-TR" dirty="0" smtClean="0"/>
              <a:t> (öl. 1143) </a:t>
            </a:r>
            <a:r>
              <a:rPr lang="tr-TR" dirty="0" err="1" smtClean="0"/>
              <a:t>Esâsu’l-belâğa’sı</a:t>
            </a:r>
            <a:r>
              <a:rPr lang="tr-TR" dirty="0" smtClean="0"/>
              <a:t> etrafında şekillenen ekol: Bu ekole göre telif edilen sözlükler aslî ilk harflerine göre tertip edilmiş, tertip esnasında kelimelerin birinci harfinden sonraki harflerde de alfabetik sıra göz önüne alınmıştır. </a:t>
            </a:r>
            <a:r>
              <a:rPr lang="tr-TR" dirty="0" smtClean="0"/>
              <a:t>Kalp sistemi </a:t>
            </a:r>
            <a:r>
              <a:rPr lang="tr-TR" dirty="0" smtClean="0"/>
              <a:t>kaldırılmıştır.</a:t>
            </a:r>
          </a:p>
          <a:p>
            <a:pPr marL="342900" indent="-342900" algn="just">
              <a:buFont typeface="+mj-lt"/>
              <a:buAutoNum type="arabicPeriod"/>
            </a:pPr>
            <a:r>
              <a:rPr lang="tr-TR" dirty="0" smtClean="0"/>
              <a:t>‘</a:t>
            </a:r>
            <a:r>
              <a:rPr lang="tr-TR" dirty="0" err="1" smtClean="0"/>
              <a:t>Abdullâh</a:t>
            </a:r>
            <a:r>
              <a:rPr lang="tr-TR" dirty="0" smtClean="0"/>
              <a:t> el- ‘</a:t>
            </a:r>
            <a:r>
              <a:rPr lang="tr-TR" dirty="0" err="1" smtClean="0"/>
              <a:t>Alaylî</a:t>
            </a:r>
            <a:r>
              <a:rPr lang="tr-TR" dirty="0" smtClean="0"/>
              <a:t> tarafından yazılan el-</a:t>
            </a:r>
            <a:r>
              <a:rPr lang="tr-TR" dirty="0" err="1" smtClean="0"/>
              <a:t>Merca</a:t>
            </a:r>
            <a:r>
              <a:rPr lang="tr-TR" dirty="0" smtClean="0"/>
              <a:t>‘ etrafında şekillenen ekol: Bu ekolde yazılan sözlüklerde kelimeler </a:t>
            </a:r>
            <a:r>
              <a:rPr lang="tr-TR" dirty="0" err="1" smtClean="0"/>
              <a:t>zaid</a:t>
            </a:r>
            <a:r>
              <a:rPr lang="tr-TR" dirty="0" smtClean="0"/>
              <a:t> harflerden soyutlanmaksızın okunduğu gibi düzenlenmiş ve bu sisteme «et-</a:t>
            </a:r>
            <a:r>
              <a:rPr lang="tr-TR" dirty="0" err="1" smtClean="0"/>
              <a:t>Tertibu‘n</a:t>
            </a:r>
            <a:r>
              <a:rPr lang="tr-TR" dirty="0" smtClean="0"/>
              <a:t>-</a:t>
            </a:r>
            <a:r>
              <a:rPr lang="tr-TR" dirty="0" err="1" smtClean="0"/>
              <a:t>nutkî</a:t>
            </a:r>
            <a:r>
              <a:rPr lang="tr-TR" dirty="0" smtClean="0"/>
              <a:t>» adı verilmiştir.</a:t>
            </a:r>
            <a:endParaRPr lang="tr-TR" dirty="0"/>
          </a:p>
        </p:txBody>
      </p:sp>
    </p:spTree>
    <p:extLst>
      <p:ext uri="{BB962C8B-B14F-4D97-AF65-F5344CB8AC3E}">
        <p14:creationId xmlns:p14="http://schemas.microsoft.com/office/powerpoint/2010/main" val="2096313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1" y="609601"/>
            <a:ext cx="10131425" cy="1036320"/>
          </a:xfrm>
        </p:spPr>
        <p:txBody>
          <a:bodyPr/>
          <a:lstStyle/>
          <a:p>
            <a:pPr algn="ctr"/>
            <a:r>
              <a:rPr lang="ar-KW" b="1" dirty="0" smtClean="0"/>
              <a:t>المعجم الوسيط ( اللَّجْنَة )</a:t>
            </a:r>
            <a:endParaRPr lang="tr-TR" b="1" dirty="0"/>
          </a:p>
        </p:txBody>
      </p:sp>
      <p:sp>
        <p:nvSpPr>
          <p:cNvPr id="3" name="İçerik Yer Tutucusu 2"/>
          <p:cNvSpPr>
            <a:spLocks noGrp="1"/>
          </p:cNvSpPr>
          <p:nvPr>
            <p:ph idx="1"/>
          </p:nvPr>
        </p:nvSpPr>
        <p:spPr>
          <a:xfrm>
            <a:off x="685801" y="1554481"/>
            <a:ext cx="10131425" cy="4767942"/>
          </a:xfrm>
        </p:spPr>
        <p:txBody>
          <a:bodyPr>
            <a:normAutofit/>
          </a:bodyPr>
          <a:lstStyle/>
          <a:p>
            <a:pPr algn="just"/>
            <a:r>
              <a:rPr lang="tr-TR" sz="2000" dirty="0" smtClean="0"/>
              <a:t>Mısır Milli Eğitim Bakanlığı 1936 yılında Arap Dil Kurumu’ndan yeni tarzda, açık ifadeli, kullanışlı, ilmi ve teknik terimleri içeren, izahında resmine ihtiyaç duyulan isimlerin resminin konulduğu, öğrencilerin ve kültürlü kişilerin istifadesine yönelik orta hacimli bir sözlük hazırlamasını talep etmiştir. </a:t>
            </a:r>
          </a:p>
          <a:p>
            <a:pPr algn="just"/>
            <a:r>
              <a:rPr lang="tr-TR" sz="2000" dirty="0" smtClean="0"/>
              <a:t>Bugün elimizde bulunan ve </a:t>
            </a:r>
            <a:r>
              <a:rPr lang="tr-TR" sz="2000" dirty="0" smtClean="0"/>
              <a:t>el-</a:t>
            </a:r>
            <a:r>
              <a:rPr lang="tr-TR" sz="2000" dirty="0" err="1" smtClean="0"/>
              <a:t>Mu‘cemu’l</a:t>
            </a:r>
            <a:r>
              <a:rPr lang="tr-TR" sz="2000" dirty="0" smtClean="0"/>
              <a:t>-</a:t>
            </a:r>
            <a:r>
              <a:rPr lang="tr-TR" sz="2000" dirty="0" err="1" smtClean="0"/>
              <a:t>vasît</a:t>
            </a:r>
            <a:r>
              <a:rPr lang="tr-TR" sz="2000" dirty="0" smtClean="0"/>
              <a:t> </a:t>
            </a:r>
            <a:r>
              <a:rPr lang="tr-TR" sz="2000" dirty="0" smtClean="0"/>
              <a:t>olarak adlandırılan bu sözlüğün hazırlanmasına ancak 1940 yılında başlanmıştır. </a:t>
            </a:r>
          </a:p>
          <a:p>
            <a:pPr algn="just"/>
            <a:r>
              <a:rPr lang="tr-TR" sz="2000" dirty="0" smtClean="0"/>
              <a:t>Arap Dil Kurumu üyelerinden </a:t>
            </a:r>
            <a:r>
              <a:rPr lang="tr-TR" sz="2000" dirty="0" err="1" smtClean="0"/>
              <a:t>İbrâhîm</a:t>
            </a:r>
            <a:r>
              <a:rPr lang="tr-TR" sz="2000" dirty="0" smtClean="0"/>
              <a:t> </a:t>
            </a:r>
            <a:r>
              <a:rPr lang="tr-TR" sz="2000" dirty="0" err="1" smtClean="0"/>
              <a:t>Mustafâ</a:t>
            </a:r>
            <a:r>
              <a:rPr lang="tr-TR" sz="2000" dirty="0" smtClean="0"/>
              <a:t>, </a:t>
            </a:r>
            <a:r>
              <a:rPr lang="tr-TR" sz="2000" dirty="0" err="1" smtClean="0"/>
              <a:t>Ahmed</a:t>
            </a:r>
            <a:r>
              <a:rPr lang="tr-TR" sz="2000" dirty="0" smtClean="0"/>
              <a:t> Hasan ez-</a:t>
            </a:r>
            <a:r>
              <a:rPr lang="tr-TR" sz="2000" dirty="0" err="1" smtClean="0"/>
              <a:t>Zeyyât</a:t>
            </a:r>
            <a:r>
              <a:rPr lang="tr-TR" sz="2000" dirty="0" smtClean="0"/>
              <a:t>, Hâmid ‘</a:t>
            </a:r>
            <a:r>
              <a:rPr lang="tr-TR" sz="2000" dirty="0" err="1" smtClean="0"/>
              <a:t>Abdulkâdir</a:t>
            </a:r>
            <a:r>
              <a:rPr lang="tr-TR" sz="2000" dirty="0" smtClean="0"/>
              <a:t> ve Muhammed ‘Ali en-</a:t>
            </a:r>
            <a:r>
              <a:rPr lang="tr-TR" sz="2000" dirty="0" err="1" smtClean="0"/>
              <a:t>Neccâr</a:t>
            </a:r>
            <a:r>
              <a:rPr lang="tr-TR" sz="2000" dirty="0" smtClean="0"/>
              <a:t> bu sözlüğü hazırlamakla görevlendirilmiş ve </a:t>
            </a:r>
            <a:r>
              <a:rPr lang="tr-TR" sz="2000" dirty="0" err="1" smtClean="0"/>
              <a:t>adıgeçen</a:t>
            </a:r>
            <a:r>
              <a:rPr lang="tr-TR" sz="2000" dirty="0" smtClean="0"/>
              <a:t> dört üyenin  3 yıllık çalışması sonucunda eser yazılmıştır.</a:t>
            </a:r>
          </a:p>
          <a:p>
            <a:pPr algn="just"/>
            <a:r>
              <a:rPr lang="tr-TR" sz="2000" dirty="0" smtClean="0"/>
              <a:t>30.000 madde, 1 milyon kelime ve 600 resim içerir.</a:t>
            </a:r>
          </a:p>
          <a:p>
            <a:pPr algn="just"/>
            <a:r>
              <a:rPr lang="tr-TR" sz="2000" dirty="0" smtClean="0"/>
              <a:t>Geçmiş ve bugün arasında bir köprü görevi görmesi amaçlanmıştır. Muhafazakar ve yenilikçi bir sözlüktür. 1960 yılında birinci cildi, 1961’de ikinci cildi Kahire’de yayınlanmıştır. </a:t>
            </a:r>
          </a:p>
          <a:p>
            <a:pPr algn="just"/>
            <a:r>
              <a:rPr lang="tr-TR" sz="2000" dirty="0" smtClean="0"/>
              <a:t>Sonraki baskıları farklı komisyonlar tarafından gözden geçirilmiştir.</a:t>
            </a:r>
            <a:endParaRPr lang="tr-TR" sz="2000" dirty="0"/>
          </a:p>
        </p:txBody>
      </p:sp>
    </p:spTree>
    <p:extLst>
      <p:ext uri="{BB962C8B-B14F-4D97-AF65-F5344CB8AC3E}">
        <p14:creationId xmlns:p14="http://schemas.microsoft.com/office/powerpoint/2010/main" val="326161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â«Ø§ÙÙØ¹Ø¬Ù Ø§ÙÙØ³ÙØ· ( Ø§ÙÙÙÙØ¬ÙÙÙØ© )â¬â"/>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75611" y="541624"/>
            <a:ext cx="3644537"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231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0" y="1463040"/>
            <a:ext cx="9790611" cy="1606731"/>
          </a:xfrm>
        </p:spPr>
        <p:txBody>
          <a:bodyPr/>
          <a:lstStyle/>
          <a:p>
            <a:pPr algn="ctr"/>
            <a:r>
              <a:rPr lang="tr-TR" b="1" dirty="0" smtClean="0"/>
              <a:t>A. HARFLERİN MAHREÇLERİ ESAS ALINARAK DÜZENLENEN SÖZLÜKLER</a:t>
            </a:r>
            <a:endParaRPr lang="tr-TR" b="1" dirty="0"/>
          </a:p>
        </p:txBody>
      </p:sp>
    </p:spTree>
    <p:extLst>
      <p:ext uri="{BB962C8B-B14F-4D97-AF65-F5344CB8AC3E}">
        <p14:creationId xmlns:p14="http://schemas.microsoft.com/office/powerpoint/2010/main" val="451929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1" y="609600"/>
            <a:ext cx="10131425" cy="905691"/>
          </a:xfrm>
        </p:spPr>
        <p:txBody>
          <a:bodyPr>
            <a:normAutofit/>
          </a:bodyPr>
          <a:lstStyle/>
          <a:p>
            <a:pPr algn="ctr"/>
            <a:r>
              <a:rPr lang="ar-KW" sz="4000" b="1" dirty="0" smtClean="0"/>
              <a:t>كتاب العين (الخليل بن أحمد)</a:t>
            </a:r>
            <a:endParaRPr lang="tr-TR" sz="4000" b="1" dirty="0"/>
          </a:p>
        </p:txBody>
      </p:sp>
      <p:sp>
        <p:nvSpPr>
          <p:cNvPr id="3" name="İçerik Yer Tutucusu 2"/>
          <p:cNvSpPr>
            <a:spLocks noGrp="1"/>
          </p:cNvSpPr>
          <p:nvPr>
            <p:ph idx="1"/>
          </p:nvPr>
        </p:nvSpPr>
        <p:spPr>
          <a:xfrm>
            <a:off x="685801" y="1515291"/>
            <a:ext cx="10131425" cy="5055325"/>
          </a:xfrm>
        </p:spPr>
        <p:txBody>
          <a:bodyPr>
            <a:normAutofit fontScale="25000" lnSpcReduction="20000"/>
          </a:bodyPr>
          <a:lstStyle/>
          <a:p>
            <a:pPr algn="just"/>
            <a:r>
              <a:rPr lang="tr-TR" sz="7200" dirty="0" smtClean="0"/>
              <a:t>el-</a:t>
            </a:r>
            <a:r>
              <a:rPr lang="tr-TR" sz="7200" dirty="0" err="1" smtClean="0"/>
              <a:t>Halîl</a:t>
            </a:r>
            <a:r>
              <a:rPr lang="tr-TR" sz="7200" dirty="0" smtClean="0"/>
              <a:t> b. </a:t>
            </a:r>
            <a:r>
              <a:rPr lang="tr-TR" sz="7200" dirty="0" err="1" smtClean="0"/>
              <a:t>Ahmed</a:t>
            </a:r>
            <a:r>
              <a:rPr lang="tr-TR" sz="7200" dirty="0" smtClean="0"/>
              <a:t> el-</a:t>
            </a:r>
            <a:r>
              <a:rPr lang="tr-TR" sz="7200" dirty="0" err="1" smtClean="0"/>
              <a:t>Ferrâhîdî</a:t>
            </a:r>
            <a:r>
              <a:rPr lang="tr-TR" sz="7200" dirty="0" smtClean="0"/>
              <a:t> (öl. 791) ilk defa Arapça lafızların </a:t>
            </a:r>
            <a:r>
              <a:rPr lang="tr-TR" sz="7200" dirty="0" err="1" smtClean="0"/>
              <a:t>diziminde</a:t>
            </a:r>
            <a:r>
              <a:rPr lang="tr-TR" sz="7200" dirty="0" smtClean="0"/>
              <a:t> alfabetik sırayı düşünmüştür.</a:t>
            </a:r>
          </a:p>
          <a:p>
            <a:pPr algn="just"/>
            <a:r>
              <a:rPr lang="tr-TR" sz="7200" dirty="0" smtClean="0"/>
              <a:t>el-</a:t>
            </a:r>
            <a:r>
              <a:rPr lang="tr-TR" sz="7200" dirty="0" err="1" smtClean="0"/>
              <a:t>Halîl’in</a:t>
            </a:r>
            <a:r>
              <a:rPr lang="tr-TR" sz="7200" dirty="0" smtClean="0"/>
              <a:t> yöntemi; Lafızları ilk harflerin mahreçlerinin sırasını göz önüne alarak düzenlemiştir. Mahreçlerine göre harfleri aşağıdaki şekilde sıralamıştır.  </a:t>
            </a:r>
            <a:endParaRPr lang="ar-KW" sz="7200" dirty="0" smtClean="0"/>
          </a:p>
          <a:p>
            <a:pPr marL="0" indent="0" algn="just">
              <a:buNone/>
            </a:pPr>
            <a:r>
              <a:rPr lang="ar-KW" sz="12800" b="1" dirty="0" smtClean="0"/>
              <a:t>ع ح ه خ غ * ق ك * ج ش ض * ص س ز * ط د ت * ظ ث ذ * ر ل ن * </a:t>
            </a:r>
            <a:endParaRPr lang="tr-TR" sz="12800" b="1" dirty="0" smtClean="0"/>
          </a:p>
          <a:p>
            <a:pPr marL="0" indent="0" algn="just">
              <a:buNone/>
            </a:pPr>
            <a:r>
              <a:rPr lang="tr-TR" sz="12800" b="1" dirty="0" smtClean="0"/>
              <a:t> </a:t>
            </a:r>
            <a:r>
              <a:rPr lang="ar-KW" sz="12800" b="1" dirty="0" smtClean="0"/>
              <a:t>ف ب م * و ا ي * همزة </a:t>
            </a:r>
            <a:r>
              <a:rPr lang="tr-TR" sz="12800" b="1" dirty="0" smtClean="0"/>
              <a:t> </a:t>
            </a:r>
            <a:r>
              <a:rPr lang="ar-KW" sz="12800" b="1" dirty="0" smtClean="0"/>
              <a:t> </a:t>
            </a:r>
            <a:endParaRPr lang="tr-TR" sz="12800" b="1" dirty="0" smtClean="0"/>
          </a:p>
          <a:p>
            <a:pPr algn="just">
              <a:buFont typeface="Arial" panose="020B0604020202020204" pitchFamily="34" charset="0"/>
              <a:buChar char="•"/>
            </a:pPr>
            <a:r>
              <a:rPr lang="tr-TR" sz="7200" dirty="0" smtClean="0"/>
              <a:t>Kalp sistemini uygulamıştır. </a:t>
            </a:r>
          </a:p>
          <a:p>
            <a:pPr algn="just">
              <a:buFont typeface="Arial" panose="020B0604020202020204" pitchFamily="34" charset="0"/>
              <a:buChar char="•"/>
            </a:pPr>
            <a:r>
              <a:rPr lang="tr-TR" sz="7200" dirty="0" smtClean="0"/>
              <a:t>Eserini harflerin sayısı kadar bölümlere ayırmıştır. Her bölüm </a:t>
            </a:r>
            <a:r>
              <a:rPr lang="tr-TR" sz="7200" dirty="0" err="1" smtClean="0"/>
              <a:t>Kitâbu’l</a:t>
            </a:r>
            <a:r>
              <a:rPr lang="tr-TR" sz="7200" dirty="0" smtClean="0"/>
              <a:t>- ‘</a:t>
            </a:r>
            <a:r>
              <a:rPr lang="tr-TR" sz="7200" dirty="0" err="1" smtClean="0"/>
              <a:t>ayn</a:t>
            </a:r>
            <a:r>
              <a:rPr lang="tr-TR" sz="7200" dirty="0" smtClean="0"/>
              <a:t>, </a:t>
            </a:r>
            <a:r>
              <a:rPr lang="tr-TR" sz="7200" dirty="0" err="1" smtClean="0"/>
              <a:t>Kitâbu’l-hâ</a:t>
            </a:r>
            <a:r>
              <a:rPr lang="tr-TR" sz="7200" dirty="0" smtClean="0"/>
              <a:t> </a:t>
            </a:r>
            <a:r>
              <a:rPr lang="tr-TR" sz="7200" dirty="0" err="1" smtClean="0"/>
              <a:t>vb</a:t>
            </a:r>
            <a:r>
              <a:rPr lang="tr-TR" sz="7200" dirty="0" smtClean="0"/>
              <a:t> şekillerde anılmıştır.</a:t>
            </a:r>
          </a:p>
          <a:p>
            <a:pPr algn="just">
              <a:buFont typeface="Arial" panose="020B0604020202020204" pitchFamily="34" charset="0"/>
              <a:buChar char="•"/>
            </a:pPr>
            <a:r>
              <a:rPr lang="tr-TR" sz="7200" dirty="0" smtClean="0"/>
              <a:t>Maddelerin açıklanmasında şevahide önem verilmiştir. </a:t>
            </a:r>
          </a:p>
          <a:p>
            <a:pPr algn="just">
              <a:buFont typeface="Arial" panose="020B0604020202020204" pitchFamily="34" charset="0"/>
              <a:buChar char="•"/>
            </a:pPr>
            <a:r>
              <a:rPr lang="tr-TR" sz="7200" dirty="0" smtClean="0"/>
              <a:t>Eser, ses ve kalp sistemine dayanan tertibi nedeniyle kullanma zorluğu, kelimelerin hangisinin asıl hangisinin </a:t>
            </a:r>
            <a:r>
              <a:rPr lang="tr-TR" sz="7200" dirty="0" err="1" smtClean="0"/>
              <a:t>maklub</a:t>
            </a:r>
            <a:r>
              <a:rPr lang="tr-TR" sz="7200" dirty="0" smtClean="0"/>
              <a:t> olduğunu tespit etmenin güçlüğü, harflerdeki noktalama eksikliği gibi hususlardan dolayı eleştirilmiştir.</a:t>
            </a:r>
          </a:p>
          <a:p>
            <a:pPr algn="just">
              <a:buFont typeface="Arial" panose="020B0604020202020204" pitchFamily="34" charset="0"/>
              <a:buChar char="•"/>
            </a:pPr>
            <a:r>
              <a:rPr lang="tr-TR" sz="7200" dirty="0" smtClean="0"/>
              <a:t>Yakın tarihlerde yapılmış baskıları mevcuttur.</a:t>
            </a:r>
          </a:p>
          <a:p>
            <a:pPr marL="0" indent="0">
              <a:buNone/>
            </a:pPr>
            <a:r>
              <a:rPr lang="tr-TR" sz="3200" b="1" dirty="0" smtClean="0"/>
              <a:t> </a:t>
            </a:r>
            <a:r>
              <a:rPr lang="ar-KW" sz="3200" b="1" dirty="0" smtClean="0"/>
              <a:t> </a:t>
            </a:r>
            <a:endParaRPr lang="tr-TR" sz="3200" b="1" dirty="0"/>
          </a:p>
        </p:txBody>
      </p:sp>
    </p:spTree>
    <p:extLst>
      <p:ext uri="{BB962C8B-B14F-4D97-AF65-F5344CB8AC3E}">
        <p14:creationId xmlns:p14="http://schemas.microsoft.com/office/powerpoint/2010/main" val="2793513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1" y="287383"/>
            <a:ext cx="10131425" cy="914400"/>
          </a:xfrm>
        </p:spPr>
        <p:txBody>
          <a:bodyPr/>
          <a:lstStyle/>
          <a:p>
            <a:pPr algn="ctr"/>
            <a:r>
              <a:rPr lang="ar-KW" b="1" dirty="0" smtClean="0"/>
              <a:t>البارع ( أبو علي القالي )</a:t>
            </a:r>
            <a:endParaRPr lang="tr-TR" b="1" dirty="0"/>
          </a:p>
        </p:txBody>
      </p:sp>
      <p:sp>
        <p:nvSpPr>
          <p:cNvPr id="3" name="İçerik Yer Tutucusu 2"/>
          <p:cNvSpPr>
            <a:spLocks noGrp="1"/>
          </p:cNvSpPr>
          <p:nvPr>
            <p:ph idx="1"/>
          </p:nvPr>
        </p:nvSpPr>
        <p:spPr>
          <a:xfrm>
            <a:off x="685801" y="1097281"/>
            <a:ext cx="10131425" cy="4693920"/>
          </a:xfrm>
        </p:spPr>
        <p:txBody>
          <a:bodyPr>
            <a:normAutofit/>
          </a:bodyPr>
          <a:lstStyle/>
          <a:p>
            <a:pPr algn="just"/>
            <a:r>
              <a:rPr lang="tr-TR" dirty="0" err="1" smtClean="0"/>
              <a:t>Ebû</a:t>
            </a:r>
            <a:r>
              <a:rPr lang="tr-TR" dirty="0" smtClean="0"/>
              <a:t> ‘</a:t>
            </a:r>
            <a:r>
              <a:rPr lang="tr-TR" dirty="0" err="1" smtClean="0"/>
              <a:t>Alî</a:t>
            </a:r>
            <a:r>
              <a:rPr lang="tr-TR" dirty="0" smtClean="0"/>
              <a:t> el-</a:t>
            </a:r>
            <a:r>
              <a:rPr lang="tr-TR" dirty="0" err="1" smtClean="0"/>
              <a:t>Kâli</a:t>
            </a:r>
            <a:r>
              <a:rPr lang="tr-TR" dirty="0" smtClean="0"/>
              <a:t>‘ (öl. 966) Endülüs’te Arap filolojisinin kurucusudur. </a:t>
            </a:r>
          </a:p>
          <a:p>
            <a:pPr algn="just"/>
            <a:r>
              <a:rPr lang="tr-TR" dirty="0" smtClean="0"/>
              <a:t>Müellifin el-</a:t>
            </a:r>
            <a:r>
              <a:rPr lang="tr-TR" dirty="0" err="1" smtClean="0"/>
              <a:t>Bâri</a:t>
            </a:r>
            <a:r>
              <a:rPr lang="tr-TR" dirty="0" smtClean="0"/>
              <a:t>‘ adlı bu eseri Endülüs’te telif edilmiş ilk büyük Arapça sözlüktür.</a:t>
            </a:r>
          </a:p>
          <a:p>
            <a:pPr algn="just"/>
            <a:r>
              <a:rPr lang="tr-TR" dirty="0" smtClean="0"/>
              <a:t>Yazar eserinde el-</a:t>
            </a:r>
            <a:r>
              <a:rPr lang="tr-TR" dirty="0" err="1" smtClean="0"/>
              <a:t>Halîl’in</a:t>
            </a:r>
            <a:r>
              <a:rPr lang="tr-TR" dirty="0" smtClean="0"/>
              <a:t> yöntemini uygulayarak kelime tertibinde harflerin mahreçlerini esas almıştır. Ancak harfleri mahreçlerine göre el-</a:t>
            </a:r>
            <a:r>
              <a:rPr lang="tr-TR" dirty="0" err="1" smtClean="0"/>
              <a:t>Halîl’den</a:t>
            </a:r>
            <a:r>
              <a:rPr lang="tr-TR" dirty="0" smtClean="0"/>
              <a:t> farklı bir sıraya koymuştur.</a:t>
            </a:r>
          </a:p>
          <a:p>
            <a:pPr algn="just"/>
            <a:r>
              <a:rPr lang="tr-TR" dirty="0" smtClean="0"/>
              <a:t>Kalp sistemini aynen uygulamış ancak kelimelerin yapı bakımından tarifinde el-</a:t>
            </a:r>
            <a:r>
              <a:rPr lang="tr-TR" dirty="0" err="1" smtClean="0"/>
              <a:t>Halîl’den</a:t>
            </a:r>
            <a:r>
              <a:rPr lang="tr-TR" dirty="0" smtClean="0"/>
              <a:t> farklı davranmıştır. </a:t>
            </a:r>
          </a:p>
          <a:p>
            <a:pPr algn="just"/>
            <a:r>
              <a:rPr lang="tr-TR" dirty="0" smtClean="0"/>
              <a:t>Yazar kelimelerin okunuşunda hata oluşmaması için okunuşlarını bazen yazıyla bazen meşhur bir vezinle ya da her ikisiyle birlikte tespit etmiştir. Emsal, hikmetli sözler ile şiirden bol miktarda </a:t>
            </a:r>
            <a:r>
              <a:rPr lang="tr-TR" dirty="0" err="1" smtClean="0"/>
              <a:t>şevâhid</a:t>
            </a:r>
            <a:r>
              <a:rPr lang="tr-TR" dirty="0" smtClean="0"/>
              <a:t> içermektedir.</a:t>
            </a:r>
          </a:p>
          <a:p>
            <a:pPr algn="just"/>
            <a:r>
              <a:rPr lang="tr-TR" dirty="0" smtClean="0"/>
              <a:t>İki parça halinde günümüze de ulaşan eser </a:t>
            </a:r>
            <a:r>
              <a:rPr lang="tr-TR" dirty="0" err="1" smtClean="0"/>
              <a:t>Fulton</a:t>
            </a:r>
            <a:r>
              <a:rPr lang="tr-TR" dirty="0" smtClean="0"/>
              <a:t> tarafından İngilizce bir önsözle 1933’te Londra’da basılmıştır.  </a:t>
            </a:r>
          </a:p>
          <a:p>
            <a:pPr algn="just"/>
            <a:r>
              <a:rPr lang="tr-TR" dirty="0" smtClean="0"/>
              <a:t>1974 yılında da Bağdat’ta yayınlanmıştır.</a:t>
            </a:r>
            <a:endParaRPr lang="tr-TR" dirty="0"/>
          </a:p>
        </p:txBody>
      </p:sp>
    </p:spTree>
    <p:extLst>
      <p:ext uri="{BB962C8B-B14F-4D97-AF65-F5344CB8AC3E}">
        <p14:creationId xmlns:p14="http://schemas.microsoft.com/office/powerpoint/2010/main" val="1225804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1" y="609600"/>
            <a:ext cx="10131425" cy="957943"/>
          </a:xfrm>
        </p:spPr>
        <p:txBody>
          <a:bodyPr>
            <a:normAutofit/>
          </a:bodyPr>
          <a:lstStyle/>
          <a:p>
            <a:pPr algn="ctr"/>
            <a:r>
              <a:rPr lang="ar-KW" sz="4000" b="1" dirty="0" smtClean="0"/>
              <a:t>تهذيب اللغة ( الأزهري )</a:t>
            </a:r>
            <a:endParaRPr lang="tr-TR" sz="4000" b="1" dirty="0"/>
          </a:p>
        </p:txBody>
      </p:sp>
      <p:sp>
        <p:nvSpPr>
          <p:cNvPr id="3" name="İçerik Yer Tutucusu 2"/>
          <p:cNvSpPr>
            <a:spLocks noGrp="1"/>
          </p:cNvSpPr>
          <p:nvPr>
            <p:ph idx="1"/>
          </p:nvPr>
        </p:nvSpPr>
        <p:spPr>
          <a:xfrm>
            <a:off x="685801" y="1567543"/>
            <a:ext cx="10131425" cy="4223657"/>
          </a:xfrm>
        </p:spPr>
        <p:txBody>
          <a:bodyPr/>
          <a:lstStyle/>
          <a:p>
            <a:pPr algn="just"/>
            <a:r>
              <a:rPr lang="tr-TR" dirty="0" smtClean="0"/>
              <a:t>el-</a:t>
            </a:r>
            <a:r>
              <a:rPr lang="tr-TR" dirty="0" err="1" smtClean="0"/>
              <a:t>Ezherî’nin</a:t>
            </a:r>
            <a:r>
              <a:rPr lang="tr-TR" dirty="0" smtClean="0"/>
              <a:t> (öl. 980) </a:t>
            </a:r>
            <a:r>
              <a:rPr lang="tr-TR" dirty="0" err="1" smtClean="0"/>
              <a:t>Tehzîbu’l-luğa</a:t>
            </a:r>
            <a:r>
              <a:rPr lang="tr-TR" dirty="0" smtClean="0"/>
              <a:t> adlı eserinde harflerin mahreçlerini esas alarak bir sıralama yapmıştır.</a:t>
            </a:r>
          </a:p>
          <a:p>
            <a:pPr algn="just"/>
            <a:r>
              <a:rPr lang="tr-TR" dirty="0" smtClean="0"/>
              <a:t>el-</a:t>
            </a:r>
            <a:r>
              <a:rPr lang="tr-TR" dirty="0" err="1" smtClean="0"/>
              <a:t>Halîl’in</a:t>
            </a:r>
            <a:r>
              <a:rPr lang="tr-TR" dirty="0" smtClean="0"/>
              <a:t> </a:t>
            </a:r>
            <a:r>
              <a:rPr lang="tr-TR" dirty="0" err="1" smtClean="0"/>
              <a:t>methodunu</a:t>
            </a:r>
            <a:r>
              <a:rPr lang="tr-TR" dirty="0"/>
              <a:t> </a:t>
            </a:r>
            <a:r>
              <a:rPr lang="tr-TR" dirty="0" smtClean="0"/>
              <a:t>uyguladığı için bu eserde de yapı bakımından kelimeler </a:t>
            </a:r>
            <a:r>
              <a:rPr lang="tr-TR" dirty="0" err="1" smtClean="0"/>
              <a:t>Kitâbu’l</a:t>
            </a:r>
            <a:r>
              <a:rPr lang="tr-TR" dirty="0" smtClean="0"/>
              <a:t>- ‘</a:t>
            </a:r>
            <a:r>
              <a:rPr lang="tr-TR" dirty="0" err="1" smtClean="0"/>
              <a:t>ayn’da</a:t>
            </a:r>
            <a:r>
              <a:rPr lang="tr-TR" dirty="0" smtClean="0"/>
              <a:t> olduğu gibidir.</a:t>
            </a:r>
          </a:p>
          <a:p>
            <a:pPr algn="just"/>
            <a:r>
              <a:rPr lang="tr-TR" dirty="0" smtClean="0"/>
              <a:t>Bu eserden yararlanabilmek için el-</a:t>
            </a:r>
            <a:r>
              <a:rPr lang="tr-TR" dirty="0" err="1" smtClean="0"/>
              <a:t>Halîl’in</a:t>
            </a:r>
            <a:r>
              <a:rPr lang="tr-TR" dirty="0" smtClean="0"/>
              <a:t> eserinin yönteminin iyi anlaşılması gerekiyor. Yazar, el-</a:t>
            </a:r>
            <a:r>
              <a:rPr lang="tr-TR" dirty="0" err="1" smtClean="0"/>
              <a:t>Halîl’in</a:t>
            </a:r>
            <a:r>
              <a:rPr lang="tr-TR" dirty="0" smtClean="0"/>
              <a:t> eserinden pek çok nakilde de bulunmuş, bunlara dilcilerin rivayet ve naklettikleri hususlardan da ilaveler yapmıştır. </a:t>
            </a:r>
          </a:p>
          <a:p>
            <a:pPr algn="just"/>
            <a:r>
              <a:rPr lang="tr-TR" dirty="0" err="1" smtClean="0"/>
              <a:t>Sözkonusu</a:t>
            </a:r>
            <a:r>
              <a:rPr lang="tr-TR" dirty="0" smtClean="0"/>
              <a:t> sözlük bir çok maddeyi içermekte olup; sözlükte yer, memleket ve su kaynaklarının isimlerini zikretmeye özen gösterilmiştir.</a:t>
            </a:r>
          </a:p>
          <a:p>
            <a:pPr algn="just"/>
            <a:r>
              <a:rPr lang="tr-TR" dirty="0" smtClean="0"/>
              <a:t>Kuran, hadis ve </a:t>
            </a:r>
            <a:r>
              <a:rPr lang="tr-TR" dirty="0" err="1" smtClean="0"/>
              <a:t>nevâdirden</a:t>
            </a:r>
            <a:r>
              <a:rPr lang="tr-TR" dirty="0" smtClean="0"/>
              <a:t> </a:t>
            </a:r>
            <a:r>
              <a:rPr lang="tr-TR" dirty="0" err="1" smtClean="0"/>
              <a:t>istişhâda</a:t>
            </a:r>
            <a:r>
              <a:rPr lang="tr-TR" dirty="0" smtClean="0"/>
              <a:t> önem verilmiştir. </a:t>
            </a:r>
          </a:p>
          <a:p>
            <a:pPr algn="just"/>
            <a:r>
              <a:rPr lang="tr-TR" dirty="0" smtClean="0"/>
              <a:t>Bu eserin özet olarak </a:t>
            </a:r>
            <a:r>
              <a:rPr lang="tr-TR" dirty="0" err="1" smtClean="0"/>
              <a:t>Kitâbu’l</a:t>
            </a:r>
            <a:r>
              <a:rPr lang="tr-TR" dirty="0" smtClean="0"/>
              <a:t>- ‘</a:t>
            </a:r>
            <a:r>
              <a:rPr lang="tr-TR" dirty="0" err="1" smtClean="0"/>
              <a:t>ayn’ın</a:t>
            </a:r>
            <a:r>
              <a:rPr lang="tr-TR" dirty="0" smtClean="0"/>
              <a:t> genişletilmiş bir nüshası olarak kabul edilmesi mümkündür.</a:t>
            </a:r>
          </a:p>
          <a:p>
            <a:pPr algn="just"/>
            <a:r>
              <a:rPr lang="tr-TR" dirty="0" err="1" smtClean="0"/>
              <a:t>Lisânu’l</a:t>
            </a:r>
            <a:r>
              <a:rPr lang="tr-TR" dirty="0" smtClean="0"/>
              <a:t>- ‘</a:t>
            </a:r>
            <a:r>
              <a:rPr lang="tr-TR" dirty="0" err="1" smtClean="0"/>
              <a:t>arab</a:t>
            </a:r>
            <a:r>
              <a:rPr lang="tr-TR" dirty="0" smtClean="0"/>
              <a:t> ve </a:t>
            </a:r>
            <a:r>
              <a:rPr lang="tr-TR" dirty="0" err="1" smtClean="0"/>
              <a:t>Tâcu’l</a:t>
            </a:r>
            <a:r>
              <a:rPr lang="tr-TR" dirty="0" smtClean="0"/>
              <a:t>- ‘</a:t>
            </a:r>
            <a:r>
              <a:rPr lang="tr-TR" dirty="0" err="1" smtClean="0"/>
              <a:t>arûs</a:t>
            </a:r>
            <a:r>
              <a:rPr lang="tr-TR" dirty="0" smtClean="0"/>
              <a:t> gibi büyük sözlüklerin de başlıca kaynaklarından birisi olmuştur.</a:t>
            </a:r>
            <a:endParaRPr lang="tr-TR" dirty="0"/>
          </a:p>
        </p:txBody>
      </p:sp>
    </p:spTree>
    <p:extLst>
      <p:ext uri="{BB962C8B-B14F-4D97-AF65-F5344CB8AC3E}">
        <p14:creationId xmlns:p14="http://schemas.microsoft.com/office/powerpoint/2010/main" val="2182608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5171" y="1662661"/>
            <a:ext cx="10131427" cy="962973"/>
          </a:xfrm>
        </p:spPr>
        <p:txBody>
          <a:bodyPr/>
          <a:lstStyle/>
          <a:p>
            <a:pPr algn="ctr"/>
            <a:r>
              <a:rPr lang="ar-KW" b="1" dirty="0" smtClean="0"/>
              <a:t>المحيط  في اللغة ( ابن عبَّاد )</a:t>
            </a:r>
            <a:endParaRPr lang="tr-TR" b="1" dirty="0"/>
          </a:p>
        </p:txBody>
      </p:sp>
      <p:sp>
        <p:nvSpPr>
          <p:cNvPr id="3" name="Metin Yer Tutucusu 2"/>
          <p:cNvSpPr>
            <a:spLocks noGrp="1"/>
          </p:cNvSpPr>
          <p:nvPr>
            <p:ph type="body" idx="1"/>
          </p:nvPr>
        </p:nvSpPr>
        <p:spPr>
          <a:xfrm>
            <a:off x="685799" y="2795452"/>
            <a:ext cx="10131428" cy="2168434"/>
          </a:xfrm>
        </p:spPr>
        <p:txBody>
          <a:bodyPr>
            <a:noAutofit/>
          </a:bodyPr>
          <a:lstStyle/>
          <a:p>
            <a:pPr marL="342900" indent="-342900" algn="just">
              <a:buFont typeface="Arial" panose="020B0604020202020204" pitchFamily="34" charset="0"/>
              <a:buChar char="•"/>
            </a:pPr>
            <a:r>
              <a:rPr lang="tr-TR" sz="2400" cap="none" dirty="0" smtClean="0"/>
              <a:t>Kelimelerin harflerinin mahreçleri esas alınarak hazırlanmış bir sözlüktür.</a:t>
            </a:r>
          </a:p>
          <a:p>
            <a:pPr marL="342900" indent="-342900" algn="just">
              <a:buFont typeface="Arial" panose="020B0604020202020204" pitchFamily="34" charset="0"/>
              <a:buChar char="•"/>
            </a:pPr>
            <a:r>
              <a:rPr lang="tr-TR" sz="2400" cap="none" dirty="0" err="1" smtClean="0"/>
              <a:t>İbn</a:t>
            </a:r>
            <a:r>
              <a:rPr lang="tr-TR" sz="2400" cap="none" dirty="0" smtClean="0"/>
              <a:t> ‘</a:t>
            </a:r>
            <a:r>
              <a:rPr lang="tr-TR" sz="2400" cap="none" dirty="0" err="1" smtClean="0"/>
              <a:t>Abbâd</a:t>
            </a:r>
            <a:r>
              <a:rPr lang="tr-TR" sz="2400" cap="none" dirty="0" smtClean="0"/>
              <a:t> el-</a:t>
            </a:r>
            <a:r>
              <a:rPr lang="tr-TR" sz="2400" cap="none" dirty="0" err="1" smtClean="0"/>
              <a:t>Muhît</a:t>
            </a:r>
            <a:r>
              <a:rPr lang="tr-TR" sz="2400" cap="none" dirty="0" smtClean="0"/>
              <a:t> </a:t>
            </a:r>
            <a:r>
              <a:rPr lang="tr-TR" sz="2400" cap="none" dirty="0" err="1" smtClean="0"/>
              <a:t>fi’l-luğa</a:t>
            </a:r>
            <a:r>
              <a:rPr lang="tr-TR" sz="2400" cap="none" dirty="0" smtClean="0"/>
              <a:t> adlı eserinde mahreç ve kalp sisteminde el-</a:t>
            </a:r>
            <a:r>
              <a:rPr lang="tr-TR" sz="2400" cap="none" dirty="0" err="1" smtClean="0"/>
              <a:t>Halîl’e</a:t>
            </a:r>
            <a:r>
              <a:rPr lang="tr-TR" sz="2400" cap="none" dirty="0" smtClean="0"/>
              <a:t>, bâbların taksiminde ise el-</a:t>
            </a:r>
            <a:r>
              <a:rPr lang="tr-TR" sz="2400" cap="none" dirty="0" err="1" smtClean="0"/>
              <a:t>Ezherî’ye</a:t>
            </a:r>
            <a:r>
              <a:rPr lang="tr-TR" sz="2400" cap="none" dirty="0" smtClean="0"/>
              <a:t> bağlı kalmıştır. </a:t>
            </a:r>
          </a:p>
          <a:p>
            <a:pPr marL="342900" indent="-342900" algn="just">
              <a:buFont typeface="Arial" panose="020B0604020202020204" pitchFamily="34" charset="0"/>
              <a:buChar char="•"/>
            </a:pPr>
            <a:r>
              <a:rPr lang="tr-TR" sz="2400" cap="none" dirty="0" smtClean="0"/>
              <a:t>Diğer iki sözlükten farklı olan özelliği ise bol madde, az </a:t>
            </a:r>
            <a:r>
              <a:rPr lang="tr-TR" sz="2400" cap="none" dirty="0" err="1" smtClean="0"/>
              <a:t>şevâhid</a:t>
            </a:r>
            <a:r>
              <a:rPr lang="tr-TR" sz="2400" cap="none" dirty="0" smtClean="0"/>
              <a:t> içermesi ve içeriğinin derlendiği ya da nakledildiği kaynakların belirtilmemesidir.</a:t>
            </a:r>
            <a:endParaRPr lang="tr-TR" sz="2400" cap="none" dirty="0"/>
          </a:p>
        </p:txBody>
      </p:sp>
    </p:spTree>
    <p:extLst>
      <p:ext uri="{BB962C8B-B14F-4D97-AF65-F5344CB8AC3E}">
        <p14:creationId xmlns:p14="http://schemas.microsoft.com/office/powerpoint/2010/main" val="3588192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0" y="1959430"/>
            <a:ext cx="10131427" cy="1619794"/>
          </a:xfrm>
        </p:spPr>
        <p:txBody>
          <a:bodyPr/>
          <a:lstStyle/>
          <a:p>
            <a:pPr algn="ctr"/>
            <a:r>
              <a:rPr lang="tr-TR" b="1" dirty="0" smtClean="0"/>
              <a:t>b. Son harf sistemine göre tasnif edilen sözlükler</a:t>
            </a:r>
            <a:endParaRPr lang="tr-TR" b="1" dirty="0"/>
          </a:p>
        </p:txBody>
      </p:sp>
    </p:spTree>
    <p:extLst>
      <p:ext uri="{BB962C8B-B14F-4D97-AF65-F5344CB8AC3E}">
        <p14:creationId xmlns:p14="http://schemas.microsoft.com/office/powerpoint/2010/main" val="89696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1" y="609601"/>
            <a:ext cx="10131425" cy="1062445"/>
          </a:xfrm>
        </p:spPr>
        <p:txBody>
          <a:bodyPr/>
          <a:lstStyle/>
          <a:p>
            <a:pPr algn="ctr"/>
            <a:r>
              <a:rPr lang="ar-KW" b="1" dirty="0" smtClean="0"/>
              <a:t>ديوان الأدب ( الفارابي )</a:t>
            </a:r>
            <a:endParaRPr lang="tr-TR" b="1" dirty="0"/>
          </a:p>
        </p:txBody>
      </p:sp>
      <p:sp>
        <p:nvSpPr>
          <p:cNvPr id="3" name="İçerik Yer Tutucusu 2"/>
          <p:cNvSpPr>
            <a:spLocks noGrp="1"/>
          </p:cNvSpPr>
          <p:nvPr>
            <p:ph idx="1"/>
          </p:nvPr>
        </p:nvSpPr>
        <p:spPr>
          <a:xfrm>
            <a:off x="685801" y="1763485"/>
            <a:ext cx="10131425" cy="3984172"/>
          </a:xfrm>
        </p:spPr>
        <p:txBody>
          <a:bodyPr>
            <a:noAutofit/>
          </a:bodyPr>
          <a:lstStyle/>
          <a:p>
            <a:pPr algn="just"/>
            <a:r>
              <a:rPr lang="tr-TR" sz="2000" dirty="0" smtClean="0"/>
              <a:t>el-</a:t>
            </a:r>
            <a:r>
              <a:rPr lang="tr-TR" sz="2000" dirty="0" err="1" smtClean="0"/>
              <a:t>Fârâbî</a:t>
            </a:r>
            <a:r>
              <a:rPr lang="tr-TR" sz="2000" dirty="0" smtClean="0"/>
              <a:t> (öl. 961) tarafından kaleme alınan </a:t>
            </a:r>
            <a:r>
              <a:rPr lang="tr-TR" sz="2000" dirty="0" err="1" smtClean="0"/>
              <a:t>Dîvânu’l</a:t>
            </a:r>
            <a:r>
              <a:rPr lang="tr-TR" sz="2000" dirty="0" smtClean="0"/>
              <a:t> </a:t>
            </a:r>
            <a:r>
              <a:rPr lang="tr-TR" sz="2000" dirty="0" err="1" smtClean="0"/>
              <a:t>edeb</a:t>
            </a:r>
            <a:r>
              <a:rPr lang="tr-TR" sz="2000" dirty="0" smtClean="0"/>
              <a:t>, son harfler esas alınarak düzenlenmiş bir sözlüktür.</a:t>
            </a:r>
          </a:p>
          <a:p>
            <a:pPr algn="just"/>
            <a:r>
              <a:rPr lang="tr-TR" sz="2000" dirty="0" smtClean="0"/>
              <a:t>Yazar eserini altı bölüme ayırmıştır. Her bölümde önce isimleri sonra fiilleri ele almıştır.</a:t>
            </a:r>
          </a:p>
          <a:p>
            <a:pPr algn="just"/>
            <a:r>
              <a:rPr lang="tr-TR" sz="2000" dirty="0" smtClean="0"/>
              <a:t>Kelimelerin işlenişinde vezinlerden hareket edilerek, kelimeler son harflerine göre sıralanmıştır.</a:t>
            </a:r>
          </a:p>
          <a:p>
            <a:pPr algn="just"/>
            <a:r>
              <a:rPr lang="tr-TR" sz="2000" dirty="0" smtClean="0"/>
              <a:t>Bu sıralamada hemze ve illet harfler yer almamış, bunlar için ayrı bâblar açılmıştır.</a:t>
            </a:r>
          </a:p>
          <a:p>
            <a:pPr algn="just"/>
            <a:r>
              <a:rPr lang="tr-TR" sz="2000" dirty="0" err="1" smtClean="0"/>
              <a:t>Fârâbî</a:t>
            </a:r>
            <a:r>
              <a:rPr lang="tr-TR" sz="2000" dirty="0" smtClean="0"/>
              <a:t> bu eseriyle el-</a:t>
            </a:r>
            <a:r>
              <a:rPr lang="tr-TR" sz="2000" dirty="0" err="1" smtClean="0"/>
              <a:t>Cevheri’ye</a:t>
            </a:r>
            <a:r>
              <a:rPr lang="tr-TR" sz="2000" dirty="0" smtClean="0"/>
              <a:t> de öncülük etmiştir.</a:t>
            </a:r>
          </a:p>
          <a:p>
            <a:pPr algn="just"/>
            <a:r>
              <a:rPr lang="tr-TR" sz="2000" dirty="0" err="1" smtClean="0"/>
              <a:t>Dîvânu’l-edeb</a:t>
            </a:r>
            <a:r>
              <a:rPr lang="tr-TR" sz="2000" dirty="0" smtClean="0"/>
              <a:t> yeniden tahkik edilerek birinci cildi 1974’te, ikinci cildi 1975 ve üçüncü cildi 1976’da Kahire’de neşredilmiştir. Eserin dördüncü cildini oluşturan fihrist ise 1979’da Kahire’de yayınlanmıştır.</a:t>
            </a:r>
            <a:endParaRPr lang="tr-TR" sz="2000" dirty="0"/>
          </a:p>
        </p:txBody>
      </p:sp>
    </p:spTree>
    <p:extLst>
      <p:ext uri="{BB962C8B-B14F-4D97-AF65-F5344CB8AC3E}">
        <p14:creationId xmlns:p14="http://schemas.microsoft.com/office/powerpoint/2010/main" val="42839753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ökyüzü">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docProps/app.xml><?xml version="1.0" encoding="utf-8"?>
<Properties xmlns="http://schemas.openxmlformats.org/officeDocument/2006/extended-properties" xmlns:vt="http://schemas.openxmlformats.org/officeDocument/2006/docPropsVTypes">
  <Template>TM03457452[[fn=Gökyüzü]]</Template>
  <TotalTime>212</TotalTime>
  <Words>1797</Words>
  <Application>Microsoft Office PowerPoint</Application>
  <PresentationFormat>Geniş ekran</PresentationFormat>
  <Paragraphs>108</Paragraphs>
  <Slides>21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21</vt:i4>
      </vt:variant>
    </vt:vector>
  </HeadingPairs>
  <TitlesOfParts>
    <vt:vector size="27" baseType="lpstr">
      <vt:lpstr>Arial</vt:lpstr>
      <vt:lpstr>Calibri</vt:lpstr>
      <vt:lpstr>Calibri Light</vt:lpstr>
      <vt:lpstr>Nassim</vt:lpstr>
      <vt:lpstr>Times New Roman</vt:lpstr>
      <vt:lpstr>Gökyüzü</vt:lpstr>
      <vt:lpstr>ALFABETİK LÜGATLER</vt:lpstr>
      <vt:lpstr>PowerPoint Sunusu</vt:lpstr>
      <vt:lpstr>A. HARFLERİN MAHREÇLERİ ESAS ALINARAK DÜZENLENEN SÖZLÜKLER</vt:lpstr>
      <vt:lpstr>كتاب العين (الخليل بن أحمد)</vt:lpstr>
      <vt:lpstr>البارع ( أبو علي القالي )</vt:lpstr>
      <vt:lpstr>تهذيب اللغة ( الأزهري )</vt:lpstr>
      <vt:lpstr>المحيط  في اللغة ( ابن عبَّاد )</vt:lpstr>
      <vt:lpstr>b. Son harf sistemine göre tasnif edilen sözlükler</vt:lpstr>
      <vt:lpstr>ديوان الأدب ( الفارابي )</vt:lpstr>
      <vt:lpstr>تاج اللغة و صحاح العربية ( الجوهري )</vt:lpstr>
      <vt:lpstr>لسان العرب ( ابن منظور )</vt:lpstr>
      <vt:lpstr>القاموس المحيط ( الفيرزآبادي )</vt:lpstr>
      <vt:lpstr>c. İlk harf göz önüne alınmakla birlikte kalp sistemi uygulayan sözlükler</vt:lpstr>
      <vt:lpstr>الجمهرة ( ابن دُريد )</vt:lpstr>
      <vt:lpstr>d. İlk harf sistemine göre tasnif edilen sözlükler</vt:lpstr>
      <vt:lpstr>PowerPoint Sunusu</vt:lpstr>
      <vt:lpstr>مختار الصحاح ( الرازي )</vt:lpstr>
      <vt:lpstr>محيط المحيط ( البستاني )</vt:lpstr>
      <vt:lpstr>PowerPoint Sunusu</vt:lpstr>
      <vt:lpstr>المعجم الوسيط ( اللَّجْنَة )</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ALFABETİK LÜGATLER</dc:title>
  <dc:creator>zuhal kazar</dc:creator>
  <cp:lastModifiedBy>zuhal kazar</cp:lastModifiedBy>
  <cp:revision>35</cp:revision>
  <dcterms:created xsi:type="dcterms:W3CDTF">2019-05-05T16:34:28Z</dcterms:created>
  <dcterms:modified xsi:type="dcterms:W3CDTF">2019-05-05T23:16:18Z</dcterms:modified>
</cp:coreProperties>
</file>