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62CC0-791E-42F5-82DE-EDAAF01671FE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53ADE-A2F0-4A15-952E-DCF6781D51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0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A4F2040-F8C7-4E05-A5CE-E84DD68DF239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3254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1357-6FEA-4DB0-8EB3-40A74F01450A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52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290C7-A20A-4AF7-9D94-58AF321A9210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02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4A66D-B456-4CED-9E6A-09839965B6AC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12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B4649A-4627-4010-9F9F-B3FF617AE695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7116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CC039-4D8D-4FA3-9982-3761BA48A449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6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CD20-D42D-4F41-8CBC-23696B2ACD9D}" type="datetime1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91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C1A0-8647-4DE8-95EC-1D3942A73DD7}" type="datetime1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902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3540-976D-4073-9E15-778CA920F620}" type="datetime1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11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736A50-6535-463A-96BA-BE069F60066F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216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38D6AA-74E8-4E5D-83E3-C944D59CC45C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608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05AA226-8B32-4511-BA77-E6E7D5C51204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064CF47-B6C5-491B-B1F4-122400E5B51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090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 smtClean="0"/>
          </a:p>
          <a:p>
            <a:pPr algn="ctr"/>
            <a:endParaRPr lang="tr-TR" sz="4000" dirty="0">
              <a:solidFill>
                <a:srgbClr val="FF0000"/>
              </a:solidFill>
            </a:endParaRPr>
          </a:p>
          <a:p>
            <a:pPr algn="ctr"/>
            <a:r>
              <a:rPr lang="tr-TR" sz="4000" dirty="0" smtClean="0">
                <a:solidFill>
                  <a:srgbClr val="FF0000"/>
                </a:solidFill>
              </a:rPr>
              <a:t>EĞİTİMİN HUKUKİ TEMELLERİ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66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449977"/>
            <a:ext cx="9601200" cy="44174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Hukuk, toplumsal yaşamı düzenleyen, uyulması devletin zorlayıcı gücü ile güvence altına alınan sosyal kurallar sistemidir.</a:t>
            </a:r>
          </a:p>
          <a:p>
            <a:pPr marL="0" indent="0">
              <a:buNone/>
            </a:pPr>
            <a:r>
              <a:rPr lang="tr-TR" dirty="0" smtClean="0"/>
              <a:t>Hak sözcüğünün çoğuludur.</a:t>
            </a:r>
          </a:p>
          <a:p>
            <a:pPr marL="0" indent="0">
              <a:buNone/>
            </a:pPr>
            <a:r>
              <a:rPr lang="tr-TR" dirty="0" smtClean="0"/>
              <a:t>Hukuk kuralları normatif, genel ve soyut kurallardır. Tümdengelim yöntemiyle özel durumlara indirgenerek uygulanır.</a:t>
            </a:r>
          </a:p>
          <a:p>
            <a:pPr marL="0" indent="0">
              <a:buNone/>
            </a:pPr>
            <a:r>
              <a:rPr lang="tr-TR" dirty="0" smtClean="0"/>
              <a:t>Hukukun evrimi 3 aşamada görülür:</a:t>
            </a:r>
          </a:p>
          <a:p>
            <a:pPr marL="457200" indent="-457200">
              <a:buAutoNum type="arabicPeriod"/>
            </a:pPr>
            <a:r>
              <a:rPr lang="tr-TR" dirty="0" smtClean="0"/>
              <a:t>Hukuk öç alıcı nitelikten düzeltici niteliğe doğru bir gelişim kaydetmiştir.</a:t>
            </a:r>
          </a:p>
          <a:p>
            <a:pPr marL="457200" indent="-457200">
              <a:buAutoNum type="arabicPeriod"/>
            </a:pPr>
            <a:r>
              <a:rPr lang="tr-TR" dirty="0" smtClean="0"/>
              <a:t>Toplumsal sorumluluktan bireysel sorumluluğa geçmiştir.</a:t>
            </a:r>
          </a:p>
          <a:p>
            <a:pPr marL="457200" indent="-457200">
              <a:buAutoNum type="arabicPeriod"/>
            </a:pPr>
            <a:r>
              <a:rPr lang="tr-TR" dirty="0" smtClean="0"/>
              <a:t>Hukukta sorumluluğun kapsamı zamanla daralmıştır.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552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7802"/>
          </a:xfrm>
        </p:spPr>
        <p:txBody>
          <a:bodyPr/>
          <a:lstStyle/>
          <a:p>
            <a:r>
              <a:rPr lang="tr-TR" dirty="0" smtClean="0"/>
              <a:t>Eğitim hukuk ilişkisi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104406"/>
            <a:ext cx="10058400" cy="476468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Sofistler, kölelik rejimine karşı çıkmışlardır. Egemenlik güce dayanır. Zayıflar adalet kavramını uydurarak, güçlüleri güç kullanmaktan alıkoymaya çalışırlar.</a:t>
            </a:r>
          </a:p>
          <a:p>
            <a:r>
              <a:rPr lang="tr-TR" dirty="0" smtClean="0"/>
              <a:t>Platon, totaliter bir devlet görüşünü benimsemiş, özel mülkiyet ve aileyi dışlayan hiyerarşik bir toplum düzeni üzerinde durmuştur.</a:t>
            </a:r>
          </a:p>
          <a:p>
            <a:r>
              <a:rPr lang="tr-TR" dirty="0" smtClean="0"/>
              <a:t>Aristo, </a:t>
            </a:r>
            <a:r>
              <a:rPr lang="tr-TR" dirty="0"/>
              <a:t>P</a:t>
            </a:r>
            <a:r>
              <a:rPr lang="tr-TR" dirty="0" smtClean="0"/>
              <a:t>laton’un </a:t>
            </a:r>
            <a:r>
              <a:rPr lang="tr-TR" dirty="0" smtClean="0"/>
              <a:t>toplumcu görüşlerinin yerine aile ve özel mülkiyeti benimseyen bireysel ve kısmen realist bir görüş benimsemiş</a:t>
            </a:r>
          </a:p>
          <a:p>
            <a:r>
              <a:rPr lang="tr-TR" dirty="0" smtClean="0"/>
              <a:t>Ortaçağ, skolastik felsefe hakim ve din kitaplarından her şey çıkartılmıştır.</a:t>
            </a:r>
          </a:p>
          <a:p>
            <a:r>
              <a:rPr lang="tr-TR" dirty="0" smtClean="0"/>
              <a:t>Yeniçağda Rönesans ve reform hareketleri ile akılcı ve deneyci sistemlere yer verilmiştir.</a:t>
            </a:r>
          </a:p>
          <a:p>
            <a:r>
              <a:rPr lang="tr-TR" dirty="0" smtClean="0"/>
              <a:t>Aydınlanma devrinde egemenlik ilahi iradeye değil yasa koyucunun belirlediği sözleşmeye göre belirlenmiştir.</a:t>
            </a:r>
          </a:p>
          <a:p>
            <a:r>
              <a:rPr lang="tr-TR" dirty="0" smtClean="0"/>
              <a:t>1789 Fransız ihtilali ile demokratik rejimlere geçilmiştir. Laik, zorunlu ve parasız eğitim olanakları çıkmıştır. Eğitim özel olmaktan çıkmış kamu hizmeti halini almıştır.</a:t>
            </a:r>
          </a:p>
          <a:p>
            <a:r>
              <a:rPr lang="tr-TR" dirty="0" smtClean="0"/>
              <a:t>Türkiye’de 1909 anayasası oluşturulmuş ve sonrasında 1924 de kuvvetler ayrılığını gösteren anayasa yapılmıştır.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147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7802"/>
          </a:xfrm>
        </p:spPr>
        <p:txBody>
          <a:bodyPr/>
          <a:lstStyle/>
          <a:p>
            <a:r>
              <a:rPr lang="tr-TR" dirty="0" smtClean="0"/>
              <a:t>Hukukun bölümleri- kamu hukuku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3158"/>
            <a:ext cx="10058400" cy="4645936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1.Anayasa hukuku:  </a:t>
            </a:r>
            <a:r>
              <a:rPr lang="tr-TR" dirty="0"/>
              <a:t>D</a:t>
            </a:r>
            <a:r>
              <a:rPr lang="tr-TR" dirty="0" smtClean="0"/>
              <a:t>evletin </a:t>
            </a:r>
            <a:r>
              <a:rPr lang="tr-TR" dirty="0" smtClean="0"/>
              <a:t>yapısını, kurumlarını ve bunların ilişkilerini temel hak ve özgürlükleri belirleyen yasadır.</a:t>
            </a:r>
          </a:p>
          <a:p>
            <a:r>
              <a:rPr lang="tr-TR" b="1" dirty="0" smtClean="0"/>
              <a:t>2.Yönetim hukuku: </a:t>
            </a:r>
            <a:r>
              <a:rPr lang="tr-TR" dirty="0"/>
              <a:t>H</a:t>
            </a:r>
            <a:r>
              <a:rPr lang="tr-TR" dirty="0" smtClean="0"/>
              <a:t>ukukun </a:t>
            </a:r>
            <a:r>
              <a:rPr lang="tr-TR" dirty="0" smtClean="0"/>
              <a:t>yönetim alanında uygulanmasıdır. Kamu kuruluşlarının yapı ve işlevlerini, kişilerle olan ilişki ve sorumlulukları düzenler.</a:t>
            </a:r>
          </a:p>
          <a:p>
            <a:r>
              <a:rPr lang="tr-TR" dirty="0" smtClean="0"/>
              <a:t> 2.1.</a:t>
            </a:r>
            <a:r>
              <a:rPr lang="tr-TR" b="1" dirty="0" smtClean="0"/>
              <a:t>düzenleyici işlemler: a. Tüzük: </a:t>
            </a:r>
            <a:r>
              <a:rPr lang="tr-TR" dirty="0"/>
              <a:t>B</a:t>
            </a:r>
            <a:r>
              <a:rPr lang="tr-TR" dirty="0" smtClean="0"/>
              <a:t>akanlar </a:t>
            </a:r>
            <a:r>
              <a:rPr lang="tr-TR" dirty="0" smtClean="0"/>
              <a:t>kurulu tarafından çıkarılan ve </a:t>
            </a:r>
            <a:r>
              <a:rPr lang="tr-TR" dirty="0" err="1" smtClean="0"/>
              <a:t>danıştayın</a:t>
            </a:r>
            <a:r>
              <a:rPr lang="tr-TR" dirty="0" smtClean="0"/>
              <a:t> incelemesinden geçen, yasaların uygulanmasını kolaylaştıran düzenleyici işlemlerdir.</a:t>
            </a:r>
          </a:p>
          <a:p>
            <a:r>
              <a:rPr lang="tr-TR" b="1" dirty="0" err="1" smtClean="0"/>
              <a:t>b.Yönetmelikler</a:t>
            </a:r>
            <a:r>
              <a:rPr lang="tr-TR" b="1" dirty="0" smtClean="0"/>
              <a:t>: </a:t>
            </a:r>
            <a:r>
              <a:rPr lang="tr-TR" dirty="0"/>
              <a:t>B</a:t>
            </a:r>
            <a:r>
              <a:rPr lang="tr-TR" dirty="0" smtClean="0"/>
              <a:t>aşbakanlık</a:t>
            </a:r>
            <a:r>
              <a:rPr lang="tr-TR" dirty="0" smtClean="0"/>
              <a:t>, bakanlıklar ve kamu tüzel kişilerinin yasa ve tüzüklerinin uygulamasının kolaylaştırmak amacıyla çıkardıkları düzenleyici işlemlerdir.</a:t>
            </a:r>
          </a:p>
          <a:p>
            <a:r>
              <a:rPr lang="tr-TR" b="1" dirty="0" err="1" smtClean="0"/>
              <a:t>C.Gelenek</a:t>
            </a:r>
            <a:r>
              <a:rPr lang="tr-TR" b="1" dirty="0" smtClean="0"/>
              <a:t> </a:t>
            </a:r>
            <a:r>
              <a:rPr lang="tr-TR" b="1" dirty="0" smtClean="0"/>
              <a:t>hukuku , içtihatlar: </a:t>
            </a:r>
            <a:r>
              <a:rPr lang="tr-TR" dirty="0"/>
              <a:t>M</a:t>
            </a:r>
            <a:r>
              <a:rPr lang="tr-TR" dirty="0" smtClean="0"/>
              <a:t>ahkeme </a:t>
            </a:r>
            <a:r>
              <a:rPr lang="tr-TR" dirty="0" smtClean="0"/>
              <a:t>kararları ve hukukla uğraşan uzmanların görüşleri</a:t>
            </a:r>
          </a:p>
          <a:p>
            <a:r>
              <a:rPr lang="tr-TR" b="1" dirty="0" smtClean="0"/>
              <a:t>2.2.yönetsel kuruluşlar : </a:t>
            </a:r>
            <a:r>
              <a:rPr lang="tr-TR" dirty="0"/>
              <a:t>G</a:t>
            </a:r>
            <a:r>
              <a:rPr lang="tr-TR" dirty="0" smtClean="0"/>
              <a:t>enel </a:t>
            </a:r>
            <a:r>
              <a:rPr lang="tr-TR" dirty="0" smtClean="0"/>
              <a:t>yönetim ve yerinden yönetim örgütleri</a:t>
            </a:r>
          </a:p>
          <a:p>
            <a:r>
              <a:rPr lang="tr-TR" dirty="0" smtClean="0"/>
              <a:t>Genel yönetim: </a:t>
            </a:r>
            <a:r>
              <a:rPr lang="tr-TR" dirty="0" smtClean="0"/>
              <a:t>Merkez</a:t>
            </a:r>
            <a:r>
              <a:rPr lang="tr-TR" dirty="0" smtClean="0"/>
              <a:t>, taşra örgütü</a:t>
            </a:r>
          </a:p>
          <a:p>
            <a:r>
              <a:rPr lang="tr-TR" dirty="0" smtClean="0"/>
              <a:t>Yerinden yönetim örgütleri: yerel kuruluşlar, </a:t>
            </a:r>
            <a:r>
              <a:rPr lang="tr-TR" dirty="0" err="1" smtClean="0"/>
              <a:t>hizmetsel</a:t>
            </a:r>
            <a:r>
              <a:rPr lang="tr-TR" dirty="0" smtClean="0"/>
              <a:t> kuruluşlar, meslek kuruluşları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2369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Hukukun bölümleri- kamu hukuku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2.2.Yönetsel kuruluşlar:</a:t>
            </a:r>
          </a:p>
          <a:p>
            <a:r>
              <a:rPr lang="tr-TR" dirty="0" smtClean="0"/>
              <a:t>Cumhurbaşkanı, </a:t>
            </a:r>
          </a:p>
          <a:p>
            <a:r>
              <a:rPr lang="tr-TR" dirty="0" smtClean="0"/>
              <a:t>Danıştay (yönetsel ve yargısal görevi vardır. Yürütme organı ve yönetimin hukuki sorunlarını çözümler)</a:t>
            </a:r>
          </a:p>
          <a:p>
            <a:r>
              <a:rPr lang="tr-TR" dirty="0" smtClean="0"/>
              <a:t>Sayıştay (genel ve katma bütçeli kuruluşların gelir ve giderleri ile mallarını, </a:t>
            </a:r>
            <a:r>
              <a:rPr lang="tr-TR" dirty="0" smtClean="0"/>
              <a:t>TBMM </a:t>
            </a:r>
            <a:r>
              <a:rPr lang="tr-TR" dirty="0" smtClean="0"/>
              <a:t>adına denetleyen bir kuruluştur.)</a:t>
            </a:r>
          </a:p>
          <a:p>
            <a:r>
              <a:rPr lang="tr-TR" dirty="0" smtClean="0"/>
              <a:t>2.3 yönetsel yargı kuruluşları: </a:t>
            </a:r>
            <a:r>
              <a:rPr lang="tr-TR" dirty="0" smtClean="0"/>
              <a:t>Bölge </a:t>
            </a:r>
            <a:r>
              <a:rPr lang="tr-TR" dirty="0" smtClean="0"/>
              <a:t>idare mahkemeleri, askeri yüksek idare mahkemeleri, </a:t>
            </a:r>
            <a:r>
              <a:rPr lang="tr-TR" dirty="0" err="1" smtClean="0"/>
              <a:t>sayıştay</a:t>
            </a:r>
            <a:r>
              <a:rPr lang="tr-TR" dirty="0" smtClean="0"/>
              <a:t> vb.</a:t>
            </a:r>
          </a:p>
          <a:p>
            <a:r>
              <a:rPr lang="tr-TR" b="1" dirty="0" smtClean="0"/>
              <a:t>3. ceza hukuku: </a:t>
            </a:r>
            <a:r>
              <a:rPr lang="tr-TR" dirty="0"/>
              <a:t>H</a:t>
            </a:r>
            <a:r>
              <a:rPr lang="tr-TR" dirty="0" smtClean="0"/>
              <a:t>ukuk </a:t>
            </a:r>
            <a:r>
              <a:rPr lang="tr-TR" dirty="0" smtClean="0"/>
              <a:t>yaptırımlarının devletin zorlayıcı gücü ile güvence altına alınmasıdır. Hapis, para cezası vb.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01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Hukukun bölümleri- kamu hukuku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4.Yargılama hukuku: </a:t>
            </a:r>
          </a:p>
          <a:p>
            <a:r>
              <a:rPr lang="tr-TR" b="1" dirty="0" smtClean="0"/>
              <a:t>Görevli mahkeme:  </a:t>
            </a:r>
            <a:r>
              <a:rPr lang="tr-TR" dirty="0"/>
              <a:t>B</a:t>
            </a:r>
            <a:r>
              <a:rPr lang="tr-TR" dirty="0" smtClean="0"/>
              <a:t>ir </a:t>
            </a:r>
            <a:r>
              <a:rPr lang="tr-TR" dirty="0" smtClean="0"/>
              <a:t>davaya sulh, asliye ve ağır ceza mahkemelerinden hangisinin bakacağı yasada belirtilmiştir. </a:t>
            </a:r>
            <a:endParaRPr lang="tr-TR" b="1" dirty="0" smtClean="0"/>
          </a:p>
          <a:p>
            <a:r>
              <a:rPr lang="tr-TR" b="1" dirty="0" smtClean="0"/>
              <a:t>Yetkili mahkeme: </a:t>
            </a:r>
            <a:r>
              <a:rPr lang="tr-TR" dirty="0"/>
              <a:t>S</a:t>
            </a:r>
            <a:r>
              <a:rPr lang="tr-TR" dirty="0" smtClean="0"/>
              <a:t>uçun </a:t>
            </a:r>
            <a:r>
              <a:rPr lang="tr-TR" dirty="0" smtClean="0"/>
              <a:t>işlendiği yer mahkemesi, suçun işlendiği yer belli değilse sanığın yakalandığı yer ve yakalanmamışsa sanığın ikametgahı mahkemesi yetkili mahkemedir.</a:t>
            </a:r>
            <a:endParaRPr lang="tr-TR" b="1" dirty="0"/>
          </a:p>
          <a:p>
            <a:r>
              <a:rPr lang="tr-TR" b="1" dirty="0"/>
              <a:t>5.Devletler </a:t>
            </a:r>
            <a:r>
              <a:rPr lang="tr-TR" b="1" dirty="0" smtClean="0"/>
              <a:t>hukuku: </a:t>
            </a:r>
            <a:r>
              <a:rPr lang="tr-TR" dirty="0"/>
              <a:t>D</a:t>
            </a:r>
            <a:r>
              <a:rPr lang="tr-TR" dirty="0" smtClean="0"/>
              <a:t>evletin </a:t>
            </a:r>
            <a:r>
              <a:rPr lang="tr-TR" dirty="0" smtClean="0"/>
              <a:t>kuruluşu, devlet otoritesinin kökeni ve buna bağlı olarak özgürlükleri inceler.  Devlet; halk, ülke ve egemenlik olmak üzere 3 unsurdan oluşur. </a:t>
            </a:r>
          </a:p>
          <a:p>
            <a:r>
              <a:rPr lang="tr-TR" dirty="0" smtClean="0"/>
              <a:t>Devletin yönetim biçimleri; otoriter, demokratik ve karma olmak üzere 3 türdür.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91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Hukukun bölümleri- kamu hukuku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Özel hukuk</a:t>
            </a:r>
            <a:r>
              <a:rPr lang="tr-TR" dirty="0" smtClean="0"/>
              <a:t>: </a:t>
            </a:r>
            <a:r>
              <a:rPr lang="tr-TR" dirty="0" smtClean="0"/>
              <a:t>Kişiler </a:t>
            </a:r>
            <a:r>
              <a:rPr lang="tr-TR" dirty="0" smtClean="0"/>
              <a:t>ve örgütler arasındaki eşitlik esasına dayalı ilişkileri düzenleyen bir hukuk dalıdır.</a:t>
            </a:r>
          </a:p>
          <a:p>
            <a:r>
              <a:rPr lang="tr-TR" dirty="0" smtClean="0"/>
              <a:t>Medeni hukuk (kişiler hukuku, aile hukuku, eşya hukuku, borçlar hukuku gibi dallara ayrılır)</a:t>
            </a:r>
          </a:p>
          <a:p>
            <a:r>
              <a:rPr lang="tr-TR" dirty="0" smtClean="0"/>
              <a:t>Ticaret hukuku ( ticari işletme, ticari şirketler, kıymetli evrak, deniz ticareti, sigorta hukuku gibi dallara ayrılır)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153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lvl="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Ed. Leyla </a:t>
            </a:r>
            <a:r>
              <a:rPr 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Küçükahmet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Eğitim Bilimine Giriş, 11. Basım, Nobel yay., Ankara </a:t>
            </a: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2016.</a:t>
            </a:r>
          </a:p>
          <a:p>
            <a:pPr marL="91440" lvl="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Abidin Dağlı, «Eğitimin Hukuksal Temelleri», Eğitime Giriş, 14. Baskı, Ankara 2018, ss.201-228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26900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Kırmızı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8</TotalTime>
  <Words>616</Words>
  <Application>Microsoft Office PowerPoint</Application>
  <PresentationFormat>Geniş ekran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Franklin Gothic Book</vt:lpstr>
      <vt:lpstr>Times New Roman</vt:lpstr>
      <vt:lpstr>Crop</vt:lpstr>
      <vt:lpstr>PowerPoint Sunusu</vt:lpstr>
      <vt:lpstr>HUKUK</vt:lpstr>
      <vt:lpstr>Eğitim hukuk ilişkisi</vt:lpstr>
      <vt:lpstr>Hukukun bölümleri- kamu hukuku</vt:lpstr>
      <vt:lpstr>Hukukun bölümleri- kamu hukuku</vt:lpstr>
      <vt:lpstr>Hukukun bölümleri- kamu hukuku</vt:lpstr>
      <vt:lpstr>Hukukun bölümleri- kamu hukuku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2020-05-09T09:53:40Z</dcterms:created>
  <dcterms:modified xsi:type="dcterms:W3CDTF">2020-05-09T20:26:21Z</dcterms:modified>
</cp:coreProperties>
</file>