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332656"/>
            <a:ext cx="8568952" cy="6192688"/>
          </a:xfrm>
        </p:spPr>
        <p:txBody>
          <a:bodyPr/>
          <a:lstStyle/>
          <a:p>
            <a:pPr algn="just"/>
            <a:r>
              <a:rPr lang="tr-TR" dirty="0" err="1">
                <a:latin typeface="Times New Roman" pitchFamily="18" charset="0"/>
                <a:cs typeface="Times New Roman" pitchFamily="18" charset="0"/>
              </a:rPr>
              <a:t>Ayurveda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tıbbı, Batı tıbbıyla birlikte uygulanabilir ve onun yan etkilerini azaltıp iyileşme sürecine destek olur. </a:t>
            </a:r>
            <a:r>
              <a:rPr lang="tr-TR" dirty="0" err="1">
                <a:latin typeface="Cooper Black" pitchFamily="18" charset="0"/>
                <a:cs typeface="Times New Roman" pitchFamily="18" charset="0"/>
              </a:rPr>
              <a:t>Ayurveda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b="1" dirty="0">
                <a:solidFill>
                  <a:srgbClr val="C00000"/>
                </a:solidFill>
                <a:latin typeface="Comic Sans MS" pitchFamily="66" charset="0"/>
                <a:cs typeface="Times New Roman" pitchFamily="18" charset="0"/>
              </a:rPr>
              <a:t>insanı, doku, organ, akciğer gibi tek yönlü değil, tüm organlarıyla ve dokularıyla fiziksel bedeniyle, ruhsal yapısıyla, bilinç düzeyiyle, hatta yaşadığı ortamla ve bütün evrenle bir bütün olarak ele alır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. Çünkü </a:t>
            </a:r>
            <a:r>
              <a:rPr lang="tr-TR" b="1" dirty="0">
                <a:solidFill>
                  <a:srgbClr val="7030A0"/>
                </a:solidFill>
                <a:latin typeface="Comic Sans MS" pitchFamily="66" charset="0"/>
                <a:cs typeface="Times New Roman" pitchFamily="18" charset="0"/>
              </a:rPr>
              <a:t>evrendeki her şeyi, bir bütünün parçası olarak kabul eder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2820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158" y="285728"/>
            <a:ext cx="8429684" cy="6215106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tr-TR" dirty="0">
                <a:latin typeface="Times New Roman" pitchFamily="18" charset="0"/>
                <a:cs typeface="Times New Roman" pitchFamily="18" charset="0"/>
              </a:rPr>
              <a:t>Tedavide hastanın iyiliği için hangi yöntem öncelikle daha faydalıysa o yöntem kullanılır. </a:t>
            </a:r>
            <a:r>
              <a:rPr lang="tr-TR" b="1" dirty="0" err="1">
                <a:solidFill>
                  <a:srgbClr val="008080"/>
                </a:solidFill>
                <a:latin typeface="Comic Sans MS" pitchFamily="66" charset="0"/>
                <a:cs typeface="Times New Roman" pitchFamily="18" charset="0"/>
              </a:rPr>
              <a:t>Ayurveda</a:t>
            </a:r>
            <a:r>
              <a:rPr lang="tr-TR" b="1" dirty="0">
                <a:solidFill>
                  <a:srgbClr val="008080"/>
                </a:solidFill>
                <a:latin typeface="Comic Sans MS" pitchFamily="66" charset="0"/>
                <a:cs typeface="Times New Roman" pitchFamily="18" charset="0"/>
              </a:rPr>
              <a:t> tedavileri, zaman içinde etkilerini gösteren, ancak, derin ve temelden iyileşme sağlayan yöntemlerdir.</a:t>
            </a:r>
            <a:r>
              <a:rPr lang="tr-TR" dirty="0">
                <a:solidFill>
                  <a:srgbClr val="008080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b="1" dirty="0">
                <a:solidFill>
                  <a:srgbClr val="C00000"/>
                </a:solidFill>
                <a:latin typeface="Comic Sans MS" pitchFamily="66" charset="0"/>
                <a:cs typeface="Times New Roman" pitchFamily="18" charset="0"/>
              </a:rPr>
              <a:t>Hastanın o anki bulgularını tedavi etmek yerine hastalanmasına yol açan nedenleri ve risk faktörlerini düzeltmeye çalışır.</a:t>
            </a:r>
            <a:r>
              <a:rPr lang="tr-TR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dirty="0">
                <a:solidFill>
                  <a:srgbClr val="00B050"/>
                </a:solidFill>
                <a:latin typeface="Comic Sans MS" pitchFamily="66" charset="0"/>
                <a:cs typeface="Times New Roman" pitchFamily="18" charset="0"/>
              </a:rPr>
              <a:t>Yanlış yaşam tarzını değiştirmeyi önerir, kişinin kendi beden tipini ve özelliklerini kişiye tanıtır.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Adeta kendi bedenini kullanma talimatnamesini kişiye öğretir. </a:t>
            </a:r>
          </a:p>
          <a:p>
            <a:pPr algn="just"/>
            <a:r>
              <a:rPr lang="tr-TR" dirty="0" err="1">
                <a:latin typeface="Times New Roman" pitchFamily="18" charset="0"/>
                <a:cs typeface="Times New Roman" pitchFamily="18" charset="0"/>
              </a:rPr>
              <a:t>Ayurveda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iyi ve bilinçli uygulandığında, modern hayatı hem kolaylaştırır, hem de insanı yıpranmalardan korur. </a:t>
            </a:r>
            <a:r>
              <a:rPr lang="tr-TR" dirty="0">
                <a:solidFill>
                  <a:srgbClr val="0070C0"/>
                </a:solidFill>
                <a:latin typeface="Snap ITC" pitchFamily="82" charset="0"/>
                <a:cs typeface="Times New Roman" pitchFamily="18" charset="0"/>
              </a:rPr>
              <a:t>Bu sistemin en önemli noktalarından biri, sağlığı korumanın, tedavi etmekten daha önemli olduğudur.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50668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158" y="188640"/>
            <a:ext cx="8535322" cy="6336704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s-ES_tradnl" b="1" dirty="0">
                <a:solidFill>
                  <a:srgbClr val="FF9966"/>
                </a:solidFill>
                <a:latin typeface="Comic Sans MS" pitchFamily="66" charset="0"/>
              </a:rPr>
              <a:t>Ayurvedaya göre, sağlıklı bir insan, doshaları dengede olan, iştahı açık, dhatuları normal işleyen, boşaltımı dengede, zihni ve duyguları mutlulukla dolu bir kimse olarak tanımlanır</a:t>
            </a:r>
            <a:r>
              <a:rPr lang="es-ES_tradnl" b="1" dirty="0" smtClean="0">
                <a:solidFill>
                  <a:srgbClr val="FF9966"/>
                </a:solidFill>
                <a:latin typeface="Comic Sans MS" pitchFamily="66" charset="0"/>
              </a:rPr>
              <a:t>.</a:t>
            </a:r>
            <a:r>
              <a:rPr lang="tr-TR" dirty="0" smtClean="0"/>
              <a:t> </a:t>
            </a:r>
            <a:r>
              <a:rPr lang="tr-TR" b="1" dirty="0" smtClean="0">
                <a:solidFill>
                  <a:srgbClr val="00B050"/>
                </a:solidFill>
                <a:latin typeface="Comic Sans MS" pitchFamily="66" charset="0"/>
              </a:rPr>
              <a:t>Dünya Sağlık Örgütü’ne göre sağlık: “tam bir fiziksel, akli ve toplumsal esenlik durumudur; sadece hastalığın ve maluliyetin yok olması değildir”.</a:t>
            </a:r>
          </a:p>
          <a:p>
            <a:pPr algn="just"/>
            <a:r>
              <a:rPr lang="es-ES_tradnl" b="1" dirty="0" smtClean="0">
                <a:solidFill>
                  <a:srgbClr val="FF9966"/>
                </a:solidFill>
                <a:latin typeface="Comic Sans MS" pitchFamily="66" charset="0"/>
              </a:rPr>
              <a:t> </a:t>
            </a:r>
            <a:r>
              <a:rPr lang="es-ES_tradnl" sz="4000" b="1" dirty="0">
                <a:solidFill>
                  <a:srgbClr val="7030A0"/>
                </a:solidFill>
                <a:latin typeface="Blackadder ITC" pitchFamily="82" charset="0"/>
              </a:rPr>
              <a:t>Bu, klasik anlayıştaki sağlığa göre daha farklı bir ifadedir. </a:t>
            </a:r>
            <a:r>
              <a:rPr lang="es-ES_tradnl" b="1" dirty="0">
                <a:solidFill>
                  <a:srgbClr val="C00000"/>
                </a:solidFill>
                <a:latin typeface="Comic Sans MS" pitchFamily="66" charset="0"/>
              </a:rPr>
              <a:t>Çünkü zihin ve ruh sağlığı da kişinin fiziksel sağlığıyla bağlantılıdır ve önemli olarak kabul edilmektedir. </a:t>
            </a:r>
            <a:r>
              <a:rPr lang="es-ES_tradnl" sz="3900" b="1" dirty="0">
                <a:solidFill>
                  <a:srgbClr val="0070C0"/>
                </a:solidFill>
                <a:latin typeface="Blackadder ITC" pitchFamily="82" charset="0"/>
              </a:rPr>
              <a:t>Zihin ne kadar üst düzeyde olursa, ne kadar iyi bilgiyle yüklenmiş olursa ve streslerden arındırılmış olursa, bedenin sağlığı için, gerekli düzenlemeyi yapabilir. </a:t>
            </a:r>
            <a:endParaRPr lang="tr-TR" sz="3900" b="1" dirty="0">
              <a:solidFill>
                <a:srgbClr val="0070C0"/>
              </a:solidFill>
              <a:latin typeface="Blackadder ITC" pitchFamily="82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60205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868346"/>
          </a:xfrm>
        </p:spPr>
        <p:txBody>
          <a:bodyPr>
            <a:normAutofit fontScale="90000"/>
          </a:bodyPr>
          <a:lstStyle/>
          <a:p>
            <a:r>
              <a:rPr lang="tr-TR" b="1" i="1" dirty="0" smtClean="0"/>
              <a:t/>
            </a:r>
            <a:br>
              <a:rPr lang="tr-TR" b="1" i="1" dirty="0" smtClean="0"/>
            </a:br>
            <a:r>
              <a:rPr lang="es-ES_tradnl" b="1" i="1" dirty="0" smtClean="0">
                <a:solidFill>
                  <a:srgbClr val="C00000"/>
                </a:solidFill>
                <a:latin typeface="Comic Sans MS" pitchFamily="66" charset="0"/>
              </a:rPr>
              <a:t>Dosha </a:t>
            </a:r>
            <a:r>
              <a:rPr lang="es-ES_tradnl" b="1" i="1" dirty="0">
                <a:solidFill>
                  <a:srgbClr val="C00000"/>
                </a:solidFill>
                <a:latin typeface="Comic Sans MS" pitchFamily="66" charset="0"/>
              </a:rPr>
              <a:t>nedir?</a:t>
            </a:r>
            <a:r>
              <a:rPr lang="tr-TR" dirty="0">
                <a:solidFill>
                  <a:srgbClr val="C00000"/>
                </a:solidFill>
                <a:latin typeface="Comic Sans MS" pitchFamily="66" charset="0"/>
              </a:rPr>
              <a:t/>
            </a:r>
            <a:br>
              <a:rPr lang="tr-TR" dirty="0">
                <a:solidFill>
                  <a:srgbClr val="C00000"/>
                </a:solidFill>
                <a:latin typeface="Comic Sans MS" pitchFamily="66" charset="0"/>
              </a:rPr>
            </a:br>
            <a:endParaRPr lang="tr-TR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124744"/>
            <a:ext cx="8424936" cy="54006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ES_tradnl" b="1" dirty="0">
                <a:solidFill>
                  <a:srgbClr val="00B050"/>
                </a:solidFill>
                <a:latin typeface="Comic Sans MS" pitchFamily="66" charset="0"/>
              </a:rPr>
              <a:t>Bireye özgü psikobiyokimyasal özellikler olup, kişilerin fizyolojilerini ve psikolojilerini derin düzeyde etkileyen enerjilerdir. </a:t>
            </a:r>
            <a:r>
              <a:rPr lang="es-ES_tradnl" dirty="0"/>
              <a:t>Ayurveda da </a:t>
            </a:r>
            <a:r>
              <a:rPr lang="tr-TR" dirty="0" smtClean="0"/>
              <a:t>ç</a:t>
            </a:r>
            <a:r>
              <a:rPr lang="es-ES_tradnl" dirty="0" smtClean="0"/>
              <a:t>ok </a:t>
            </a:r>
            <a:r>
              <a:rPr lang="es-ES_tradnl" dirty="0"/>
              <a:t>önemli yer tutarlar. Her insanda egemen olan bir, bazen iki hatta nadiren üç dosha vardır. </a:t>
            </a:r>
            <a:r>
              <a:rPr lang="es-ES_tradnl" b="1" dirty="0">
                <a:solidFill>
                  <a:srgbClr val="7030A0"/>
                </a:solidFill>
                <a:latin typeface="Comic Sans MS" pitchFamily="66" charset="0"/>
              </a:rPr>
              <a:t>Bu doshalar kişiye bütün önemli özelliklerini verirler, </a:t>
            </a:r>
            <a:r>
              <a:rPr lang="es-ES_tradnl" b="1" dirty="0">
                <a:solidFill>
                  <a:srgbClr val="FF0000"/>
                </a:solidFill>
                <a:latin typeface="Comic Sans MS" pitchFamily="66" charset="0"/>
              </a:rPr>
              <a:t>böylece hiç kimse diğerinin aynı </a:t>
            </a:r>
            <a:r>
              <a:rPr lang="es-ES_tradnl" b="1" dirty="0" smtClean="0">
                <a:solidFill>
                  <a:srgbClr val="FF0000"/>
                </a:solidFill>
                <a:latin typeface="Comic Sans MS" pitchFamily="66" charset="0"/>
              </a:rPr>
              <a:t>olam</a:t>
            </a:r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a</a:t>
            </a:r>
            <a:r>
              <a:rPr lang="es-ES_tradnl" b="1" dirty="0" smtClean="0">
                <a:solidFill>
                  <a:srgbClr val="FF0000"/>
                </a:solidFill>
                <a:latin typeface="Comic Sans MS" pitchFamily="66" charset="0"/>
              </a:rPr>
              <a:t>z</a:t>
            </a:r>
            <a:r>
              <a:rPr lang="es-ES_tradnl" b="1" dirty="0">
                <a:solidFill>
                  <a:srgbClr val="FF0000"/>
                </a:solidFill>
                <a:latin typeface="Comic Sans MS" pitchFamily="66" charset="0"/>
              </a:rPr>
              <a:t>. </a:t>
            </a:r>
            <a:r>
              <a:rPr lang="es-ES_tradnl" dirty="0"/>
              <a:t>Eğer bu doshalar dengeden çıkar yada artıp azalırsa hastalıklar ortaya çıkar ve kişi sağlığına o zaman dikkat etmeye başlar. Ancak tüm belirtiler  oluştuktan sonra tedavi olanakları çok kısıtlı kalabilir. </a:t>
            </a:r>
            <a:endParaRPr lang="tr-TR" dirty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366812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158" y="642918"/>
            <a:ext cx="8329642" cy="5483245"/>
          </a:xfrm>
        </p:spPr>
        <p:txBody>
          <a:bodyPr>
            <a:normAutofit/>
          </a:bodyPr>
          <a:lstStyle/>
          <a:p>
            <a:pPr algn="just"/>
            <a:r>
              <a:rPr lang="es-ES_tradnl" dirty="0"/>
              <a:t>Ayurvedaya göre hastalıkların fizyopatolojisinden üç faktör sorumludur:</a:t>
            </a:r>
            <a:endParaRPr lang="tr-TR" dirty="0"/>
          </a:p>
          <a:p>
            <a:pPr lvl="0" algn="just"/>
            <a:r>
              <a:rPr lang="es-ES_tradnl" b="1" dirty="0">
                <a:solidFill>
                  <a:srgbClr val="C00000"/>
                </a:solidFill>
                <a:latin typeface="Comic Sans MS" pitchFamily="66" charset="0"/>
              </a:rPr>
              <a:t>Doshalar</a:t>
            </a:r>
            <a:r>
              <a:rPr lang="es-ES_tradnl" dirty="0"/>
              <a:t> (vata, pitta, kapha) artmış, azalmış </a:t>
            </a:r>
            <a:r>
              <a:rPr lang="es-ES_tradnl" dirty="0" smtClean="0"/>
              <a:t>ya</a:t>
            </a:r>
            <a:r>
              <a:rPr lang="tr-TR" dirty="0" smtClean="0"/>
              <a:t> </a:t>
            </a:r>
            <a:r>
              <a:rPr lang="es-ES_tradnl" dirty="0" smtClean="0"/>
              <a:t>da </a:t>
            </a:r>
            <a:r>
              <a:rPr lang="es-ES_tradnl" dirty="0"/>
              <a:t>nitelikleri değişmiş olabilir,</a:t>
            </a:r>
            <a:endParaRPr lang="tr-TR" dirty="0"/>
          </a:p>
          <a:p>
            <a:pPr lvl="0" algn="just"/>
            <a:r>
              <a:rPr lang="es-ES_tradnl" b="1" dirty="0">
                <a:solidFill>
                  <a:srgbClr val="FF9966"/>
                </a:solidFill>
                <a:latin typeface="Comic Sans MS" pitchFamily="66" charset="0"/>
              </a:rPr>
              <a:t>Shrotalar</a:t>
            </a:r>
            <a:r>
              <a:rPr lang="es-ES_tradnl" dirty="0"/>
              <a:t> (vücudun kanalları) genişlemiş, daralmış, düğümsü bir yapı oluşturmuş veya akıntıları ters yöne doğru dönmüş olabilir.</a:t>
            </a:r>
            <a:endParaRPr lang="tr-TR" dirty="0"/>
          </a:p>
          <a:p>
            <a:pPr lvl="0" algn="just"/>
            <a:r>
              <a:rPr lang="es-ES_tradnl" b="1" dirty="0">
                <a:solidFill>
                  <a:srgbClr val="FF0000"/>
                </a:solidFill>
                <a:latin typeface="Comic Sans MS" pitchFamily="66" charset="0"/>
              </a:rPr>
              <a:t>Agninin</a:t>
            </a:r>
            <a:r>
              <a:rPr lang="es-ES_tradnl" dirty="0"/>
              <a:t> (sindirim ateşi) zayıflaması. Vücutta istenmeyen atık maddelerin oluşumuna yol açar ve bu atıklar hastalıklara neden olur.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909298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796908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es-ES_tradnl" b="1" dirty="0" smtClean="0">
                <a:solidFill>
                  <a:srgbClr val="993366"/>
                </a:solidFill>
                <a:latin typeface="Comic Sans MS" pitchFamily="66" charset="0"/>
              </a:rPr>
              <a:t>Dosha </a:t>
            </a:r>
            <a:r>
              <a:rPr lang="es-ES_tradnl" b="1" dirty="0">
                <a:solidFill>
                  <a:srgbClr val="993366"/>
                </a:solidFill>
                <a:latin typeface="Comic Sans MS" pitchFamily="66" charset="0"/>
              </a:rPr>
              <a:t>Tipleri</a:t>
            </a:r>
            <a:r>
              <a:rPr lang="tr-TR" dirty="0">
                <a:solidFill>
                  <a:srgbClr val="993366"/>
                </a:solidFill>
                <a:latin typeface="Comic Sans MS" pitchFamily="66" charset="0"/>
              </a:rPr>
              <a:t/>
            </a:r>
            <a:br>
              <a:rPr lang="tr-TR" dirty="0">
                <a:solidFill>
                  <a:srgbClr val="993366"/>
                </a:solidFill>
                <a:latin typeface="Comic Sans MS" pitchFamily="66" charset="0"/>
              </a:rPr>
            </a:br>
            <a:endParaRPr lang="tr-TR" dirty="0">
              <a:solidFill>
                <a:srgbClr val="993366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85720" y="857232"/>
            <a:ext cx="8501122" cy="571504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s-ES_tradnl" dirty="0"/>
              <a:t>Evrendeki herşey beş elementten (prithvi=toprak, ap=su, tejas=ateş, vayu=hava, akasha=boşluk) oluşmaktadır. Bu beş </a:t>
            </a:r>
            <a:r>
              <a:rPr lang="es-ES_tradnl" dirty="0" smtClean="0"/>
              <a:t>el</a:t>
            </a:r>
            <a:r>
              <a:rPr lang="tr-TR" dirty="0" smtClean="0"/>
              <a:t>e</a:t>
            </a:r>
            <a:r>
              <a:rPr lang="es-ES_tradnl" dirty="0" smtClean="0"/>
              <a:t>ment </a:t>
            </a:r>
            <a:r>
              <a:rPr lang="es-ES_tradnl" dirty="0"/>
              <a:t>yaşamın temel taşlarıdır. Bunları pisişik enerji akışlarında da görmek mümkündür. </a:t>
            </a:r>
            <a:r>
              <a:rPr lang="es-ES_tradnl" b="1" dirty="0">
                <a:solidFill>
                  <a:srgbClr val="993366"/>
                </a:solidFill>
                <a:latin typeface="Comic Sans MS" pitchFamily="66" charset="0"/>
              </a:rPr>
              <a:t>Ayurvedaya göre evrende bulunan her şey gibi insan vücudu da bu beş elementten var olmakta ve fizyolojimizi etkilemektedir.</a:t>
            </a:r>
            <a:r>
              <a:rPr lang="es-ES_tradnl" dirty="0"/>
              <a:t> Evrendeki her olayın, her canlının bu beş temel elementle bir bağlantısı vardır. İster büyük ister küçük olsun aynı temelden oluşmuşlardır. Örneğin, </a:t>
            </a:r>
            <a:r>
              <a:rPr lang="es-ES_tradnl" b="1" dirty="0">
                <a:solidFill>
                  <a:srgbClr val="00B050"/>
                </a:solidFill>
                <a:latin typeface="Comic Sans MS" pitchFamily="66" charset="0"/>
              </a:rPr>
              <a:t>hücrelerin zarlarındaki </a:t>
            </a:r>
            <a:r>
              <a:rPr lang="es-ES_tradnl" b="1" dirty="0" smtClean="0">
                <a:solidFill>
                  <a:srgbClr val="00B050"/>
                </a:solidFill>
                <a:latin typeface="Comic Sans MS" pitchFamily="66" charset="0"/>
              </a:rPr>
              <a:t>delikler</a:t>
            </a:r>
            <a:r>
              <a:rPr lang="tr-TR" b="1" dirty="0" smtClean="0">
                <a:solidFill>
                  <a:srgbClr val="00B050"/>
                </a:solidFill>
                <a:latin typeface="Comic Sans MS" pitchFamily="66" charset="0"/>
              </a:rPr>
              <a:t> =</a:t>
            </a:r>
            <a:r>
              <a:rPr lang="es-ES_tradnl" b="1" dirty="0" smtClean="0">
                <a:solidFill>
                  <a:srgbClr val="00B050"/>
                </a:solidFill>
                <a:latin typeface="Comic Sans MS" pitchFamily="66" charset="0"/>
              </a:rPr>
              <a:t> </a:t>
            </a:r>
            <a:r>
              <a:rPr lang="es-ES_tradnl" b="1" dirty="0">
                <a:solidFill>
                  <a:srgbClr val="00B050"/>
                </a:solidFill>
                <a:latin typeface="Comic Sans MS" pitchFamily="66" charset="0"/>
              </a:rPr>
              <a:t>“boşluk”, </a:t>
            </a:r>
            <a:r>
              <a:rPr lang="es-ES_tradnl" b="1" dirty="0">
                <a:solidFill>
                  <a:srgbClr val="C00000"/>
                </a:solidFill>
                <a:latin typeface="Comic Sans MS" pitchFamily="66" charset="0"/>
              </a:rPr>
              <a:t>hücre </a:t>
            </a:r>
            <a:r>
              <a:rPr lang="es-ES_tradnl" b="1" dirty="0" smtClean="0">
                <a:solidFill>
                  <a:srgbClr val="C00000"/>
                </a:solidFill>
                <a:latin typeface="Comic Sans MS" pitchFamily="66" charset="0"/>
              </a:rPr>
              <a:t>zarı</a:t>
            </a:r>
            <a:r>
              <a:rPr lang="tr-TR" b="1" dirty="0" smtClean="0">
                <a:solidFill>
                  <a:srgbClr val="C00000"/>
                </a:solidFill>
                <a:latin typeface="Comic Sans MS" pitchFamily="66" charset="0"/>
              </a:rPr>
              <a:t> =</a:t>
            </a:r>
            <a:r>
              <a:rPr lang="es-ES_tradnl" b="1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es-ES_tradnl" b="1" dirty="0">
                <a:solidFill>
                  <a:srgbClr val="C00000"/>
                </a:solidFill>
                <a:latin typeface="Comic Sans MS" pitchFamily="66" charset="0"/>
              </a:rPr>
              <a:t>“toprak”, </a:t>
            </a:r>
            <a:r>
              <a:rPr lang="es-ES_tradnl" b="1" dirty="0">
                <a:solidFill>
                  <a:srgbClr val="993366"/>
                </a:solidFill>
                <a:latin typeface="Comic Sans MS" pitchFamily="66" charset="0"/>
              </a:rPr>
              <a:t>endoplazmik </a:t>
            </a:r>
            <a:r>
              <a:rPr lang="es-ES_tradnl" b="1" dirty="0" smtClean="0">
                <a:solidFill>
                  <a:srgbClr val="993366"/>
                </a:solidFill>
                <a:latin typeface="Comic Sans MS" pitchFamily="66" charset="0"/>
              </a:rPr>
              <a:t>retikulum</a:t>
            </a:r>
            <a:r>
              <a:rPr lang="tr-TR" b="1" dirty="0" smtClean="0">
                <a:solidFill>
                  <a:srgbClr val="993366"/>
                </a:solidFill>
                <a:latin typeface="Comic Sans MS" pitchFamily="66" charset="0"/>
              </a:rPr>
              <a:t> =</a:t>
            </a:r>
            <a:r>
              <a:rPr lang="es-ES_tradnl" b="1" dirty="0" smtClean="0">
                <a:solidFill>
                  <a:srgbClr val="993366"/>
                </a:solidFill>
                <a:latin typeface="Comic Sans MS" pitchFamily="66" charset="0"/>
              </a:rPr>
              <a:t> </a:t>
            </a:r>
            <a:r>
              <a:rPr lang="es-ES_tradnl" b="1" dirty="0">
                <a:solidFill>
                  <a:srgbClr val="993366"/>
                </a:solidFill>
                <a:latin typeface="Comic Sans MS" pitchFamily="66" charset="0"/>
              </a:rPr>
              <a:t>“ateş”,</a:t>
            </a:r>
            <a:r>
              <a:rPr lang="es-ES_tradnl" b="1" dirty="0">
                <a:solidFill>
                  <a:srgbClr val="00B050"/>
                </a:solidFill>
                <a:latin typeface="Comic Sans MS" pitchFamily="66" charset="0"/>
              </a:rPr>
              <a:t> </a:t>
            </a:r>
            <a:r>
              <a:rPr lang="es-ES_tradnl" b="1" dirty="0" smtClean="0">
                <a:solidFill>
                  <a:srgbClr val="008080"/>
                </a:solidFill>
                <a:latin typeface="Comic Sans MS" pitchFamily="66" charset="0"/>
              </a:rPr>
              <a:t>sitoplazma</a:t>
            </a:r>
            <a:r>
              <a:rPr lang="tr-TR" b="1" dirty="0" smtClean="0">
                <a:solidFill>
                  <a:srgbClr val="008080"/>
                </a:solidFill>
                <a:latin typeface="Comic Sans MS" pitchFamily="66" charset="0"/>
              </a:rPr>
              <a:t> =</a:t>
            </a:r>
            <a:r>
              <a:rPr lang="es-ES_tradnl" b="1" dirty="0" smtClean="0">
                <a:solidFill>
                  <a:srgbClr val="008080"/>
                </a:solidFill>
                <a:latin typeface="Comic Sans MS" pitchFamily="66" charset="0"/>
              </a:rPr>
              <a:t> </a:t>
            </a:r>
            <a:r>
              <a:rPr lang="es-ES_tradnl" b="1" dirty="0">
                <a:solidFill>
                  <a:srgbClr val="008080"/>
                </a:solidFill>
                <a:latin typeface="Comic Sans MS" pitchFamily="66" charset="0"/>
              </a:rPr>
              <a:t>“su” </a:t>
            </a:r>
            <a:r>
              <a:rPr lang="es-ES_tradnl" b="1" dirty="0">
                <a:solidFill>
                  <a:srgbClr val="00B050"/>
                </a:solidFill>
                <a:latin typeface="Comic Sans MS" pitchFamily="66" charset="0"/>
              </a:rPr>
              <a:t>ve </a:t>
            </a:r>
            <a:r>
              <a:rPr lang="es-ES_tradnl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hücre metabolizması sonucu oluşan CO</a:t>
            </a:r>
            <a:r>
              <a:rPr lang="es-ES_tradnl" b="1" baseline="-25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2</a:t>
            </a:r>
            <a:r>
              <a:rPr lang="es-ES_tradnl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ve O</a:t>
            </a:r>
            <a:r>
              <a:rPr lang="es-ES_tradnl" b="1" baseline="-25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2</a:t>
            </a:r>
            <a:r>
              <a:rPr lang="es-ES_tradnl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ise “hava”</a:t>
            </a:r>
            <a:r>
              <a:rPr lang="es-ES_tradnl" b="1" dirty="0">
                <a:solidFill>
                  <a:srgbClr val="00B050"/>
                </a:solidFill>
                <a:latin typeface="Comic Sans MS" pitchFamily="66" charset="0"/>
              </a:rPr>
              <a:t>ya karşılık gelmektedir. </a:t>
            </a:r>
            <a:endParaRPr lang="tr-TR" b="1" dirty="0">
              <a:solidFill>
                <a:srgbClr val="00B050"/>
              </a:solidFill>
              <a:latin typeface="Comic Sans MS" pitchFamily="66" charset="0"/>
            </a:endParaRPr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371768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pPr lvl="0"/>
            <a:r>
              <a:rPr lang="tr-TR" b="1" i="1" dirty="0" smtClean="0"/>
              <a:t/>
            </a:r>
            <a:br>
              <a:rPr lang="tr-TR" b="1" i="1" dirty="0" smtClean="0"/>
            </a:br>
            <a:r>
              <a:rPr lang="en-US" b="1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Dosha</a:t>
            </a:r>
            <a:r>
              <a:rPr lang="en-US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</a:t>
            </a:r>
            <a:r>
              <a:rPr lang="en-US" b="1" i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Vata</a:t>
            </a:r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/>
            </a:r>
            <a:b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</a:b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928670"/>
            <a:ext cx="8429684" cy="564360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/>
              <a:t>Boşluk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havadan</a:t>
            </a:r>
            <a:r>
              <a:rPr lang="en-US" dirty="0"/>
              <a:t> </a:t>
            </a:r>
            <a:r>
              <a:rPr lang="en-US" dirty="0" err="1"/>
              <a:t>oluşur</a:t>
            </a:r>
            <a:r>
              <a:rPr lang="en-US" dirty="0"/>
              <a:t>, </a:t>
            </a:r>
            <a:r>
              <a:rPr lang="en-US" dirty="0" err="1"/>
              <a:t>vücutta</a:t>
            </a:r>
            <a:r>
              <a:rPr lang="en-US" dirty="0"/>
              <a:t> </a:t>
            </a:r>
            <a:r>
              <a:rPr lang="en-US" dirty="0" err="1"/>
              <a:t>akışkanlık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hareket</a:t>
            </a:r>
            <a:r>
              <a:rPr lang="en-US" dirty="0"/>
              <a:t> </a:t>
            </a:r>
            <a:r>
              <a:rPr lang="en-US" dirty="0" err="1"/>
              <a:t>gösterir</a:t>
            </a:r>
            <a:r>
              <a:rPr lang="en-US" dirty="0"/>
              <a:t>. </a:t>
            </a:r>
            <a:r>
              <a:rPr lang="en-US" b="1" dirty="0" err="1">
                <a:solidFill>
                  <a:srgbClr val="7030A0"/>
                </a:solidFill>
                <a:latin typeface="Comic Sans MS" pitchFamily="66" charset="0"/>
              </a:rPr>
              <a:t>Kuru</a:t>
            </a:r>
            <a:r>
              <a:rPr lang="en-US" b="1" dirty="0">
                <a:solidFill>
                  <a:srgbClr val="7030A0"/>
                </a:solidFill>
                <a:latin typeface="Comic Sans MS" pitchFamily="66" charset="0"/>
              </a:rPr>
              <a:t>, </a:t>
            </a:r>
            <a:r>
              <a:rPr lang="en-US" b="1" dirty="0" err="1">
                <a:solidFill>
                  <a:srgbClr val="7030A0"/>
                </a:solidFill>
                <a:latin typeface="Comic Sans MS" pitchFamily="66" charset="0"/>
              </a:rPr>
              <a:t>hafif</a:t>
            </a:r>
            <a:r>
              <a:rPr lang="en-US" b="1" dirty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Comic Sans MS" pitchFamily="66" charset="0"/>
              </a:rPr>
              <a:t>soğuk</a:t>
            </a:r>
            <a:r>
              <a:rPr lang="en-US" b="1" dirty="0">
                <a:solidFill>
                  <a:srgbClr val="7030A0"/>
                </a:solidFill>
                <a:latin typeface="Comic Sans MS" pitchFamily="66" charset="0"/>
              </a:rPr>
              <a:t>, </a:t>
            </a:r>
            <a:r>
              <a:rPr lang="en-US" b="1" dirty="0" err="1">
                <a:solidFill>
                  <a:srgbClr val="7030A0"/>
                </a:solidFill>
                <a:latin typeface="Comic Sans MS" pitchFamily="66" charset="0"/>
              </a:rPr>
              <a:t>ince</a:t>
            </a:r>
            <a:r>
              <a:rPr lang="en-US" b="1" dirty="0">
                <a:solidFill>
                  <a:srgbClr val="7030A0"/>
                </a:solidFill>
                <a:latin typeface="Comic Sans MS" pitchFamily="66" charset="0"/>
              </a:rPr>
              <a:t>, </a:t>
            </a:r>
            <a:r>
              <a:rPr lang="en-US" b="1" dirty="0" err="1">
                <a:solidFill>
                  <a:srgbClr val="7030A0"/>
                </a:solidFill>
                <a:latin typeface="Comic Sans MS" pitchFamily="66" charset="0"/>
              </a:rPr>
              <a:t>hareketli</a:t>
            </a:r>
            <a:r>
              <a:rPr lang="en-US" b="1" dirty="0">
                <a:solidFill>
                  <a:srgbClr val="7030A0"/>
                </a:solidFill>
                <a:latin typeface="Comic Sans MS" pitchFamily="66" charset="0"/>
              </a:rPr>
              <a:t>, </a:t>
            </a:r>
            <a:r>
              <a:rPr lang="en-US" b="1" dirty="0" err="1">
                <a:solidFill>
                  <a:srgbClr val="7030A0"/>
                </a:solidFill>
                <a:latin typeface="Comic Sans MS" pitchFamily="66" charset="0"/>
              </a:rPr>
              <a:t>hızlı</a:t>
            </a:r>
            <a:r>
              <a:rPr lang="en-US" b="1" dirty="0">
                <a:solidFill>
                  <a:srgbClr val="7030A0"/>
                </a:solidFill>
                <a:latin typeface="Comic Sans MS" pitchFamily="66" charset="0"/>
              </a:rPr>
              <a:t>, </a:t>
            </a:r>
            <a:r>
              <a:rPr lang="en-US" b="1" dirty="0" err="1">
                <a:solidFill>
                  <a:srgbClr val="7030A0"/>
                </a:solidFill>
                <a:latin typeface="Comic Sans MS" pitchFamily="66" charset="0"/>
              </a:rPr>
              <a:t>sert</a:t>
            </a:r>
            <a:r>
              <a:rPr lang="en-US" b="1" dirty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Comic Sans MS" pitchFamily="66" charset="0"/>
              </a:rPr>
              <a:t>olması</a:t>
            </a:r>
            <a:r>
              <a:rPr lang="en-US" b="1" dirty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Comic Sans MS" pitchFamily="66" charset="0"/>
              </a:rPr>
              <a:t>ve</a:t>
            </a:r>
            <a:r>
              <a:rPr lang="en-US" b="1" dirty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Comic Sans MS" pitchFamily="66" charset="0"/>
              </a:rPr>
              <a:t>diğer</a:t>
            </a:r>
            <a:r>
              <a:rPr lang="en-US" b="1" dirty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Comic Sans MS" pitchFamily="66" charset="0"/>
              </a:rPr>
              <a:t>Doshalara</a:t>
            </a:r>
            <a:r>
              <a:rPr lang="en-US" b="1" dirty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Comic Sans MS" pitchFamily="66" charset="0"/>
              </a:rPr>
              <a:t>liderlik</a:t>
            </a:r>
            <a:r>
              <a:rPr lang="en-US" b="1" dirty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Comic Sans MS" pitchFamily="66" charset="0"/>
              </a:rPr>
              <a:t>etmesi</a:t>
            </a:r>
            <a:r>
              <a:rPr lang="en-US" b="1" dirty="0">
                <a:solidFill>
                  <a:srgbClr val="7030A0"/>
                </a:solidFill>
                <a:latin typeface="Comic Sans MS" pitchFamily="66" charset="0"/>
              </a:rPr>
              <a:t> en </a:t>
            </a:r>
            <a:r>
              <a:rPr lang="en-US" b="1" dirty="0" err="1">
                <a:solidFill>
                  <a:srgbClr val="7030A0"/>
                </a:solidFill>
                <a:latin typeface="Comic Sans MS" pitchFamily="66" charset="0"/>
              </a:rPr>
              <a:t>önemli</a:t>
            </a:r>
            <a:r>
              <a:rPr lang="en-US" b="1" dirty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Comic Sans MS" pitchFamily="66" charset="0"/>
              </a:rPr>
              <a:t>özellikleridir</a:t>
            </a:r>
            <a:r>
              <a:rPr lang="en-US" b="1" dirty="0">
                <a:solidFill>
                  <a:srgbClr val="7030A0"/>
                </a:solidFill>
                <a:latin typeface="Comic Sans MS" pitchFamily="66" charset="0"/>
              </a:rPr>
              <a:t>. </a:t>
            </a:r>
            <a:r>
              <a:rPr lang="en-US" dirty="0" err="1"/>
              <a:t>Vücutta</a:t>
            </a:r>
            <a:r>
              <a:rPr lang="en-US" dirty="0"/>
              <a:t> </a:t>
            </a:r>
            <a:r>
              <a:rPr lang="en-US" dirty="0" err="1"/>
              <a:t>kalınbağırsak</a:t>
            </a:r>
            <a:r>
              <a:rPr lang="en-US" dirty="0"/>
              <a:t>, </a:t>
            </a:r>
            <a:r>
              <a:rPr lang="en-US" dirty="0" err="1"/>
              <a:t>rektum</a:t>
            </a:r>
            <a:r>
              <a:rPr lang="en-US" dirty="0"/>
              <a:t>, </a:t>
            </a:r>
            <a:r>
              <a:rPr lang="en-US" dirty="0" err="1"/>
              <a:t>mesane</a:t>
            </a:r>
            <a:r>
              <a:rPr lang="en-US" dirty="0"/>
              <a:t>, </a:t>
            </a:r>
            <a:r>
              <a:rPr lang="en-US" dirty="0" err="1"/>
              <a:t>sırt</a:t>
            </a:r>
            <a:r>
              <a:rPr lang="en-US" dirty="0"/>
              <a:t> </a:t>
            </a:r>
            <a:r>
              <a:rPr lang="en-US" dirty="0" err="1"/>
              <a:t>bölgesi</a:t>
            </a:r>
            <a:r>
              <a:rPr lang="en-US" dirty="0"/>
              <a:t>, </a:t>
            </a:r>
            <a:r>
              <a:rPr lang="en-US" dirty="0" err="1"/>
              <a:t>eklemler</a:t>
            </a:r>
            <a:r>
              <a:rPr lang="en-US" dirty="0"/>
              <a:t>, </a:t>
            </a:r>
            <a:r>
              <a:rPr lang="en-US" dirty="0" err="1"/>
              <a:t>eklemlerin</a:t>
            </a:r>
            <a:r>
              <a:rPr lang="en-US" dirty="0"/>
              <a:t> </a:t>
            </a:r>
            <a:r>
              <a:rPr lang="en-US" dirty="0" err="1"/>
              <a:t>sığ</a:t>
            </a:r>
            <a:r>
              <a:rPr lang="en-US" dirty="0"/>
              <a:t> </a:t>
            </a:r>
            <a:r>
              <a:rPr lang="en-US" dirty="0" err="1"/>
              <a:t>yerleri</a:t>
            </a:r>
            <a:r>
              <a:rPr lang="en-US" dirty="0"/>
              <a:t>, </a:t>
            </a:r>
            <a:r>
              <a:rPr lang="en-US" dirty="0" err="1"/>
              <a:t>ayaklar</a:t>
            </a:r>
            <a:r>
              <a:rPr lang="en-US" dirty="0"/>
              <a:t>, </a:t>
            </a:r>
            <a:r>
              <a:rPr lang="en-US" dirty="0" err="1"/>
              <a:t>kemikler</a:t>
            </a:r>
            <a:r>
              <a:rPr lang="en-US" dirty="0"/>
              <a:t>, </a:t>
            </a:r>
            <a:r>
              <a:rPr lang="en-US" dirty="0" err="1"/>
              <a:t>merkezi</a:t>
            </a:r>
            <a:r>
              <a:rPr lang="en-US" dirty="0"/>
              <a:t> </a:t>
            </a:r>
            <a:r>
              <a:rPr lang="en-US" dirty="0" err="1"/>
              <a:t>sinir</a:t>
            </a:r>
            <a:r>
              <a:rPr lang="en-US" dirty="0"/>
              <a:t> </a:t>
            </a:r>
            <a:r>
              <a:rPr lang="en-US" dirty="0" err="1"/>
              <a:t>sistemi</a:t>
            </a:r>
            <a:r>
              <a:rPr lang="en-US" dirty="0"/>
              <a:t>, </a:t>
            </a:r>
            <a:r>
              <a:rPr lang="en-US" dirty="0" err="1"/>
              <a:t>kulaklar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ciltte</a:t>
            </a:r>
            <a:r>
              <a:rPr lang="en-US" dirty="0"/>
              <a:t> </a:t>
            </a:r>
            <a:r>
              <a:rPr lang="en-US" dirty="0" err="1"/>
              <a:t>yerleşmiştir</a:t>
            </a:r>
            <a:r>
              <a:rPr lang="en-US" dirty="0"/>
              <a:t>. </a:t>
            </a:r>
            <a:r>
              <a:rPr lang="en-US" dirty="0" err="1"/>
              <a:t>Enerjiyi</a:t>
            </a:r>
            <a:r>
              <a:rPr lang="en-US" dirty="0"/>
              <a:t>, </a:t>
            </a:r>
            <a:r>
              <a:rPr lang="en-US" dirty="0" err="1"/>
              <a:t>hareketliliği</a:t>
            </a:r>
            <a:r>
              <a:rPr lang="en-US" dirty="0"/>
              <a:t>, </a:t>
            </a:r>
            <a:r>
              <a:rPr lang="en-US" dirty="0" err="1"/>
              <a:t>sinir</a:t>
            </a:r>
            <a:r>
              <a:rPr lang="en-US" dirty="0"/>
              <a:t> </a:t>
            </a:r>
            <a:r>
              <a:rPr lang="en-US" dirty="0" err="1"/>
              <a:t>sistemini</a:t>
            </a:r>
            <a:r>
              <a:rPr lang="en-US" dirty="0"/>
              <a:t>, </a:t>
            </a:r>
            <a:r>
              <a:rPr lang="en-US" dirty="0" err="1"/>
              <a:t>konuşma</a:t>
            </a:r>
            <a:r>
              <a:rPr lang="en-US" dirty="0"/>
              <a:t> </a:t>
            </a:r>
            <a:r>
              <a:rPr lang="en-US" dirty="0" err="1"/>
              <a:t>merkezini</a:t>
            </a:r>
            <a:r>
              <a:rPr lang="en-US" dirty="0"/>
              <a:t>, </a:t>
            </a:r>
            <a:r>
              <a:rPr lang="en-US" dirty="0" err="1"/>
              <a:t>nefes</a:t>
            </a:r>
            <a:r>
              <a:rPr lang="en-US" dirty="0"/>
              <a:t> </a:t>
            </a:r>
            <a:r>
              <a:rPr lang="en-US" dirty="0" err="1"/>
              <a:t>alıp</a:t>
            </a:r>
            <a:r>
              <a:rPr lang="en-US" dirty="0"/>
              <a:t> </a:t>
            </a:r>
            <a:r>
              <a:rPr lang="en-US" dirty="0" err="1"/>
              <a:t>vermeyi</a:t>
            </a:r>
            <a:r>
              <a:rPr lang="en-US" dirty="0"/>
              <a:t>, </a:t>
            </a:r>
            <a:r>
              <a:rPr lang="en-US" dirty="0" err="1"/>
              <a:t>duyu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hareket</a:t>
            </a:r>
            <a:r>
              <a:rPr lang="en-US" dirty="0"/>
              <a:t> </a:t>
            </a:r>
            <a:r>
              <a:rPr lang="en-US" dirty="0" err="1"/>
              <a:t>organlarını</a:t>
            </a:r>
            <a:r>
              <a:rPr lang="en-US" dirty="0"/>
              <a:t> </a:t>
            </a:r>
            <a:r>
              <a:rPr lang="en-US" dirty="0" err="1"/>
              <a:t>kontrol</a:t>
            </a:r>
            <a:r>
              <a:rPr lang="en-US" dirty="0"/>
              <a:t> </a:t>
            </a:r>
            <a:r>
              <a:rPr lang="en-US" dirty="0" err="1"/>
              <a:t>eder</a:t>
            </a:r>
            <a:r>
              <a:rPr lang="en-US" dirty="0"/>
              <a:t>. </a:t>
            </a:r>
            <a:endParaRPr lang="tr-TR" dirty="0"/>
          </a:p>
          <a:p>
            <a:pPr algn="just"/>
            <a:r>
              <a:rPr lang="en-US" b="1" dirty="0" err="1">
                <a:solidFill>
                  <a:srgbClr val="008080"/>
                </a:solidFill>
                <a:latin typeface="Comic Sans MS" pitchFamily="66" charset="0"/>
              </a:rPr>
              <a:t>Dengesizliğinde</a:t>
            </a:r>
            <a:r>
              <a:rPr lang="en-US" b="1" dirty="0">
                <a:solidFill>
                  <a:srgbClr val="008080"/>
                </a:solidFill>
                <a:latin typeface="Comic Sans MS" pitchFamily="66" charset="0"/>
              </a:rPr>
              <a:t>, </a:t>
            </a:r>
            <a:r>
              <a:rPr lang="en-US" b="1" dirty="0" err="1">
                <a:solidFill>
                  <a:srgbClr val="008080"/>
                </a:solidFill>
                <a:latin typeface="Comic Sans MS" pitchFamily="66" charset="0"/>
              </a:rPr>
              <a:t>uykusuzluk</a:t>
            </a:r>
            <a:r>
              <a:rPr lang="en-US" b="1" dirty="0">
                <a:solidFill>
                  <a:srgbClr val="008080"/>
                </a:solidFill>
                <a:latin typeface="Comic Sans MS" pitchFamily="66" charset="0"/>
              </a:rPr>
              <a:t>, </a:t>
            </a:r>
            <a:r>
              <a:rPr lang="en-US" b="1" dirty="0" err="1">
                <a:solidFill>
                  <a:srgbClr val="008080"/>
                </a:solidFill>
                <a:latin typeface="Comic Sans MS" pitchFamily="66" charset="0"/>
              </a:rPr>
              <a:t>dinlenememe</a:t>
            </a:r>
            <a:r>
              <a:rPr lang="en-US" b="1" dirty="0">
                <a:solidFill>
                  <a:srgbClr val="008080"/>
                </a:solidFill>
                <a:latin typeface="Comic Sans MS" pitchFamily="66" charset="0"/>
              </a:rPr>
              <a:t>, </a:t>
            </a:r>
            <a:r>
              <a:rPr lang="en-US" b="1" dirty="0" err="1">
                <a:solidFill>
                  <a:srgbClr val="008080"/>
                </a:solidFill>
                <a:latin typeface="Comic Sans MS" pitchFamily="66" charset="0"/>
              </a:rPr>
              <a:t>yorgunluk</a:t>
            </a:r>
            <a:r>
              <a:rPr lang="en-US" b="1" dirty="0">
                <a:solidFill>
                  <a:srgbClr val="008080"/>
                </a:solidFill>
                <a:latin typeface="Comic Sans MS" pitchFamily="66" charset="0"/>
              </a:rPr>
              <a:t>, </a:t>
            </a:r>
            <a:r>
              <a:rPr lang="en-US" b="1" dirty="0" err="1">
                <a:solidFill>
                  <a:srgbClr val="008080"/>
                </a:solidFill>
                <a:latin typeface="Comic Sans MS" pitchFamily="66" charset="0"/>
              </a:rPr>
              <a:t>direnç</a:t>
            </a:r>
            <a:r>
              <a:rPr lang="en-US" b="1" dirty="0">
                <a:solidFill>
                  <a:srgbClr val="008080"/>
                </a:solidFill>
                <a:latin typeface="Comic Sans MS" pitchFamily="66" charset="0"/>
              </a:rPr>
              <a:t> </a:t>
            </a:r>
            <a:r>
              <a:rPr lang="en-US" b="1" dirty="0" err="1">
                <a:solidFill>
                  <a:srgbClr val="008080"/>
                </a:solidFill>
                <a:latin typeface="Comic Sans MS" pitchFamily="66" charset="0"/>
              </a:rPr>
              <a:t>kaybı</a:t>
            </a:r>
            <a:r>
              <a:rPr lang="en-US" b="1" dirty="0">
                <a:solidFill>
                  <a:srgbClr val="008080"/>
                </a:solidFill>
                <a:latin typeface="Comic Sans MS" pitchFamily="66" charset="0"/>
              </a:rPr>
              <a:t>, </a:t>
            </a:r>
            <a:r>
              <a:rPr lang="en-US" b="1" dirty="0" err="1">
                <a:solidFill>
                  <a:srgbClr val="008080"/>
                </a:solidFill>
                <a:latin typeface="Comic Sans MS" pitchFamily="66" charset="0"/>
              </a:rPr>
              <a:t>kuruluk</a:t>
            </a:r>
            <a:r>
              <a:rPr lang="en-US" b="1" dirty="0">
                <a:solidFill>
                  <a:srgbClr val="008080"/>
                </a:solidFill>
                <a:latin typeface="Comic Sans MS" pitchFamily="66" charset="0"/>
              </a:rPr>
              <a:t>, </a:t>
            </a:r>
            <a:r>
              <a:rPr lang="en-US" b="1" dirty="0" err="1" smtClean="0">
                <a:solidFill>
                  <a:srgbClr val="008080"/>
                </a:solidFill>
                <a:latin typeface="Comic Sans MS" pitchFamily="66" charset="0"/>
              </a:rPr>
              <a:t>kabızlık</a:t>
            </a:r>
            <a:r>
              <a:rPr lang="en-US" b="1" dirty="0">
                <a:solidFill>
                  <a:srgbClr val="008080"/>
                </a:solidFill>
                <a:latin typeface="Comic Sans MS" pitchFamily="66" charset="0"/>
              </a:rPr>
              <a:t>, </a:t>
            </a:r>
            <a:r>
              <a:rPr lang="en-US" b="1" dirty="0" err="1">
                <a:solidFill>
                  <a:srgbClr val="008080"/>
                </a:solidFill>
                <a:latin typeface="Comic Sans MS" pitchFamily="66" charset="0"/>
              </a:rPr>
              <a:t>ağrı</a:t>
            </a:r>
            <a:r>
              <a:rPr lang="en-US" b="1" dirty="0">
                <a:solidFill>
                  <a:srgbClr val="008080"/>
                </a:solidFill>
                <a:latin typeface="Comic Sans MS" pitchFamily="66" charset="0"/>
              </a:rPr>
              <a:t>, </a:t>
            </a:r>
            <a:r>
              <a:rPr lang="en-US" b="1" dirty="0" err="1">
                <a:solidFill>
                  <a:srgbClr val="008080"/>
                </a:solidFill>
                <a:latin typeface="Comic Sans MS" pitchFamily="66" charset="0"/>
              </a:rPr>
              <a:t>endişe</a:t>
            </a:r>
            <a:r>
              <a:rPr lang="en-US" b="1" dirty="0">
                <a:solidFill>
                  <a:srgbClr val="008080"/>
                </a:solidFill>
                <a:latin typeface="Comic Sans MS" pitchFamily="66" charset="0"/>
              </a:rPr>
              <a:t>, </a:t>
            </a:r>
            <a:r>
              <a:rPr lang="en-US" b="1" dirty="0" err="1">
                <a:solidFill>
                  <a:srgbClr val="008080"/>
                </a:solidFill>
                <a:latin typeface="Comic Sans MS" pitchFamily="66" charset="0"/>
              </a:rPr>
              <a:t>kas</a:t>
            </a:r>
            <a:r>
              <a:rPr lang="en-US" b="1" dirty="0">
                <a:solidFill>
                  <a:srgbClr val="008080"/>
                </a:solidFill>
                <a:latin typeface="Comic Sans MS" pitchFamily="66" charset="0"/>
              </a:rPr>
              <a:t> </a:t>
            </a:r>
            <a:r>
              <a:rPr lang="en-US" b="1" dirty="0" err="1">
                <a:solidFill>
                  <a:srgbClr val="008080"/>
                </a:solidFill>
                <a:latin typeface="Comic Sans MS" pitchFamily="66" charset="0"/>
              </a:rPr>
              <a:t>seğirmesi</a:t>
            </a:r>
            <a:r>
              <a:rPr lang="en-US" b="1" dirty="0">
                <a:solidFill>
                  <a:srgbClr val="008080"/>
                </a:solidFill>
                <a:latin typeface="Comic Sans MS" pitchFamily="66" charset="0"/>
              </a:rPr>
              <a:t> </a:t>
            </a:r>
            <a:r>
              <a:rPr lang="en-US" b="1" dirty="0" err="1">
                <a:solidFill>
                  <a:srgbClr val="008080"/>
                </a:solidFill>
                <a:latin typeface="Comic Sans MS" pitchFamily="66" charset="0"/>
              </a:rPr>
              <a:t>ve</a:t>
            </a:r>
            <a:r>
              <a:rPr lang="en-US" b="1" dirty="0">
                <a:solidFill>
                  <a:srgbClr val="008080"/>
                </a:solidFill>
                <a:latin typeface="Comic Sans MS" pitchFamily="66" charset="0"/>
              </a:rPr>
              <a:t> </a:t>
            </a:r>
            <a:r>
              <a:rPr lang="en-US" b="1" dirty="0" err="1">
                <a:solidFill>
                  <a:srgbClr val="008080"/>
                </a:solidFill>
                <a:latin typeface="Comic Sans MS" pitchFamily="66" charset="0"/>
              </a:rPr>
              <a:t>gaz</a:t>
            </a:r>
            <a:r>
              <a:rPr lang="en-US" b="1" dirty="0">
                <a:solidFill>
                  <a:srgbClr val="008080"/>
                </a:solidFill>
                <a:latin typeface="Comic Sans MS" pitchFamily="66" charset="0"/>
              </a:rPr>
              <a:t> </a:t>
            </a:r>
            <a:r>
              <a:rPr lang="en-US" b="1" dirty="0" err="1">
                <a:solidFill>
                  <a:srgbClr val="008080"/>
                </a:solidFill>
                <a:latin typeface="Comic Sans MS" pitchFamily="66" charset="0"/>
              </a:rPr>
              <a:t>görülür</a:t>
            </a:r>
            <a:r>
              <a:rPr lang="en-US" b="1" dirty="0">
                <a:solidFill>
                  <a:srgbClr val="008080"/>
                </a:solidFill>
                <a:latin typeface="Comic Sans MS" pitchFamily="66" charset="0"/>
              </a:rPr>
              <a:t>.</a:t>
            </a:r>
            <a:endParaRPr lang="tr-TR" b="1" dirty="0">
              <a:solidFill>
                <a:srgbClr val="008080"/>
              </a:solidFill>
              <a:latin typeface="Comic Sans MS" pitchFamily="66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78825378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657</Words>
  <Application>Microsoft Office PowerPoint</Application>
  <PresentationFormat>Ekran Gösterisi (4:3)</PresentationFormat>
  <Paragraphs>16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PowerPoint Sunusu</vt:lpstr>
      <vt:lpstr>PowerPoint Sunusu</vt:lpstr>
      <vt:lpstr>PowerPoint Sunusu</vt:lpstr>
      <vt:lpstr> Dosha nedir? </vt:lpstr>
      <vt:lpstr>PowerPoint Sunusu</vt:lpstr>
      <vt:lpstr> Dosha Tipleri </vt:lpstr>
      <vt:lpstr> Dosha Vata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aysegul</dc:creator>
  <cp:lastModifiedBy>aysegul</cp:lastModifiedBy>
  <cp:revision>1</cp:revision>
  <dcterms:created xsi:type="dcterms:W3CDTF">2018-06-08T12:18:08Z</dcterms:created>
  <dcterms:modified xsi:type="dcterms:W3CDTF">2018-06-08T12:18:39Z</dcterms:modified>
</cp:coreProperties>
</file>