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108"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890049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2402798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1994775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1493328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896616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A3C51B7-5123-4C44-BE35-824BD7A8B5B5}"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2556140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A3C51B7-5123-4C44-BE35-824BD7A8B5B5}" type="datetimeFigureOut">
              <a:rPr lang="tr-TR" smtClean="0"/>
              <a:t>14.03.2017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335709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A3C51B7-5123-4C44-BE35-824BD7A8B5B5}" type="datetimeFigureOut">
              <a:rPr lang="tr-TR" smtClean="0"/>
              <a:t>14.03.2017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4159764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3C51B7-5123-4C44-BE35-824BD7A8B5B5}" type="datetimeFigureOut">
              <a:rPr lang="tr-TR" smtClean="0"/>
              <a:t>14.03.2017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2111963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A3C51B7-5123-4C44-BE35-824BD7A8B5B5}"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400561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A3C51B7-5123-4C44-BE35-824BD7A8B5B5}"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3039202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3C51B7-5123-4C44-BE35-824BD7A8B5B5}" type="datetimeFigureOut">
              <a:rPr lang="tr-TR" smtClean="0"/>
              <a:t>14.03.2017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80AEC5-E59C-4D93-A5AB-B787A81F2C6B}" type="slidenum">
              <a:rPr lang="tr-TR" smtClean="0"/>
              <a:t>‹#›</a:t>
            </a:fld>
            <a:endParaRPr lang="tr-TR"/>
          </a:p>
        </p:txBody>
      </p:sp>
    </p:spTree>
    <p:extLst>
      <p:ext uri="{BB962C8B-B14F-4D97-AF65-F5344CB8AC3E}">
        <p14:creationId xmlns:p14="http://schemas.microsoft.com/office/powerpoint/2010/main" val="994509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9"/>
          <p:cNvSpPr>
            <a:spLocks noGrp="1" noChangeArrowheads="1"/>
          </p:cNvSpPr>
          <p:nvPr>
            <p:ph type="sldNum" sz="quarter" idx="4294967295"/>
          </p:nvPr>
        </p:nvSpPr>
        <p:spPr/>
        <p:txBody>
          <a:bodyPr/>
          <a:lstStyle/>
          <a:p>
            <a:fld id="{9E89C799-E86C-47A7-8596-52E5BECD77D6}" type="slidenum">
              <a:rPr lang="tr-TR" altLang="tr-TR"/>
              <a:pPr/>
              <a:t>1</a:t>
            </a:fld>
            <a:endParaRPr lang="tr-TR" altLang="tr-TR"/>
          </a:p>
        </p:txBody>
      </p:sp>
      <p:sp>
        <p:nvSpPr>
          <p:cNvPr id="2050" name="Rectangle 2"/>
          <p:cNvSpPr>
            <a:spLocks noGrp="1" noChangeArrowheads="1"/>
          </p:cNvSpPr>
          <p:nvPr>
            <p:ph type="ctrTitle"/>
          </p:nvPr>
        </p:nvSpPr>
        <p:spPr>
          <a:xfrm>
            <a:off x="2209800" y="2820988"/>
            <a:ext cx="7772400" cy="608012"/>
          </a:xfrm>
        </p:spPr>
        <p:txBody>
          <a:bodyPr>
            <a:normAutofit fontScale="90000"/>
          </a:bodyPr>
          <a:lstStyle/>
          <a:p>
            <a:r>
              <a:rPr lang="tr-TR" altLang="tr-TR">
                <a:latin typeface="Comic Sans MS" panose="030F0702030302020204" pitchFamily="66" charset="0"/>
              </a:rPr>
              <a:t>X-IŞINLARI KRİSTALOGRAFİSİ</a:t>
            </a:r>
          </a:p>
        </p:txBody>
      </p:sp>
      <p:sp>
        <p:nvSpPr>
          <p:cNvPr id="2051" name="Rectangle 3"/>
          <p:cNvSpPr>
            <a:spLocks noGrp="1" noChangeArrowheads="1"/>
          </p:cNvSpPr>
          <p:nvPr>
            <p:ph type="subTitle" idx="1"/>
          </p:nvPr>
        </p:nvSpPr>
        <p:spPr/>
        <p:txBody>
          <a:bodyPr/>
          <a:lstStyle/>
          <a:p>
            <a:r>
              <a:rPr lang="tr-TR" altLang="tr-TR">
                <a:latin typeface="Comic Sans MS" panose="030F0702030302020204" pitchFamily="66" charset="0"/>
              </a:rPr>
              <a:t>“Uzay Grupları”</a:t>
            </a:r>
          </a:p>
          <a:p>
            <a:endParaRPr lang="tr-TR" altLang="tr-TR">
              <a:latin typeface="Comic Sans MS" panose="030F0702030302020204" pitchFamily="66" charset="0"/>
            </a:endParaRPr>
          </a:p>
          <a:p>
            <a:r>
              <a:rPr lang="tr-TR" altLang="tr-TR">
                <a:latin typeface="Comic Sans MS" panose="030F0702030302020204" pitchFamily="66" charset="0"/>
              </a:rPr>
              <a:t>Prof. Dr. Ayhan ELMALI</a:t>
            </a:r>
          </a:p>
        </p:txBody>
      </p:sp>
    </p:spTree>
    <p:extLst>
      <p:ext uri="{BB962C8B-B14F-4D97-AF65-F5344CB8AC3E}">
        <p14:creationId xmlns:p14="http://schemas.microsoft.com/office/powerpoint/2010/main" val="816957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ayt Numarası Yer Tutucusu 5"/>
          <p:cNvSpPr>
            <a:spLocks noGrp="1"/>
          </p:cNvSpPr>
          <p:nvPr>
            <p:ph type="sldNum" sz="quarter" idx="12"/>
          </p:nvPr>
        </p:nvSpPr>
        <p:spPr/>
        <p:txBody>
          <a:bodyPr/>
          <a:lstStyle/>
          <a:p>
            <a:fld id="{DAECF4E7-01BD-47D6-980A-5C148C4AC382}" type="slidenum">
              <a:rPr lang="tr-TR" altLang="tr-TR"/>
              <a:pPr/>
              <a:t>10</a:t>
            </a:fld>
            <a:endParaRPr lang="tr-TR" altLang="tr-TR"/>
          </a:p>
        </p:txBody>
      </p:sp>
      <p:sp>
        <p:nvSpPr>
          <p:cNvPr id="37890" name="Rectangle 2"/>
          <p:cNvSpPr>
            <a:spLocks noGrp="1" noChangeArrowheads="1"/>
          </p:cNvSpPr>
          <p:nvPr>
            <p:ph type="title"/>
          </p:nvPr>
        </p:nvSpPr>
        <p:spPr/>
        <p:txBody>
          <a:bodyPr/>
          <a:lstStyle/>
          <a:p>
            <a:endParaRPr lang="tr-TR" altLang="tr-TR"/>
          </a:p>
        </p:txBody>
      </p:sp>
      <p:sp>
        <p:nvSpPr>
          <p:cNvPr id="37891" name="Rectangle 3"/>
          <p:cNvSpPr>
            <a:spLocks noGrp="1" noChangeArrowheads="1"/>
          </p:cNvSpPr>
          <p:nvPr>
            <p:ph type="body" idx="1"/>
          </p:nvPr>
        </p:nvSpPr>
        <p:spPr/>
        <p:txBody>
          <a:bodyPr/>
          <a:lstStyle/>
          <a:p>
            <a:endParaRPr lang="tr-TR" altLang="tr-TR"/>
          </a:p>
        </p:txBody>
      </p:sp>
      <p:sp>
        <p:nvSpPr>
          <p:cNvPr id="37893" name="Rectangle 5"/>
          <p:cNvSpPr>
            <a:spLocks noChangeArrowheads="1"/>
          </p:cNvSpPr>
          <p:nvPr/>
        </p:nvSpPr>
        <p:spPr bwMode="auto">
          <a:xfrm>
            <a:off x="1981200" y="1600200"/>
            <a:ext cx="8229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800"/>
              <a:t>yz düzlemi bir n kayma düzlemi. A noktası bu düzlemde yansıdığı için apsisi x olur. Kayma (b+c)/2 olduğundan y ve z, ½ kadar artar.</a:t>
            </a:r>
          </a:p>
          <a:p>
            <a:pPr>
              <a:spcBef>
                <a:spcPct val="20000"/>
              </a:spcBef>
              <a:buFontTx/>
              <a:buChar char="•"/>
            </a:pPr>
            <a:endParaRPr lang="tr-TR" altLang="tr-TR" sz="2800"/>
          </a:p>
          <a:p>
            <a:pPr>
              <a:spcBef>
                <a:spcPct val="20000"/>
              </a:spcBef>
            </a:pPr>
            <a:r>
              <a:rPr lang="tr-TR" altLang="tr-TR" sz="2800"/>
              <a:t>                             </a:t>
            </a:r>
            <a:r>
              <a:rPr lang="tr-TR" altLang="tr-TR"/>
              <a:t>B(x,</a:t>
            </a:r>
            <a:r>
              <a:rPr lang="tr-TR" altLang="tr-TR" u="sng"/>
              <a:t>1</a:t>
            </a:r>
            <a:r>
              <a:rPr lang="tr-TR" altLang="tr-TR"/>
              <a:t>+y,</a:t>
            </a:r>
            <a:r>
              <a:rPr lang="tr-TR" altLang="tr-TR" u="sng"/>
              <a:t>1</a:t>
            </a:r>
            <a:r>
              <a:rPr lang="tr-TR" altLang="tr-TR"/>
              <a:t>+y)   Y</a:t>
            </a:r>
          </a:p>
          <a:p>
            <a:pPr>
              <a:spcBef>
                <a:spcPct val="20000"/>
              </a:spcBef>
            </a:pPr>
            <a:r>
              <a:rPr lang="tr-TR" altLang="tr-TR"/>
              <a:t>                     A(x,y,z)       </a:t>
            </a:r>
            <a:r>
              <a:rPr lang="tr-TR" altLang="tr-TR" baseline="40000"/>
              <a:t>2        2</a:t>
            </a:r>
          </a:p>
          <a:p>
            <a:pPr>
              <a:spcBef>
                <a:spcPct val="20000"/>
              </a:spcBef>
            </a:pPr>
            <a:endParaRPr lang="tr-TR" altLang="tr-TR"/>
          </a:p>
          <a:p>
            <a:pPr>
              <a:spcBef>
                <a:spcPct val="20000"/>
              </a:spcBef>
            </a:pPr>
            <a:endParaRPr lang="tr-TR" altLang="tr-TR"/>
          </a:p>
          <a:p>
            <a:pPr>
              <a:spcBef>
                <a:spcPct val="20000"/>
              </a:spcBef>
            </a:pPr>
            <a:r>
              <a:rPr lang="tr-TR" altLang="tr-TR"/>
              <a:t>       X</a:t>
            </a:r>
          </a:p>
        </p:txBody>
      </p:sp>
      <p:sp>
        <p:nvSpPr>
          <p:cNvPr id="37894" name="Line 6"/>
          <p:cNvSpPr>
            <a:spLocks noChangeShapeType="1"/>
          </p:cNvSpPr>
          <p:nvPr/>
        </p:nvSpPr>
        <p:spPr bwMode="auto">
          <a:xfrm>
            <a:off x="2927350" y="4005263"/>
            <a:ext cx="0" cy="18716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5" name="Line 7"/>
          <p:cNvSpPr>
            <a:spLocks noChangeShapeType="1"/>
          </p:cNvSpPr>
          <p:nvPr/>
        </p:nvSpPr>
        <p:spPr bwMode="auto">
          <a:xfrm>
            <a:off x="2927351" y="4005263"/>
            <a:ext cx="2663825" cy="0"/>
          </a:xfrm>
          <a:prstGeom prst="line">
            <a:avLst/>
          </a:prstGeom>
          <a:noFill/>
          <a:ln w="19050">
            <a:solidFill>
              <a:schemeClr val="tx1"/>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6" name="Line 8"/>
          <p:cNvSpPr>
            <a:spLocks noChangeShapeType="1"/>
          </p:cNvSpPr>
          <p:nvPr/>
        </p:nvSpPr>
        <p:spPr bwMode="auto">
          <a:xfrm>
            <a:off x="5232400" y="4005263"/>
            <a:ext cx="0" cy="1439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7" name="Line 9"/>
          <p:cNvSpPr>
            <a:spLocks noChangeShapeType="1"/>
          </p:cNvSpPr>
          <p:nvPr/>
        </p:nvSpPr>
        <p:spPr bwMode="auto">
          <a:xfrm flipH="1">
            <a:off x="2927350" y="5445125"/>
            <a:ext cx="2305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8" name="Oval 10"/>
          <p:cNvSpPr>
            <a:spLocks noChangeArrowheads="1"/>
          </p:cNvSpPr>
          <p:nvPr/>
        </p:nvSpPr>
        <p:spPr bwMode="auto">
          <a:xfrm>
            <a:off x="4440239" y="3716339"/>
            <a:ext cx="71437"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899" name="Oval 11"/>
          <p:cNvSpPr>
            <a:spLocks noChangeArrowheads="1"/>
          </p:cNvSpPr>
          <p:nvPr/>
        </p:nvSpPr>
        <p:spPr bwMode="auto">
          <a:xfrm>
            <a:off x="3359150" y="4149726"/>
            <a:ext cx="71438"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r-TR" altLang="tr-TR"/>
          </a:p>
        </p:txBody>
      </p:sp>
    </p:spTree>
    <p:extLst>
      <p:ext uri="{BB962C8B-B14F-4D97-AF65-F5344CB8AC3E}">
        <p14:creationId xmlns:p14="http://schemas.microsoft.com/office/powerpoint/2010/main" val="1730204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ayt Numarası Yer Tutucusu 6"/>
          <p:cNvSpPr>
            <a:spLocks noGrp="1"/>
          </p:cNvSpPr>
          <p:nvPr>
            <p:ph type="sldNum" sz="quarter" idx="12"/>
          </p:nvPr>
        </p:nvSpPr>
        <p:spPr/>
        <p:txBody>
          <a:bodyPr/>
          <a:lstStyle/>
          <a:p>
            <a:fld id="{EED50A1D-29C1-47AB-8C88-1A873269AA90}" type="slidenum">
              <a:rPr lang="tr-TR" altLang="tr-TR"/>
              <a:pPr/>
              <a:t>11</a:t>
            </a:fld>
            <a:endParaRPr lang="tr-TR" altLang="tr-TR"/>
          </a:p>
        </p:txBody>
      </p:sp>
      <p:sp>
        <p:nvSpPr>
          <p:cNvPr id="38914" name="Rectangle 2"/>
          <p:cNvSpPr>
            <a:spLocks noGrp="1" noChangeArrowheads="1"/>
          </p:cNvSpPr>
          <p:nvPr>
            <p:ph type="title"/>
          </p:nvPr>
        </p:nvSpPr>
        <p:spPr/>
        <p:txBody>
          <a:bodyPr/>
          <a:lstStyle/>
          <a:p>
            <a:r>
              <a:rPr lang="tr-TR" altLang="tr-TR" sz="4000"/>
              <a:t>Yansıma ile Dik Ötelemenin Bileşimi</a:t>
            </a:r>
          </a:p>
        </p:txBody>
      </p:sp>
      <p:sp>
        <p:nvSpPr>
          <p:cNvPr id="38915" name="Rectangle 3"/>
          <p:cNvSpPr>
            <a:spLocks noGrp="1" noChangeArrowheads="1"/>
          </p:cNvSpPr>
          <p:nvPr>
            <p:ph type="body" sz="half" idx="1"/>
          </p:nvPr>
        </p:nvSpPr>
        <p:spPr/>
        <p:txBody>
          <a:bodyPr/>
          <a:lstStyle/>
          <a:p>
            <a:pPr>
              <a:lnSpc>
                <a:spcPct val="90000"/>
              </a:lnSpc>
            </a:pPr>
            <a:r>
              <a:rPr lang="tr-TR" altLang="tr-TR" sz="2400"/>
              <a:t>Daha önce kesişen iki düzlemin bileşiminin bir dönme ekseni olduğunu görmüştük.(m</a:t>
            </a:r>
            <a:r>
              <a:rPr lang="tr-TR" altLang="tr-TR" sz="2400" baseline="-25000"/>
              <a:t>1</a:t>
            </a:r>
            <a:r>
              <a:rPr lang="tr-TR" altLang="tr-TR" sz="2400"/>
              <a:t>.m</a:t>
            </a:r>
            <a:r>
              <a:rPr lang="tr-TR" altLang="tr-TR" sz="2400" baseline="-25000"/>
              <a:t>2</a:t>
            </a:r>
            <a:r>
              <a:rPr lang="tr-TR" altLang="tr-TR" sz="2400"/>
              <a:t>=A</a:t>
            </a:r>
            <a:r>
              <a:rPr lang="tr-TR" altLang="tr-TR" sz="2400" baseline="-25000"/>
              <a:t>2</a:t>
            </a:r>
            <a:r>
              <a:rPr lang="el-GR" altLang="tr-TR" sz="2400" baseline="-25000">
                <a:cs typeface="Arial" panose="020B0604020202020204" pitchFamily="34" charset="0"/>
              </a:rPr>
              <a:t>α</a:t>
            </a:r>
            <a:r>
              <a:rPr lang="tr-TR" altLang="tr-TR" sz="2400"/>
              <a:t> (</a:t>
            </a:r>
            <a:r>
              <a:rPr lang="el-GR" altLang="tr-TR" sz="2400">
                <a:cs typeface="Arial" panose="020B0604020202020204" pitchFamily="34" charset="0"/>
              </a:rPr>
              <a:t>α</a:t>
            </a:r>
            <a:r>
              <a:rPr lang="tr-TR" altLang="tr-TR" sz="2400"/>
              <a:t>,m</a:t>
            </a:r>
            <a:r>
              <a:rPr lang="tr-TR" altLang="tr-TR" sz="2400" baseline="-25000"/>
              <a:t>1</a:t>
            </a:r>
            <a:r>
              <a:rPr lang="tr-TR" altLang="tr-TR" sz="2400"/>
              <a:t> ve m</a:t>
            </a:r>
            <a:r>
              <a:rPr lang="tr-TR" altLang="tr-TR" sz="2400" baseline="-25000"/>
              <a:t>2 </a:t>
            </a:r>
            <a:r>
              <a:rPr lang="tr-TR" altLang="tr-TR" sz="2400"/>
              <a:t>arasındaki açı)). Şimdi birbirine paralel iki aynanın bileşimine bakalım.</a:t>
            </a:r>
          </a:p>
          <a:p>
            <a:pPr>
              <a:lnSpc>
                <a:spcPct val="90000"/>
              </a:lnSpc>
            </a:pPr>
            <a:r>
              <a:rPr lang="tr-TR" altLang="tr-TR" sz="2400"/>
              <a:t>m</a:t>
            </a:r>
            <a:r>
              <a:rPr lang="tr-TR" altLang="tr-TR" sz="2400" baseline="-25000"/>
              <a:t>1</a:t>
            </a:r>
            <a:r>
              <a:rPr lang="tr-TR" altLang="tr-TR" sz="2400"/>
              <a:t>.m</a:t>
            </a:r>
            <a:r>
              <a:rPr lang="tr-TR" altLang="tr-TR" sz="2400" baseline="-25000"/>
              <a:t>2</a:t>
            </a:r>
            <a:r>
              <a:rPr lang="tr-TR" altLang="tr-TR" sz="2400"/>
              <a:t>=</a:t>
            </a:r>
            <a:r>
              <a:rPr lang="tr-TR" altLang="tr-TR" sz="2400" b="1"/>
              <a:t>T</a:t>
            </a:r>
          </a:p>
          <a:p>
            <a:pPr>
              <a:lnSpc>
                <a:spcPct val="90000"/>
              </a:lnSpc>
            </a:pPr>
            <a:r>
              <a:rPr lang="tr-TR" altLang="tr-TR" sz="2400"/>
              <a:t>Buradan iki tarafı önden m</a:t>
            </a:r>
            <a:r>
              <a:rPr lang="tr-TR" altLang="tr-TR" sz="2400" baseline="-25000"/>
              <a:t>1</a:t>
            </a:r>
            <a:r>
              <a:rPr lang="tr-TR" altLang="tr-TR" sz="2400" baseline="30000"/>
              <a:t>-1</a:t>
            </a:r>
            <a:r>
              <a:rPr lang="tr-TR" altLang="tr-TR" sz="2400"/>
              <a:t> ile çarpalım.</a:t>
            </a:r>
          </a:p>
          <a:p>
            <a:pPr>
              <a:lnSpc>
                <a:spcPct val="90000"/>
              </a:lnSpc>
            </a:pPr>
            <a:r>
              <a:rPr lang="tr-TR" altLang="tr-TR" sz="2400"/>
              <a:t>m</a:t>
            </a:r>
            <a:r>
              <a:rPr lang="tr-TR" altLang="tr-TR" sz="2400" baseline="-25000"/>
              <a:t>2</a:t>
            </a:r>
            <a:r>
              <a:rPr lang="tr-TR" altLang="tr-TR" sz="2400"/>
              <a:t>=m</a:t>
            </a:r>
            <a:r>
              <a:rPr lang="tr-TR" altLang="tr-TR" sz="2400" baseline="-25000"/>
              <a:t>1</a:t>
            </a:r>
            <a:r>
              <a:rPr lang="tr-TR" altLang="tr-TR" sz="2400" baseline="30000"/>
              <a:t>-1</a:t>
            </a:r>
            <a:r>
              <a:rPr lang="tr-TR" altLang="tr-TR" sz="2400"/>
              <a:t>.T</a:t>
            </a:r>
          </a:p>
        </p:txBody>
      </p:sp>
      <p:sp>
        <p:nvSpPr>
          <p:cNvPr id="38916" name="Rectangle 4"/>
          <p:cNvSpPr>
            <a:spLocks noGrp="1" noChangeArrowheads="1"/>
          </p:cNvSpPr>
          <p:nvPr>
            <p:ph type="body" sz="half" idx="2"/>
          </p:nvPr>
        </p:nvSpPr>
        <p:spPr/>
        <p:txBody>
          <a:bodyPr/>
          <a:lstStyle/>
          <a:p>
            <a:endParaRPr lang="tr-TR" altLang="tr-TR"/>
          </a:p>
        </p:txBody>
      </p:sp>
      <p:sp>
        <p:nvSpPr>
          <p:cNvPr id="38917" name="Rectangle 5"/>
          <p:cNvSpPr>
            <a:spLocks noChangeArrowheads="1"/>
          </p:cNvSpPr>
          <p:nvPr/>
        </p:nvSpPr>
        <p:spPr bwMode="auto">
          <a:xfrm>
            <a:off x="60960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buFontTx/>
              <a:buChar char="•"/>
            </a:pPr>
            <a:r>
              <a:rPr lang="tr-TR" altLang="tr-TR" sz="1800"/>
              <a:t>Paralel iki aynanın bileşimi bir T ötelemesi verir. </a:t>
            </a:r>
            <a:endParaRPr lang="tr-TR" altLang="tr-TR"/>
          </a:p>
          <a:p>
            <a:pPr>
              <a:lnSpc>
                <a:spcPct val="90000"/>
              </a:lnSpc>
              <a:spcBef>
                <a:spcPct val="20000"/>
              </a:spcBef>
            </a:pPr>
            <a:r>
              <a:rPr lang="tr-TR" altLang="tr-TR"/>
              <a:t>           </a:t>
            </a:r>
          </a:p>
          <a:p>
            <a:pPr>
              <a:lnSpc>
                <a:spcPct val="90000"/>
              </a:lnSpc>
              <a:spcBef>
                <a:spcPct val="20000"/>
              </a:spcBef>
            </a:pPr>
            <a:r>
              <a:rPr lang="tr-TR" altLang="tr-TR"/>
              <a:t>              T</a:t>
            </a:r>
          </a:p>
          <a:p>
            <a:pPr>
              <a:lnSpc>
                <a:spcPct val="90000"/>
              </a:lnSpc>
              <a:spcBef>
                <a:spcPct val="20000"/>
              </a:spcBef>
            </a:pPr>
            <a:endParaRPr lang="tr-TR" altLang="tr-TR"/>
          </a:p>
          <a:p>
            <a:pPr>
              <a:lnSpc>
                <a:spcPct val="90000"/>
              </a:lnSpc>
              <a:spcBef>
                <a:spcPct val="20000"/>
              </a:spcBef>
            </a:pPr>
            <a:r>
              <a:rPr lang="tr-TR" altLang="tr-TR"/>
              <a:t>    </a:t>
            </a:r>
            <a:r>
              <a:rPr lang="tr-TR" altLang="tr-TR">
                <a:cs typeface="Arial" panose="020B0604020202020204" pitchFamily="34" charset="0"/>
              </a:rPr>
              <a:t>→   </a:t>
            </a:r>
            <a:r>
              <a:rPr lang="tr-TR" altLang="tr-TR"/>
              <a:t> </a:t>
            </a:r>
            <a:r>
              <a:rPr lang="tr-TR" altLang="tr-TR">
                <a:cs typeface="Arial" panose="020B0604020202020204" pitchFamily="34" charset="0"/>
              </a:rPr>
              <a:t>k  k   ←    </a:t>
            </a:r>
            <a:r>
              <a:rPr lang="tr-TR" altLang="tr-TR"/>
              <a:t> </a:t>
            </a:r>
            <a:r>
              <a:rPr lang="tr-TR" altLang="tr-TR">
                <a:cs typeface="Arial" panose="020B0604020202020204" pitchFamily="34" charset="0"/>
              </a:rPr>
              <a:t>p  p    → </a:t>
            </a:r>
          </a:p>
          <a:p>
            <a:pPr>
              <a:lnSpc>
                <a:spcPct val="90000"/>
              </a:lnSpc>
              <a:spcBef>
                <a:spcPct val="20000"/>
              </a:spcBef>
            </a:pPr>
            <a:r>
              <a:rPr lang="tr-TR" altLang="tr-TR">
                <a:cs typeface="Arial" panose="020B0604020202020204" pitchFamily="34" charset="0"/>
              </a:rPr>
              <a:t>      1R  </a:t>
            </a:r>
            <a:r>
              <a:rPr lang="tr-TR" altLang="tr-TR"/>
              <a:t>      </a:t>
            </a:r>
            <a:r>
              <a:rPr lang="tr-TR" altLang="tr-TR">
                <a:cs typeface="Arial" panose="020B0604020202020204" pitchFamily="34" charset="0"/>
              </a:rPr>
              <a:t>2L                    3R</a:t>
            </a:r>
          </a:p>
          <a:p>
            <a:pPr>
              <a:lnSpc>
                <a:spcPct val="90000"/>
              </a:lnSpc>
              <a:spcBef>
                <a:spcPct val="20000"/>
              </a:spcBef>
            </a:pPr>
            <a:r>
              <a:rPr lang="tr-TR" altLang="tr-TR"/>
              <a:t>  </a:t>
            </a:r>
            <a:r>
              <a:rPr lang="tr-TR" altLang="tr-TR">
                <a:cs typeface="Arial" panose="020B0604020202020204" pitchFamily="34" charset="0"/>
              </a:rPr>
              <a:t>           m</a:t>
            </a:r>
            <a:r>
              <a:rPr lang="tr-TR" altLang="tr-TR" baseline="-25000">
                <a:cs typeface="Arial" panose="020B0604020202020204" pitchFamily="34" charset="0"/>
              </a:rPr>
              <a:t>1</a:t>
            </a:r>
            <a:r>
              <a:rPr lang="tr-TR" altLang="tr-TR">
                <a:cs typeface="Arial" panose="020B0604020202020204" pitchFamily="34" charset="0"/>
              </a:rPr>
              <a:t>            m</a:t>
            </a:r>
            <a:r>
              <a:rPr lang="tr-TR" altLang="tr-TR" baseline="-25000">
                <a:cs typeface="Arial" panose="020B0604020202020204" pitchFamily="34" charset="0"/>
              </a:rPr>
              <a:t>2</a:t>
            </a:r>
          </a:p>
          <a:p>
            <a:pPr>
              <a:lnSpc>
                <a:spcPct val="90000"/>
              </a:lnSpc>
              <a:spcBef>
                <a:spcPct val="20000"/>
              </a:spcBef>
            </a:pPr>
            <a:endParaRPr lang="tr-TR" altLang="tr-TR">
              <a:cs typeface="Arial" panose="020B0604020202020204" pitchFamily="34" charset="0"/>
            </a:endParaRPr>
          </a:p>
          <a:p>
            <a:pPr>
              <a:lnSpc>
                <a:spcPct val="90000"/>
              </a:lnSpc>
              <a:spcBef>
                <a:spcPct val="20000"/>
              </a:spcBef>
            </a:pPr>
            <a:r>
              <a:rPr lang="tr-TR" altLang="tr-TR">
                <a:cs typeface="Arial" panose="020B0604020202020204" pitchFamily="34" charset="0"/>
              </a:rPr>
              <a:t>                  K+P=T/2</a:t>
            </a:r>
          </a:p>
        </p:txBody>
      </p:sp>
      <p:sp>
        <p:nvSpPr>
          <p:cNvPr id="38918" name="Line 6"/>
          <p:cNvSpPr>
            <a:spLocks noChangeShapeType="1"/>
          </p:cNvSpPr>
          <p:nvPr/>
        </p:nvSpPr>
        <p:spPr bwMode="auto">
          <a:xfrm>
            <a:off x="6740526" y="3162300"/>
            <a:ext cx="266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19" name="Line 7"/>
          <p:cNvSpPr>
            <a:spLocks noChangeShapeType="1"/>
          </p:cNvSpPr>
          <p:nvPr/>
        </p:nvSpPr>
        <p:spPr bwMode="auto">
          <a:xfrm>
            <a:off x="6740525" y="2801938"/>
            <a:ext cx="0" cy="165576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0" name="Line 8"/>
          <p:cNvSpPr>
            <a:spLocks noChangeShapeType="1"/>
          </p:cNvSpPr>
          <p:nvPr/>
        </p:nvSpPr>
        <p:spPr bwMode="auto">
          <a:xfrm>
            <a:off x="9404350" y="2730501"/>
            <a:ext cx="0" cy="18002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1" name="Line 9"/>
          <p:cNvSpPr>
            <a:spLocks noChangeShapeType="1"/>
          </p:cNvSpPr>
          <p:nvPr/>
        </p:nvSpPr>
        <p:spPr bwMode="auto">
          <a:xfrm>
            <a:off x="7315200" y="3522663"/>
            <a:ext cx="0" cy="1008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2" name="Line 10"/>
          <p:cNvSpPr>
            <a:spLocks noChangeShapeType="1"/>
          </p:cNvSpPr>
          <p:nvPr/>
        </p:nvSpPr>
        <p:spPr bwMode="auto">
          <a:xfrm>
            <a:off x="8251825" y="3162301"/>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3" name="Line 11"/>
          <p:cNvSpPr>
            <a:spLocks noChangeShapeType="1"/>
          </p:cNvSpPr>
          <p:nvPr/>
        </p:nvSpPr>
        <p:spPr bwMode="auto">
          <a:xfrm>
            <a:off x="8683625" y="3522664"/>
            <a:ext cx="0" cy="9350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4" name="Line 12"/>
          <p:cNvSpPr>
            <a:spLocks noChangeShapeType="1"/>
          </p:cNvSpPr>
          <p:nvPr/>
        </p:nvSpPr>
        <p:spPr bwMode="auto">
          <a:xfrm>
            <a:off x="8251826" y="3522663"/>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5" name="Line 13"/>
          <p:cNvSpPr>
            <a:spLocks noChangeShapeType="1"/>
          </p:cNvSpPr>
          <p:nvPr/>
        </p:nvSpPr>
        <p:spPr bwMode="auto">
          <a:xfrm>
            <a:off x="6740526" y="4025900"/>
            <a:ext cx="26638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6" name="Line 14"/>
          <p:cNvSpPr>
            <a:spLocks noChangeShapeType="1"/>
          </p:cNvSpPr>
          <p:nvPr/>
        </p:nvSpPr>
        <p:spPr bwMode="auto">
          <a:xfrm flipH="1">
            <a:off x="8251826" y="3522663"/>
            <a:ext cx="504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7" name="Line 15"/>
          <p:cNvSpPr>
            <a:spLocks noChangeShapeType="1"/>
          </p:cNvSpPr>
          <p:nvPr/>
        </p:nvSpPr>
        <p:spPr bwMode="auto">
          <a:xfrm flipH="1">
            <a:off x="6740526" y="3162300"/>
            <a:ext cx="7921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8" name="Line 16"/>
          <p:cNvSpPr>
            <a:spLocks noChangeShapeType="1"/>
          </p:cNvSpPr>
          <p:nvPr/>
        </p:nvSpPr>
        <p:spPr bwMode="auto">
          <a:xfrm>
            <a:off x="7315201" y="4314825"/>
            <a:ext cx="13684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9" name="Line 17"/>
          <p:cNvSpPr>
            <a:spLocks noChangeShapeType="1"/>
          </p:cNvSpPr>
          <p:nvPr/>
        </p:nvSpPr>
        <p:spPr bwMode="auto">
          <a:xfrm flipH="1">
            <a:off x="7315200" y="4314825"/>
            <a:ext cx="6492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30" name="Line 18"/>
          <p:cNvSpPr>
            <a:spLocks noChangeShapeType="1"/>
          </p:cNvSpPr>
          <p:nvPr/>
        </p:nvSpPr>
        <p:spPr bwMode="auto">
          <a:xfrm>
            <a:off x="8035925" y="4314825"/>
            <a:ext cx="0"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4077172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ayt Numarası Yer Tutucusu 6"/>
          <p:cNvSpPr>
            <a:spLocks noGrp="1"/>
          </p:cNvSpPr>
          <p:nvPr>
            <p:ph type="sldNum" sz="quarter" idx="12"/>
          </p:nvPr>
        </p:nvSpPr>
        <p:spPr/>
        <p:txBody>
          <a:bodyPr/>
          <a:lstStyle/>
          <a:p>
            <a:fld id="{154ADA5E-42EF-4B00-824C-8AB44762A4F0}" type="slidenum">
              <a:rPr lang="tr-TR" altLang="tr-TR"/>
              <a:pPr/>
              <a:t>12</a:t>
            </a:fld>
            <a:endParaRPr lang="tr-TR" altLang="tr-TR"/>
          </a:p>
        </p:txBody>
      </p:sp>
      <p:sp>
        <p:nvSpPr>
          <p:cNvPr id="39938" name="Rectangle 2"/>
          <p:cNvSpPr>
            <a:spLocks noGrp="1" noChangeArrowheads="1"/>
          </p:cNvSpPr>
          <p:nvPr>
            <p:ph type="title"/>
          </p:nvPr>
        </p:nvSpPr>
        <p:spPr/>
        <p:txBody>
          <a:bodyPr/>
          <a:lstStyle/>
          <a:p>
            <a:endParaRPr lang="tr-TR" altLang="tr-TR"/>
          </a:p>
        </p:txBody>
      </p:sp>
      <p:sp>
        <p:nvSpPr>
          <p:cNvPr id="39939" name="Rectangle 3"/>
          <p:cNvSpPr>
            <a:spLocks noGrp="1" noChangeArrowheads="1"/>
          </p:cNvSpPr>
          <p:nvPr>
            <p:ph type="body" sz="half" idx="1"/>
          </p:nvPr>
        </p:nvSpPr>
        <p:spPr/>
        <p:txBody>
          <a:bodyPr/>
          <a:lstStyle/>
          <a:p>
            <a:pPr>
              <a:lnSpc>
                <a:spcPct val="90000"/>
              </a:lnSpc>
            </a:pPr>
            <a:r>
              <a:rPr lang="tr-TR" altLang="tr-TR" sz="2000"/>
              <a:t>Bunu m</a:t>
            </a:r>
            <a:r>
              <a:rPr lang="tr-TR" altLang="tr-TR" sz="2000" baseline="-25000"/>
              <a:t>1</a:t>
            </a:r>
            <a:r>
              <a:rPr lang="tr-TR" altLang="tr-TR" sz="2000"/>
              <a:t>.</a:t>
            </a:r>
            <a:r>
              <a:rPr lang="tr-TR" altLang="tr-TR" sz="2000" b="1"/>
              <a:t>T</a:t>
            </a:r>
            <a:r>
              <a:rPr lang="tr-TR" altLang="tr-TR" sz="2000"/>
              <a:t>=m</a:t>
            </a:r>
            <a:r>
              <a:rPr lang="tr-TR" altLang="tr-TR" sz="2000" baseline="-25000"/>
              <a:t>2</a:t>
            </a:r>
            <a:r>
              <a:rPr lang="tr-TR" altLang="tr-TR" sz="2000"/>
              <a:t> şeklinde yazabileceğimizi sağ ve sol şekillere bakarak anlayabiliriz. Şu halde m</a:t>
            </a:r>
            <a:r>
              <a:rPr lang="tr-TR" altLang="tr-TR" sz="2000" baseline="-25000"/>
              <a:t>1</a:t>
            </a:r>
            <a:r>
              <a:rPr lang="tr-TR" altLang="tr-TR" sz="2000"/>
              <a:t> ile bir T ötelemesinin bileşimi T/2 kadar uzaklıkta m</a:t>
            </a:r>
            <a:r>
              <a:rPr lang="tr-TR" altLang="tr-TR" sz="2000" baseline="-25000"/>
              <a:t>1</a:t>
            </a:r>
            <a:r>
              <a:rPr lang="tr-TR" altLang="tr-TR" sz="2000"/>
              <a:t> e paralel bir m</a:t>
            </a:r>
            <a:r>
              <a:rPr lang="tr-TR" altLang="tr-TR" sz="2000" baseline="-25000"/>
              <a:t>2 </a:t>
            </a:r>
            <a:r>
              <a:rPr lang="tr-TR" altLang="tr-TR" sz="2000"/>
              <a:t>simetri düzlemidir.</a:t>
            </a:r>
          </a:p>
          <a:p>
            <a:pPr>
              <a:lnSpc>
                <a:spcPct val="90000"/>
              </a:lnSpc>
            </a:pPr>
            <a:r>
              <a:rPr lang="tr-TR" altLang="tr-TR" sz="2000"/>
              <a:t>Genel bir </a:t>
            </a:r>
            <a:r>
              <a:rPr lang="tr-TR" altLang="tr-TR" sz="2000" b="1"/>
              <a:t>T</a:t>
            </a:r>
            <a:r>
              <a:rPr lang="tr-TR" altLang="tr-TR" sz="2000"/>
              <a:t> ötelemesi ile bir düzlemin bileşimini bulmak için </a:t>
            </a:r>
            <a:r>
              <a:rPr lang="tr-TR" altLang="tr-TR" sz="2000" b="1"/>
              <a:t>T</a:t>
            </a:r>
            <a:r>
              <a:rPr lang="tr-TR" altLang="tr-TR" sz="2000"/>
              <a:t> ötelemesini biri m ye paralel diğeri dik iki bileşene ayırırız. Kısaca; m</a:t>
            </a:r>
            <a:r>
              <a:rPr lang="tr-TR" altLang="tr-TR" sz="2000" baseline="-25000"/>
              <a:t>1</a:t>
            </a:r>
            <a:r>
              <a:rPr lang="tr-TR" altLang="tr-TR" sz="2000"/>
              <a:t>.T=m</a:t>
            </a:r>
            <a:r>
              <a:rPr lang="tr-TR" altLang="tr-TR" sz="2000" baseline="-25000"/>
              <a:t>1</a:t>
            </a:r>
            <a:r>
              <a:rPr lang="tr-TR" altLang="tr-TR" sz="2000"/>
              <a:t>.T</a:t>
            </a:r>
            <a:r>
              <a:rPr lang="tr-TR" altLang="tr-TR" sz="2000" baseline="-25000">
                <a:cs typeface="Arial" panose="020B0604020202020204" pitchFamily="34" charset="0"/>
              </a:rPr>
              <a:t>┴</a:t>
            </a:r>
            <a:r>
              <a:rPr lang="tr-TR" altLang="tr-TR" sz="2000"/>
              <a:t>.T</a:t>
            </a:r>
            <a:r>
              <a:rPr lang="tr-TR" altLang="tr-TR" sz="2000" baseline="-25000"/>
              <a:t>ll</a:t>
            </a:r>
            <a:r>
              <a:rPr lang="tr-TR" altLang="tr-TR" sz="2000"/>
              <a:t>=m</a:t>
            </a:r>
            <a:r>
              <a:rPr lang="tr-TR" altLang="tr-TR" sz="2000" baseline="-25000"/>
              <a:t>2</a:t>
            </a:r>
            <a:r>
              <a:rPr lang="tr-TR" altLang="tr-TR" sz="2000"/>
              <a:t>.T</a:t>
            </a:r>
            <a:r>
              <a:rPr lang="tr-TR" altLang="tr-TR" sz="2000" baseline="-25000"/>
              <a:t>ll</a:t>
            </a:r>
            <a:r>
              <a:rPr lang="tr-TR" altLang="tr-TR" sz="2000"/>
              <a:t>=m</a:t>
            </a:r>
            <a:r>
              <a:rPr lang="he-IL" altLang="tr-TR" sz="2000" baseline="-25000">
                <a:cs typeface="Arial" panose="020B0604020202020204" pitchFamily="34" charset="0"/>
              </a:rPr>
              <a:t>ד</a:t>
            </a:r>
            <a:endParaRPr lang="tr-TR" altLang="tr-TR"/>
          </a:p>
        </p:txBody>
      </p:sp>
      <p:sp>
        <p:nvSpPr>
          <p:cNvPr id="39940" name="Rectangle 4"/>
          <p:cNvSpPr>
            <a:spLocks noGrp="1" noChangeArrowheads="1"/>
          </p:cNvSpPr>
          <p:nvPr>
            <p:ph type="body" sz="half" idx="2"/>
          </p:nvPr>
        </p:nvSpPr>
        <p:spPr/>
        <p:txBody>
          <a:bodyPr/>
          <a:lstStyle/>
          <a:p>
            <a:endParaRPr lang="tr-TR" altLang="tr-TR"/>
          </a:p>
        </p:txBody>
      </p:sp>
      <p:sp>
        <p:nvSpPr>
          <p:cNvPr id="39941" name="Rectangle 5"/>
          <p:cNvSpPr>
            <a:spLocks noChangeArrowheads="1"/>
          </p:cNvSpPr>
          <p:nvPr/>
        </p:nvSpPr>
        <p:spPr bwMode="auto">
          <a:xfrm>
            <a:off x="61722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buFontTx/>
              <a:buChar char="•"/>
            </a:pPr>
            <a:r>
              <a:rPr lang="tr-TR" altLang="tr-TR" sz="2000"/>
              <a:t>Genel bir</a:t>
            </a:r>
            <a:r>
              <a:rPr lang="tr-TR" altLang="tr-TR" sz="2000" b="1"/>
              <a:t> T </a:t>
            </a:r>
            <a:r>
              <a:rPr lang="tr-TR" altLang="tr-TR" sz="2000"/>
              <a:t>ötelemesi ile bir kayma düzleminin bileşimi de benzer şekilde yine bir kayma düzlemi verir.</a:t>
            </a:r>
          </a:p>
          <a:p>
            <a:pPr>
              <a:lnSpc>
                <a:spcPct val="90000"/>
              </a:lnSpc>
              <a:spcBef>
                <a:spcPct val="20000"/>
              </a:spcBef>
              <a:buFontTx/>
              <a:buChar char="•"/>
            </a:pPr>
            <a:endParaRPr lang="tr-TR" altLang="tr-TR" sz="2000"/>
          </a:p>
          <a:p>
            <a:pPr>
              <a:lnSpc>
                <a:spcPct val="90000"/>
              </a:lnSpc>
              <a:spcBef>
                <a:spcPct val="20000"/>
              </a:spcBef>
            </a:pPr>
            <a:r>
              <a:rPr lang="tr-TR" altLang="tr-TR" sz="2000"/>
              <a:t>                                 </a:t>
            </a:r>
            <a:r>
              <a:rPr lang="tr-TR" altLang="tr-TR" sz="2000" b="1"/>
              <a:t>T</a:t>
            </a:r>
            <a:r>
              <a:rPr lang="tr-TR" altLang="tr-TR" sz="2000" b="1" baseline="-25000">
                <a:cs typeface="Arial" panose="020B0604020202020204" pitchFamily="34" charset="0"/>
              </a:rPr>
              <a:t>┴</a:t>
            </a:r>
            <a:endParaRPr lang="tr-TR" altLang="tr-TR" sz="2000" b="1"/>
          </a:p>
          <a:p>
            <a:pPr>
              <a:lnSpc>
                <a:spcPct val="90000"/>
              </a:lnSpc>
              <a:spcBef>
                <a:spcPct val="20000"/>
              </a:spcBef>
            </a:pPr>
            <a:r>
              <a:rPr lang="tr-TR" altLang="tr-TR" sz="2000" b="1"/>
              <a:t>                              </a:t>
            </a:r>
          </a:p>
          <a:p>
            <a:pPr>
              <a:lnSpc>
                <a:spcPct val="90000"/>
              </a:lnSpc>
              <a:spcBef>
                <a:spcPct val="20000"/>
              </a:spcBef>
            </a:pPr>
            <a:endParaRPr lang="tr-TR" altLang="tr-TR" sz="2000" b="1"/>
          </a:p>
          <a:p>
            <a:pPr>
              <a:lnSpc>
                <a:spcPct val="90000"/>
              </a:lnSpc>
              <a:spcBef>
                <a:spcPct val="20000"/>
              </a:spcBef>
            </a:pPr>
            <a:r>
              <a:rPr lang="tr-TR" altLang="tr-TR" sz="2000" b="1"/>
              <a:t>                                T       T</a:t>
            </a:r>
            <a:r>
              <a:rPr lang="tr-TR" altLang="tr-TR" sz="2000" b="1" baseline="-25000">
                <a:cs typeface="Arial" panose="020B0604020202020204" pitchFamily="34" charset="0"/>
              </a:rPr>
              <a:t>ll</a:t>
            </a:r>
            <a:endParaRPr lang="tr-TR" altLang="tr-TR" sz="2000" b="1"/>
          </a:p>
          <a:p>
            <a:pPr>
              <a:lnSpc>
                <a:spcPct val="90000"/>
              </a:lnSpc>
              <a:spcBef>
                <a:spcPct val="20000"/>
              </a:spcBef>
            </a:pPr>
            <a:endParaRPr lang="tr-TR" altLang="tr-TR" sz="2000" b="1"/>
          </a:p>
          <a:p>
            <a:pPr>
              <a:lnSpc>
                <a:spcPct val="90000"/>
              </a:lnSpc>
              <a:spcBef>
                <a:spcPct val="20000"/>
              </a:spcBef>
            </a:pPr>
            <a:endParaRPr lang="tr-TR" altLang="tr-TR" sz="2000"/>
          </a:p>
          <a:p>
            <a:pPr>
              <a:lnSpc>
                <a:spcPct val="90000"/>
              </a:lnSpc>
              <a:spcBef>
                <a:spcPct val="20000"/>
              </a:spcBef>
            </a:pPr>
            <a:r>
              <a:rPr lang="tr-TR" altLang="tr-TR" sz="2000"/>
              <a:t>              m</a:t>
            </a:r>
            <a:r>
              <a:rPr lang="tr-TR" altLang="tr-TR" sz="2000" baseline="-25000"/>
              <a:t>1          </a:t>
            </a:r>
            <a:r>
              <a:rPr lang="tr-TR" altLang="tr-TR" sz="2000"/>
              <a:t>m</a:t>
            </a:r>
            <a:r>
              <a:rPr lang="he-IL" altLang="tr-TR" sz="2000" baseline="-25000">
                <a:cs typeface="Arial" panose="020B0604020202020204" pitchFamily="34" charset="0"/>
              </a:rPr>
              <a:t>ד</a:t>
            </a:r>
            <a:r>
              <a:rPr lang="tr-TR" altLang="tr-TR" sz="2000" baseline="-25000"/>
              <a:t> </a:t>
            </a:r>
            <a:r>
              <a:rPr lang="tr-TR" altLang="tr-TR" sz="2000"/>
              <a:t>(m</a:t>
            </a:r>
            <a:r>
              <a:rPr lang="tr-TR" altLang="tr-TR" sz="2000" baseline="-25000"/>
              <a:t>2 </a:t>
            </a:r>
            <a:r>
              <a:rPr lang="tr-TR" altLang="tr-TR" sz="2000"/>
              <a:t>)</a:t>
            </a:r>
          </a:p>
        </p:txBody>
      </p:sp>
      <p:sp>
        <p:nvSpPr>
          <p:cNvPr id="39942" name="Line 6"/>
          <p:cNvSpPr>
            <a:spLocks noChangeShapeType="1"/>
          </p:cNvSpPr>
          <p:nvPr/>
        </p:nvSpPr>
        <p:spPr bwMode="auto">
          <a:xfrm>
            <a:off x="7391400" y="3665539"/>
            <a:ext cx="0" cy="18002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9943" name="Line 7"/>
          <p:cNvSpPr>
            <a:spLocks noChangeShapeType="1"/>
          </p:cNvSpPr>
          <p:nvPr/>
        </p:nvSpPr>
        <p:spPr bwMode="auto">
          <a:xfrm>
            <a:off x="7391400" y="3881438"/>
            <a:ext cx="15128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9944" name="Line 8"/>
          <p:cNvSpPr>
            <a:spLocks noChangeShapeType="1"/>
          </p:cNvSpPr>
          <p:nvPr/>
        </p:nvSpPr>
        <p:spPr bwMode="auto">
          <a:xfrm>
            <a:off x="8904288" y="3881439"/>
            <a:ext cx="0" cy="13684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9945" name="Line 9"/>
          <p:cNvSpPr>
            <a:spLocks noChangeShapeType="1"/>
          </p:cNvSpPr>
          <p:nvPr/>
        </p:nvSpPr>
        <p:spPr bwMode="auto">
          <a:xfrm>
            <a:off x="7391400" y="3881439"/>
            <a:ext cx="1512888" cy="13684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9946" name="Line 10"/>
          <p:cNvSpPr>
            <a:spLocks noChangeShapeType="1"/>
          </p:cNvSpPr>
          <p:nvPr/>
        </p:nvSpPr>
        <p:spPr bwMode="auto">
          <a:xfrm>
            <a:off x="8183563" y="3594101"/>
            <a:ext cx="0" cy="18716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990836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ayt Numarası Yer Tutucusu 6"/>
          <p:cNvSpPr>
            <a:spLocks noGrp="1"/>
          </p:cNvSpPr>
          <p:nvPr>
            <p:ph type="sldNum" sz="quarter" idx="12"/>
          </p:nvPr>
        </p:nvSpPr>
        <p:spPr/>
        <p:txBody>
          <a:bodyPr/>
          <a:lstStyle/>
          <a:p>
            <a:fld id="{F5EACA61-FB6B-4AB9-AB6F-2834FB41395A}" type="slidenum">
              <a:rPr lang="tr-TR" altLang="tr-TR"/>
              <a:pPr/>
              <a:t>13</a:t>
            </a:fld>
            <a:endParaRPr lang="tr-TR" altLang="tr-TR"/>
          </a:p>
        </p:txBody>
      </p:sp>
      <p:sp>
        <p:nvSpPr>
          <p:cNvPr id="40962" name="Rectangle 2"/>
          <p:cNvSpPr>
            <a:spLocks noGrp="1" noChangeArrowheads="1"/>
          </p:cNvSpPr>
          <p:nvPr>
            <p:ph type="title"/>
          </p:nvPr>
        </p:nvSpPr>
        <p:spPr/>
        <p:txBody>
          <a:bodyPr/>
          <a:lstStyle/>
          <a:p>
            <a:r>
              <a:rPr lang="tr-TR" altLang="tr-TR" sz="4000"/>
              <a:t>Simetri Merkezi ile Ötelemenin Bileşimi</a:t>
            </a:r>
          </a:p>
        </p:txBody>
      </p:sp>
      <p:sp>
        <p:nvSpPr>
          <p:cNvPr id="40963" name="Rectangle 3"/>
          <p:cNvSpPr>
            <a:spLocks noGrp="1" noChangeArrowheads="1"/>
          </p:cNvSpPr>
          <p:nvPr>
            <p:ph type="body" sz="half" idx="1"/>
          </p:nvPr>
        </p:nvSpPr>
        <p:spPr/>
        <p:txBody>
          <a:bodyPr/>
          <a:lstStyle/>
          <a:p>
            <a:r>
              <a:rPr lang="tr-TR" altLang="tr-TR"/>
              <a:t>i</a:t>
            </a:r>
            <a:r>
              <a:rPr lang="tr-TR" altLang="tr-TR" baseline="-25000"/>
              <a:t>1</a:t>
            </a:r>
            <a:r>
              <a:rPr lang="tr-TR" altLang="tr-TR"/>
              <a:t>.T=i</a:t>
            </a:r>
            <a:r>
              <a:rPr lang="tr-TR" altLang="tr-TR" baseline="-25000"/>
              <a:t>2</a:t>
            </a:r>
          </a:p>
          <a:p>
            <a:r>
              <a:rPr lang="tr-TR" altLang="tr-TR"/>
              <a:t>9</a:t>
            </a:r>
            <a:r>
              <a:rPr lang="tr-TR" altLang="tr-TR" baseline="-25000"/>
              <a:t>1</a:t>
            </a:r>
            <a:r>
              <a:rPr lang="tr-TR" altLang="tr-TR"/>
              <a:t> in i</a:t>
            </a:r>
            <a:r>
              <a:rPr lang="tr-TR" altLang="tr-TR" baseline="-25000"/>
              <a:t>1 </a:t>
            </a:r>
            <a:r>
              <a:rPr lang="tr-TR" altLang="tr-TR"/>
              <a:t>e göre simetriği 6</a:t>
            </a:r>
            <a:r>
              <a:rPr lang="tr-TR" altLang="tr-TR" baseline="-25000"/>
              <a:t>2</a:t>
            </a:r>
            <a:r>
              <a:rPr lang="tr-TR" altLang="tr-TR"/>
              <a:t> dir. 6</a:t>
            </a:r>
            <a:r>
              <a:rPr lang="tr-TR" altLang="tr-TR" baseline="-25000"/>
              <a:t>2</a:t>
            </a:r>
            <a:r>
              <a:rPr lang="tr-TR" altLang="tr-TR"/>
              <a:t>, </a:t>
            </a:r>
            <a:r>
              <a:rPr lang="tr-TR" altLang="tr-TR" b="1"/>
              <a:t>T</a:t>
            </a:r>
            <a:r>
              <a:rPr lang="tr-TR" altLang="tr-TR"/>
              <a:t> kadar ötelenerek 6</a:t>
            </a:r>
            <a:r>
              <a:rPr lang="tr-TR" altLang="tr-TR" baseline="-25000"/>
              <a:t>3</a:t>
            </a:r>
            <a:r>
              <a:rPr lang="tr-TR" altLang="tr-TR"/>
              <a:t> ü verir. 9</a:t>
            </a:r>
            <a:r>
              <a:rPr lang="tr-TR" altLang="tr-TR" baseline="-25000"/>
              <a:t>1 </a:t>
            </a:r>
            <a:r>
              <a:rPr lang="tr-TR" altLang="tr-TR"/>
              <a:t>ile 6</a:t>
            </a:r>
            <a:r>
              <a:rPr lang="tr-TR" altLang="tr-TR" baseline="-25000"/>
              <a:t>3</a:t>
            </a:r>
            <a:r>
              <a:rPr lang="tr-TR" altLang="tr-TR"/>
              <a:t> i</a:t>
            </a:r>
            <a:r>
              <a:rPr lang="tr-TR" altLang="tr-TR" baseline="-25000"/>
              <a:t>2</a:t>
            </a:r>
            <a:r>
              <a:rPr lang="tr-TR" altLang="tr-TR"/>
              <a:t> ye göre simetriktirler. İ</a:t>
            </a:r>
            <a:r>
              <a:rPr lang="tr-TR" altLang="tr-TR" baseline="-25000"/>
              <a:t>2 </a:t>
            </a:r>
            <a:r>
              <a:rPr lang="tr-TR" altLang="tr-TR"/>
              <a:t>nin yeri i</a:t>
            </a:r>
            <a:r>
              <a:rPr lang="tr-TR" altLang="tr-TR" baseline="-25000"/>
              <a:t>1</a:t>
            </a:r>
            <a:r>
              <a:rPr lang="tr-TR" altLang="tr-TR"/>
              <a:t> den </a:t>
            </a:r>
            <a:r>
              <a:rPr lang="tr-TR" altLang="tr-TR" b="1"/>
              <a:t>T</a:t>
            </a:r>
            <a:r>
              <a:rPr lang="tr-TR" altLang="tr-TR"/>
              <a:t>/2 uzaklıktaki noktadadır.</a:t>
            </a:r>
          </a:p>
        </p:txBody>
      </p:sp>
      <p:sp>
        <p:nvSpPr>
          <p:cNvPr id="40964" name="Rectangle 4"/>
          <p:cNvSpPr>
            <a:spLocks noGrp="1" noChangeArrowheads="1"/>
          </p:cNvSpPr>
          <p:nvPr>
            <p:ph type="body" sz="half" idx="2"/>
          </p:nvPr>
        </p:nvSpPr>
        <p:spPr/>
        <p:txBody>
          <a:bodyPr/>
          <a:lstStyle/>
          <a:p>
            <a:endParaRPr lang="tr-TR" altLang="tr-TR"/>
          </a:p>
        </p:txBody>
      </p:sp>
      <p:sp>
        <p:nvSpPr>
          <p:cNvPr id="40965" name="Rectangle 5"/>
          <p:cNvSpPr>
            <a:spLocks noChangeArrowheads="1"/>
          </p:cNvSpPr>
          <p:nvPr/>
        </p:nvSpPr>
        <p:spPr bwMode="auto">
          <a:xfrm>
            <a:off x="6096000" y="19050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800"/>
              <a:t>i</a:t>
            </a:r>
            <a:r>
              <a:rPr lang="tr-TR" altLang="tr-TR" sz="2800" baseline="-25000"/>
              <a:t>1 </a:t>
            </a:r>
            <a:r>
              <a:rPr lang="tr-TR" altLang="tr-TR" sz="2800"/>
              <a:t>simetri merkezi ile </a:t>
            </a:r>
            <a:r>
              <a:rPr lang="tr-TR" altLang="tr-TR" sz="2800" b="1"/>
              <a:t>T</a:t>
            </a:r>
            <a:r>
              <a:rPr lang="tr-TR" altLang="tr-TR" sz="2800"/>
              <a:t> ötelemesinin bileşimi i</a:t>
            </a:r>
            <a:r>
              <a:rPr lang="tr-TR" altLang="tr-TR" sz="2800" baseline="-25000"/>
              <a:t>2 </a:t>
            </a:r>
            <a:r>
              <a:rPr lang="tr-TR" altLang="tr-TR" sz="2800"/>
              <a:t>simetri merkezidir.</a:t>
            </a:r>
          </a:p>
          <a:p>
            <a:pPr>
              <a:spcBef>
                <a:spcPct val="20000"/>
              </a:spcBef>
            </a:pPr>
            <a:r>
              <a:rPr lang="tr-TR" altLang="tr-TR" sz="2800"/>
              <a:t>           9</a:t>
            </a:r>
            <a:r>
              <a:rPr lang="tr-TR" altLang="tr-TR" sz="2800" baseline="-25000"/>
              <a:t>1</a:t>
            </a:r>
          </a:p>
          <a:p>
            <a:pPr>
              <a:spcBef>
                <a:spcPct val="20000"/>
              </a:spcBef>
            </a:pPr>
            <a:endParaRPr lang="tr-TR" altLang="tr-TR" sz="2800" baseline="-25000"/>
          </a:p>
          <a:p>
            <a:pPr>
              <a:spcBef>
                <a:spcPct val="20000"/>
              </a:spcBef>
            </a:pPr>
            <a:r>
              <a:rPr lang="tr-TR" altLang="tr-TR" sz="2800" baseline="-25000"/>
              <a:t>        </a:t>
            </a:r>
            <a:r>
              <a:rPr lang="tr-TR" altLang="tr-TR" sz="2800"/>
              <a:t>i</a:t>
            </a:r>
            <a:r>
              <a:rPr lang="tr-TR" altLang="tr-TR" sz="2800" baseline="-25000"/>
              <a:t>1                      </a:t>
            </a:r>
            <a:r>
              <a:rPr lang="tr-TR" altLang="tr-TR" sz="2800"/>
              <a:t>i</a:t>
            </a:r>
            <a:r>
              <a:rPr lang="tr-TR" altLang="tr-TR" sz="2800" baseline="-25000"/>
              <a:t>2 </a:t>
            </a:r>
            <a:r>
              <a:rPr lang="tr-TR" altLang="tr-TR" sz="2800"/>
              <a:t>         i</a:t>
            </a:r>
            <a:r>
              <a:rPr lang="tr-TR" altLang="tr-TR" sz="2800" baseline="-25000"/>
              <a:t>1 </a:t>
            </a:r>
          </a:p>
          <a:p>
            <a:pPr>
              <a:spcBef>
                <a:spcPct val="20000"/>
              </a:spcBef>
            </a:pPr>
            <a:r>
              <a:rPr lang="tr-TR" altLang="tr-TR" sz="2800" baseline="-25000"/>
              <a:t>       </a:t>
            </a:r>
          </a:p>
          <a:p>
            <a:pPr>
              <a:spcBef>
                <a:spcPct val="20000"/>
              </a:spcBef>
            </a:pPr>
            <a:r>
              <a:rPr lang="tr-TR" altLang="tr-TR" sz="2800" baseline="-25000"/>
              <a:t> </a:t>
            </a:r>
            <a:r>
              <a:rPr lang="tr-TR" altLang="tr-TR" sz="2800"/>
              <a:t>  6</a:t>
            </a:r>
            <a:r>
              <a:rPr lang="tr-TR" altLang="tr-TR" sz="2800" baseline="-25000"/>
              <a:t>1                                   </a:t>
            </a:r>
            <a:r>
              <a:rPr lang="tr-TR" altLang="tr-TR" sz="2800"/>
              <a:t>6</a:t>
            </a:r>
            <a:r>
              <a:rPr lang="tr-TR" altLang="tr-TR" sz="2800" baseline="-25000"/>
              <a:t>3 </a:t>
            </a:r>
          </a:p>
          <a:p>
            <a:pPr>
              <a:spcBef>
                <a:spcPct val="20000"/>
              </a:spcBef>
            </a:pPr>
            <a:r>
              <a:rPr lang="tr-TR" altLang="tr-TR" sz="2800"/>
              <a:t>              T</a:t>
            </a:r>
            <a:endParaRPr lang="tr-TR" altLang="tr-TR" sz="2800" baseline="-25000"/>
          </a:p>
        </p:txBody>
      </p:sp>
      <p:sp>
        <p:nvSpPr>
          <p:cNvPr id="40966" name="Line 6"/>
          <p:cNvSpPr>
            <a:spLocks noChangeShapeType="1"/>
          </p:cNvSpPr>
          <p:nvPr/>
        </p:nvSpPr>
        <p:spPr bwMode="auto">
          <a:xfrm flipH="1">
            <a:off x="6740525" y="3733801"/>
            <a:ext cx="647700" cy="15843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0967" name="Line 7"/>
          <p:cNvSpPr>
            <a:spLocks noChangeShapeType="1"/>
          </p:cNvSpPr>
          <p:nvPr/>
        </p:nvSpPr>
        <p:spPr bwMode="auto">
          <a:xfrm>
            <a:off x="7099301" y="4525963"/>
            <a:ext cx="20161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0968" name="Line 8"/>
          <p:cNvSpPr>
            <a:spLocks noChangeShapeType="1"/>
          </p:cNvSpPr>
          <p:nvPr/>
        </p:nvSpPr>
        <p:spPr bwMode="auto">
          <a:xfrm>
            <a:off x="7388226" y="3733801"/>
            <a:ext cx="1368425" cy="15843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0969" name="Line 9"/>
          <p:cNvSpPr>
            <a:spLocks noChangeShapeType="1"/>
          </p:cNvSpPr>
          <p:nvPr/>
        </p:nvSpPr>
        <p:spPr bwMode="auto">
          <a:xfrm>
            <a:off x="6740526" y="5318125"/>
            <a:ext cx="20161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0970" name="Oval 10"/>
          <p:cNvSpPr>
            <a:spLocks noChangeArrowheads="1"/>
          </p:cNvSpPr>
          <p:nvPr/>
        </p:nvSpPr>
        <p:spPr bwMode="auto">
          <a:xfrm>
            <a:off x="8035925" y="4454525"/>
            <a:ext cx="122238"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0971" name="Oval 11"/>
          <p:cNvSpPr>
            <a:spLocks noChangeArrowheads="1"/>
          </p:cNvSpPr>
          <p:nvPr/>
        </p:nvSpPr>
        <p:spPr bwMode="auto">
          <a:xfrm>
            <a:off x="7027864" y="4454525"/>
            <a:ext cx="122237"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0972" name="Line 12"/>
          <p:cNvSpPr>
            <a:spLocks noChangeShapeType="1"/>
          </p:cNvSpPr>
          <p:nvPr/>
        </p:nvSpPr>
        <p:spPr bwMode="auto">
          <a:xfrm>
            <a:off x="7964488" y="5318125"/>
            <a:ext cx="863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341214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E7FDF630-04D0-4CD0-BB80-2F1803A73E8B}" type="slidenum">
              <a:rPr lang="tr-TR" altLang="tr-TR"/>
              <a:pPr/>
              <a:t>2</a:t>
            </a:fld>
            <a:endParaRPr lang="tr-TR" altLang="tr-TR"/>
          </a:p>
        </p:txBody>
      </p:sp>
      <p:sp>
        <p:nvSpPr>
          <p:cNvPr id="29698" name="Rectangle 2"/>
          <p:cNvSpPr>
            <a:spLocks noGrp="1" noChangeArrowheads="1"/>
          </p:cNvSpPr>
          <p:nvPr>
            <p:ph type="title"/>
          </p:nvPr>
        </p:nvSpPr>
        <p:spPr/>
        <p:txBody>
          <a:bodyPr/>
          <a:lstStyle/>
          <a:p>
            <a:r>
              <a:rPr lang="tr-TR" altLang="tr-TR" sz="4000"/>
              <a:t>m Yansıma Düzlemi ile Paralel </a:t>
            </a:r>
            <a:r>
              <a:rPr lang="tr-TR" altLang="tr-TR" sz="4000" b="1"/>
              <a:t>t</a:t>
            </a:r>
            <a:r>
              <a:rPr lang="tr-TR" altLang="tr-TR" sz="4000"/>
              <a:t> Ötelemesinin Bileşimi</a:t>
            </a:r>
          </a:p>
        </p:txBody>
      </p:sp>
      <p:sp>
        <p:nvSpPr>
          <p:cNvPr id="29699" name="Rectangle 3"/>
          <p:cNvSpPr>
            <a:spLocks noGrp="1" noChangeArrowheads="1"/>
          </p:cNvSpPr>
          <p:nvPr>
            <p:ph type="body" idx="1"/>
          </p:nvPr>
        </p:nvSpPr>
        <p:spPr/>
        <p:txBody>
          <a:bodyPr/>
          <a:lstStyle/>
          <a:p>
            <a:pPr>
              <a:lnSpc>
                <a:spcPct val="80000"/>
              </a:lnSpc>
            </a:pPr>
            <a:r>
              <a:rPr lang="tr-TR" altLang="tr-TR" i="1" u="sng"/>
              <a:t>Kayma Düzlemi: </a:t>
            </a:r>
            <a:r>
              <a:rPr lang="tr-TR" altLang="tr-TR"/>
              <a:t>Bir m ayna düzleminde yansıma ile bu düzleme paralel ötelemenin bileşimi tek bir işlem olarak kabul edilir ve bu tek işlemi yaptıran düzleme kayma düzlemi denir. Vida ekseni gibi kayma düzlemleri de bağımsız simetri öğeleridir. Ötelemenin büyüklüğü kristal örgüdeki tekrarlanma düzenini bozmaması gerekir. </a:t>
            </a:r>
          </a:p>
          <a:p>
            <a:pPr>
              <a:lnSpc>
                <a:spcPct val="80000"/>
              </a:lnSpc>
            </a:pPr>
            <a:r>
              <a:rPr lang="tr-TR" altLang="tr-TR"/>
              <a:t>Kaymalı yansıma düzlemini m</a:t>
            </a:r>
            <a:r>
              <a:rPr lang="he-IL" altLang="tr-TR" baseline="-25000">
                <a:cs typeface="Arial" panose="020B0604020202020204" pitchFamily="34" charset="0"/>
              </a:rPr>
              <a:t>ד</a:t>
            </a:r>
            <a:r>
              <a:rPr lang="tr-TR" altLang="tr-TR"/>
              <a:t> ile gösteririz.</a:t>
            </a:r>
            <a:r>
              <a:rPr lang="he-IL" altLang="tr-TR">
                <a:cs typeface="Arial" panose="020B0604020202020204" pitchFamily="34" charset="0"/>
              </a:rPr>
              <a:t>ד</a:t>
            </a:r>
            <a:r>
              <a:rPr lang="tr-TR" altLang="tr-TR"/>
              <a:t> =0 ise düzlem bildiğimiz “m” simetri düzlemidir. </a:t>
            </a:r>
            <a:r>
              <a:rPr lang="he-IL" altLang="tr-TR" b="1">
                <a:cs typeface="Arial" panose="020B0604020202020204" pitchFamily="34" charset="0"/>
              </a:rPr>
              <a:t>ד</a:t>
            </a:r>
            <a:r>
              <a:rPr lang="tr-TR" altLang="tr-TR" b="1"/>
              <a:t> </a:t>
            </a:r>
            <a:r>
              <a:rPr lang="tr-TR" altLang="tr-TR"/>
              <a:t>nun büyüklüğü ve doğrultusuna göre kayma düzleminin adı değişir. </a:t>
            </a:r>
          </a:p>
        </p:txBody>
      </p:sp>
    </p:spTree>
    <p:extLst>
      <p:ext uri="{BB962C8B-B14F-4D97-AF65-F5344CB8AC3E}">
        <p14:creationId xmlns:p14="http://schemas.microsoft.com/office/powerpoint/2010/main" val="3422782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ayt Numarası Yer Tutucusu 6"/>
          <p:cNvSpPr>
            <a:spLocks noGrp="1"/>
          </p:cNvSpPr>
          <p:nvPr>
            <p:ph type="sldNum" sz="quarter" idx="12"/>
          </p:nvPr>
        </p:nvSpPr>
        <p:spPr/>
        <p:txBody>
          <a:bodyPr/>
          <a:lstStyle/>
          <a:p>
            <a:fld id="{6DC33B32-EE3C-4950-AA06-EAB2971E053A}" type="slidenum">
              <a:rPr lang="tr-TR" altLang="tr-TR"/>
              <a:pPr/>
              <a:t>3</a:t>
            </a:fld>
            <a:endParaRPr lang="tr-TR" altLang="tr-TR"/>
          </a:p>
        </p:txBody>
      </p:sp>
      <p:sp>
        <p:nvSpPr>
          <p:cNvPr id="30722" name="Rectangle 2"/>
          <p:cNvSpPr>
            <a:spLocks noGrp="1" noChangeArrowheads="1"/>
          </p:cNvSpPr>
          <p:nvPr>
            <p:ph type="title"/>
          </p:nvPr>
        </p:nvSpPr>
        <p:spPr/>
        <p:txBody>
          <a:bodyPr/>
          <a:lstStyle/>
          <a:p>
            <a:endParaRPr lang="tr-TR" altLang="tr-TR"/>
          </a:p>
        </p:txBody>
      </p:sp>
      <p:sp>
        <p:nvSpPr>
          <p:cNvPr id="30723" name="Rectangle 3"/>
          <p:cNvSpPr>
            <a:spLocks noGrp="1" noChangeArrowheads="1"/>
          </p:cNvSpPr>
          <p:nvPr>
            <p:ph type="body" sz="half" idx="1"/>
          </p:nvPr>
        </p:nvSpPr>
        <p:spPr/>
        <p:txBody>
          <a:bodyPr/>
          <a:lstStyle/>
          <a:p>
            <a:endParaRPr lang="tr-TR" altLang="tr-TR"/>
          </a:p>
        </p:txBody>
      </p:sp>
      <p:sp>
        <p:nvSpPr>
          <p:cNvPr id="30724" name="Rectangle 4"/>
          <p:cNvSpPr>
            <a:spLocks noGrp="1" noChangeArrowheads="1"/>
          </p:cNvSpPr>
          <p:nvPr>
            <p:ph type="body" sz="half" idx="2"/>
          </p:nvPr>
        </p:nvSpPr>
        <p:spPr/>
        <p:txBody>
          <a:bodyPr/>
          <a:lstStyle/>
          <a:p>
            <a:endParaRPr lang="tr-TR" altLang="tr-TR"/>
          </a:p>
        </p:txBody>
      </p:sp>
      <p:graphicFrame>
        <p:nvGraphicFramePr>
          <p:cNvPr id="30725" name="Group 5"/>
          <p:cNvGraphicFramePr>
            <a:graphicFrameLocks noGrp="1"/>
          </p:cNvGraphicFramePr>
          <p:nvPr/>
        </p:nvGraphicFramePr>
        <p:xfrm>
          <a:off x="3792538" y="260351"/>
          <a:ext cx="5472112" cy="6481763"/>
        </p:xfrm>
        <a:graphic>
          <a:graphicData uri="http://schemas.openxmlformats.org/drawingml/2006/table">
            <a:tbl>
              <a:tblPr/>
              <a:tblGrid>
                <a:gridCol w="1655762">
                  <a:extLst>
                    <a:ext uri="{9D8B030D-6E8A-4147-A177-3AD203B41FA5}">
                      <a16:colId xmlns:a16="http://schemas.microsoft.com/office/drawing/2014/main" val="1022064036"/>
                    </a:ext>
                  </a:extLst>
                </a:gridCol>
                <a:gridCol w="3816350">
                  <a:extLst>
                    <a:ext uri="{9D8B030D-6E8A-4147-A177-3AD203B41FA5}">
                      <a16:colId xmlns:a16="http://schemas.microsoft.com/office/drawing/2014/main" val="2605649686"/>
                    </a:ext>
                  </a:extLst>
                </a:gridCol>
              </a:tblGrid>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e-IL" altLang="tr-TR" sz="28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ד</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400" b="0" i="0" u="none" strike="noStrike" cap="none" normalizeH="0" baseline="0" smtClean="0">
                          <a:ln>
                            <a:noFill/>
                          </a:ln>
                          <a:solidFill>
                            <a:schemeClr val="tx1"/>
                          </a:solidFill>
                          <a:effectLst/>
                          <a:latin typeface="Times New Roman" panose="02020603050405020304" pitchFamily="18" charset="0"/>
                        </a:rPr>
                        <a:t>Kayma düzlemi simgesi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33477194"/>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85199985"/>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smtClean="0">
                          <a:ln>
                            <a:noFill/>
                          </a:ln>
                          <a:solidFill>
                            <a:schemeClr val="tx1"/>
                          </a:solidFill>
                          <a:effectLst/>
                          <a:latin typeface="Times New Roman" panose="02020603050405020304" pitchFamily="18" charset="0"/>
                        </a:rPr>
                        <a:t>a</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30721183"/>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smtClean="0">
                          <a:ln>
                            <a:noFill/>
                          </a:ln>
                          <a:solidFill>
                            <a:schemeClr val="tx1"/>
                          </a:solidFill>
                          <a:effectLst/>
                          <a:latin typeface="Times New Roman" panose="02020603050405020304" pitchFamily="18" charset="0"/>
                        </a:rPr>
                        <a:t>b</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78360368"/>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smtClean="0">
                          <a:ln>
                            <a:noFill/>
                          </a:ln>
                          <a:solidFill>
                            <a:schemeClr val="tx1"/>
                          </a:solidFill>
                          <a:effectLst/>
                          <a:latin typeface="Times New Roman" panose="02020603050405020304" pitchFamily="18" charset="0"/>
                        </a:rPr>
                        <a:t>c</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96934583"/>
                  </a:ext>
                </a:extLst>
              </a:tr>
              <a:tr h="6477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a+c</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50863221"/>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a+b</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81677127"/>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b+c</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11614363"/>
                  </a:ext>
                </a:extLst>
              </a:tr>
              <a:tr h="5746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a+b</a:t>
                      </a:r>
                      <a:r>
                        <a:rPr kumimoji="0" lang="tr-TR" altLang="tr-TR"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48019395"/>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a+c</a:t>
                      </a:r>
                      <a:r>
                        <a:rPr kumimoji="0" lang="tr-TR" altLang="tr-TR"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9717388"/>
                  </a:ext>
                </a:extLst>
              </a:tr>
              <a:tr h="64928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b+c</a:t>
                      </a:r>
                      <a:r>
                        <a:rPr kumimoji="0" lang="tr-TR" altLang="tr-TR"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53277330"/>
                  </a:ext>
                </a:extLst>
              </a:tr>
            </a:tbl>
          </a:graphicData>
        </a:graphic>
      </p:graphicFrame>
    </p:spTree>
    <p:extLst>
      <p:ext uri="{BB962C8B-B14F-4D97-AF65-F5344CB8AC3E}">
        <p14:creationId xmlns:p14="http://schemas.microsoft.com/office/powerpoint/2010/main" val="2154024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91D653F0-4127-46EC-82DE-3BB1B423DAB5}" type="slidenum">
              <a:rPr lang="tr-TR" altLang="tr-TR"/>
              <a:pPr/>
              <a:t>4</a:t>
            </a:fld>
            <a:endParaRPr lang="tr-TR" altLang="tr-TR"/>
          </a:p>
        </p:txBody>
      </p:sp>
      <p:sp>
        <p:nvSpPr>
          <p:cNvPr id="31746" name="Rectangle 2"/>
          <p:cNvSpPr>
            <a:spLocks noGrp="1" noChangeArrowheads="1"/>
          </p:cNvSpPr>
          <p:nvPr>
            <p:ph type="title"/>
          </p:nvPr>
        </p:nvSpPr>
        <p:spPr/>
        <p:txBody>
          <a:bodyPr/>
          <a:lstStyle/>
          <a:p>
            <a:endParaRPr lang="tr-TR" altLang="tr-TR"/>
          </a:p>
        </p:txBody>
      </p:sp>
      <p:sp>
        <p:nvSpPr>
          <p:cNvPr id="31747" name="Rectangle 3"/>
          <p:cNvSpPr>
            <a:spLocks noGrp="1" noChangeArrowheads="1"/>
          </p:cNvSpPr>
          <p:nvPr>
            <p:ph type="body" idx="1"/>
          </p:nvPr>
        </p:nvSpPr>
        <p:spPr/>
        <p:txBody>
          <a:bodyPr/>
          <a:lstStyle/>
          <a:p>
            <a:pPr>
              <a:lnSpc>
                <a:spcPct val="80000"/>
              </a:lnSpc>
            </a:pPr>
            <a:r>
              <a:rPr lang="tr-TR" altLang="tr-TR"/>
              <a:t>Bu çizelgeden anlaşıldığı gibi </a:t>
            </a:r>
            <a:r>
              <a:rPr lang="he-IL" altLang="tr-TR">
                <a:cs typeface="Arial" panose="020B0604020202020204" pitchFamily="34" charset="0"/>
              </a:rPr>
              <a:t>ד</a:t>
            </a:r>
            <a:r>
              <a:rPr lang="tr-TR" altLang="tr-TR">
                <a:cs typeface="Arial" panose="020B0604020202020204" pitchFamily="34" charset="0"/>
              </a:rPr>
              <a:t> kayma miktarı örgü parametrelerinin yarısı kadar veya yüz köşegeninin yarısı veya dörtte biri kadar olabilmektedir.</a:t>
            </a:r>
          </a:p>
          <a:p>
            <a:pPr>
              <a:lnSpc>
                <a:spcPct val="80000"/>
              </a:lnSpc>
            </a:pPr>
            <a:r>
              <a:rPr lang="tr-TR" altLang="tr-TR">
                <a:cs typeface="Arial" panose="020B0604020202020204" pitchFamily="34" charset="0"/>
              </a:rPr>
              <a:t>m</a:t>
            </a:r>
            <a:r>
              <a:rPr lang="he-IL" altLang="tr-TR" baseline="-25000">
                <a:cs typeface="Arial" panose="020B0604020202020204" pitchFamily="34" charset="0"/>
              </a:rPr>
              <a:t>ד</a:t>
            </a:r>
            <a:r>
              <a:rPr lang="tr-TR" altLang="tr-TR">
                <a:cs typeface="Arial" panose="020B0604020202020204" pitchFamily="34" charset="0"/>
              </a:rPr>
              <a:t> kayma düzlemi ile elde edilen bu 1, 2, 3, 4…simetrik noktaların uzay grubu çizimlerindeki izdüşümlerde nasıl görüleceği ve m</a:t>
            </a:r>
            <a:r>
              <a:rPr lang="he-IL" altLang="tr-TR" baseline="-25000">
                <a:cs typeface="Arial" panose="020B0604020202020204" pitchFamily="34" charset="0"/>
              </a:rPr>
              <a:t>ד</a:t>
            </a:r>
            <a:r>
              <a:rPr lang="tr-TR" altLang="tr-TR">
                <a:cs typeface="Arial" panose="020B0604020202020204" pitchFamily="34" charset="0"/>
              </a:rPr>
              <a:t> kayma düzleminin çizim simgeleri m </a:t>
            </a:r>
            <a:r>
              <a:rPr lang="he-IL" altLang="tr-TR" baseline="-25000">
                <a:cs typeface="Arial" panose="020B0604020202020204" pitchFamily="34" charset="0"/>
              </a:rPr>
              <a:t>ד</a:t>
            </a:r>
            <a:r>
              <a:rPr lang="tr-TR" altLang="tr-TR">
                <a:cs typeface="Arial" panose="020B0604020202020204" pitchFamily="34" charset="0"/>
              </a:rPr>
              <a:t> ya bakış doğrultusuna bağlıdır. Şekilde 1, 2, 3… noktaları ile m </a:t>
            </a:r>
            <a:r>
              <a:rPr lang="he-IL" altLang="tr-TR" baseline="-25000">
                <a:cs typeface="Arial" panose="020B0604020202020204" pitchFamily="34" charset="0"/>
              </a:rPr>
              <a:t>ד</a:t>
            </a:r>
            <a:r>
              <a:rPr lang="tr-TR" altLang="tr-TR">
                <a:cs typeface="Arial" panose="020B0604020202020204" pitchFamily="34" charset="0"/>
              </a:rPr>
              <a:t> düzleminin izdüşümlerinin bakış doğrultusuna göre değişen uluslar arası simgeleri aşağıda verilmiştir.</a:t>
            </a:r>
            <a:endParaRPr lang="tr-TR" altLang="tr-TR"/>
          </a:p>
        </p:txBody>
      </p:sp>
    </p:spTree>
    <p:extLst>
      <p:ext uri="{BB962C8B-B14F-4D97-AF65-F5344CB8AC3E}">
        <p14:creationId xmlns:p14="http://schemas.microsoft.com/office/powerpoint/2010/main" val="2101120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layt Numarası Yer Tutucusu 6"/>
          <p:cNvSpPr>
            <a:spLocks noGrp="1"/>
          </p:cNvSpPr>
          <p:nvPr>
            <p:ph type="sldNum" sz="quarter" idx="12"/>
          </p:nvPr>
        </p:nvSpPr>
        <p:spPr/>
        <p:txBody>
          <a:bodyPr/>
          <a:lstStyle/>
          <a:p>
            <a:fld id="{1B13ED7B-7919-42F2-B55E-E5F9F08AFFEB}" type="slidenum">
              <a:rPr lang="tr-TR" altLang="tr-TR"/>
              <a:pPr/>
              <a:t>5</a:t>
            </a:fld>
            <a:endParaRPr lang="tr-TR" altLang="tr-TR"/>
          </a:p>
        </p:txBody>
      </p:sp>
      <p:sp>
        <p:nvSpPr>
          <p:cNvPr id="32770" name="Rectangle 2"/>
          <p:cNvSpPr>
            <a:spLocks noGrp="1" noChangeArrowheads="1"/>
          </p:cNvSpPr>
          <p:nvPr>
            <p:ph type="title"/>
          </p:nvPr>
        </p:nvSpPr>
        <p:spPr/>
        <p:txBody>
          <a:bodyPr/>
          <a:lstStyle/>
          <a:p>
            <a:endParaRPr lang="tr-TR" altLang="tr-TR"/>
          </a:p>
        </p:txBody>
      </p:sp>
      <p:sp>
        <p:nvSpPr>
          <p:cNvPr id="32771" name="Rectangle 3"/>
          <p:cNvSpPr>
            <a:spLocks noGrp="1" noChangeArrowheads="1"/>
          </p:cNvSpPr>
          <p:nvPr>
            <p:ph type="body" sz="half" idx="1"/>
          </p:nvPr>
        </p:nvSpPr>
        <p:spPr/>
        <p:txBody>
          <a:bodyPr/>
          <a:lstStyle/>
          <a:p>
            <a:pPr>
              <a:lnSpc>
                <a:spcPct val="90000"/>
              </a:lnSpc>
              <a:buFontTx/>
              <a:buNone/>
            </a:pPr>
            <a:r>
              <a:rPr lang="tr-TR" altLang="tr-TR"/>
              <a:t>z</a:t>
            </a:r>
          </a:p>
          <a:p>
            <a:pPr>
              <a:lnSpc>
                <a:spcPct val="90000"/>
              </a:lnSpc>
              <a:buFontTx/>
              <a:buNone/>
            </a:pPr>
            <a:r>
              <a:rPr lang="tr-TR" altLang="tr-TR"/>
              <a:t>           y</a:t>
            </a:r>
          </a:p>
          <a:p>
            <a:pPr>
              <a:lnSpc>
                <a:spcPct val="90000"/>
              </a:lnSpc>
              <a:buFontTx/>
              <a:buNone/>
            </a:pPr>
            <a:r>
              <a:rPr lang="tr-TR" altLang="tr-TR"/>
              <a:t> x                     </a:t>
            </a:r>
            <a:r>
              <a:rPr lang="tr-TR" altLang="tr-TR" b="1"/>
              <a:t>b</a:t>
            </a:r>
            <a:r>
              <a:rPr lang="tr-TR" altLang="tr-TR" b="1" baseline="-25000"/>
              <a:t>0</a:t>
            </a:r>
          </a:p>
          <a:p>
            <a:pPr>
              <a:lnSpc>
                <a:spcPct val="90000"/>
              </a:lnSpc>
              <a:buFontTx/>
              <a:buNone/>
            </a:pPr>
            <a:r>
              <a:rPr lang="tr-TR" altLang="tr-TR" baseline="-25000"/>
              <a:t>           5             4      </a:t>
            </a:r>
            <a:r>
              <a:rPr lang="tr-TR" altLang="tr-TR"/>
              <a:t>m</a:t>
            </a:r>
            <a:r>
              <a:rPr lang="he-IL" altLang="tr-TR" baseline="-25000">
                <a:cs typeface="Arial" panose="020B0604020202020204" pitchFamily="34" charset="0"/>
              </a:rPr>
              <a:t>ד</a:t>
            </a:r>
          </a:p>
          <a:p>
            <a:pPr>
              <a:lnSpc>
                <a:spcPct val="90000"/>
              </a:lnSpc>
              <a:buFontTx/>
              <a:buNone/>
            </a:pPr>
            <a:endParaRPr lang="tr-TR" altLang="tr-TR" baseline="-25000"/>
          </a:p>
          <a:p>
            <a:pPr>
              <a:lnSpc>
                <a:spcPct val="90000"/>
              </a:lnSpc>
              <a:buFontTx/>
              <a:buNone/>
            </a:pPr>
            <a:r>
              <a:rPr lang="tr-TR" altLang="tr-TR" baseline="-25000"/>
              <a:t>           3             2</a:t>
            </a:r>
          </a:p>
          <a:p>
            <a:pPr>
              <a:lnSpc>
                <a:spcPct val="90000"/>
              </a:lnSpc>
              <a:buFontTx/>
              <a:buNone/>
            </a:pPr>
            <a:endParaRPr lang="tr-TR" altLang="tr-TR" baseline="-25000"/>
          </a:p>
          <a:p>
            <a:pPr>
              <a:lnSpc>
                <a:spcPct val="90000"/>
              </a:lnSpc>
              <a:buFontTx/>
              <a:buNone/>
            </a:pPr>
            <a:r>
              <a:rPr lang="tr-TR" altLang="tr-TR" baseline="-25000"/>
              <a:t>           1</a:t>
            </a:r>
          </a:p>
          <a:p>
            <a:pPr>
              <a:lnSpc>
                <a:spcPct val="90000"/>
              </a:lnSpc>
              <a:buFontTx/>
              <a:buNone/>
            </a:pPr>
            <a:r>
              <a:rPr lang="tr-TR" altLang="tr-TR" b="1"/>
              <a:t>c</a:t>
            </a:r>
            <a:r>
              <a:rPr lang="tr-TR" altLang="tr-TR" b="1" baseline="-25000"/>
              <a:t>0</a:t>
            </a:r>
            <a:endParaRPr lang="tr-TR" altLang="tr-TR"/>
          </a:p>
        </p:txBody>
      </p:sp>
      <p:sp>
        <p:nvSpPr>
          <p:cNvPr id="32772" name="Rectangle 4"/>
          <p:cNvSpPr>
            <a:spLocks noGrp="1" noChangeArrowheads="1"/>
          </p:cNvSpPr>
          <p:nvPr>
            <p:ph type="body" sz="half" idx="2"/>
          </p:nvPr>
        </p:nvSpPr>
        <p:spPr/>
        <p:txBody>
          <a:bodyPr/>
          <a:lstStyle/>
          <a:p>
            <a:endParaRPr lang="tr-TR" altLang="tr-TR"/>
          </a:p>
        </p:txBody>
      </p:sp>
      <p:sp>
        <p:nvSpPr>
          <p:cNvPr id="32773" name="Line 5"/>
          <p:cNvSpPr>
            <a:spLocks noChangeShapeType="1"/>
          </p:cNvSpPr>
          <p:nvPr/>
        </p:nvSpPr>
        <p:spPr bwMode="auto">
          <a:xfrm>
            <a:off x="2595563" y="2244726"/>
            <a:ext cx="0" cy="33115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4" name="Line 6"/>
          <p:cNvSpPr>
            <a:spLocks noChangeShapeType="1"/>
          </p:cNvSpPr>
          <p:nvPr/>
        </p:nvSpPr>
        <p:spPr bwMode="auto">
          <a:xfrm>
            <a:off x="2595563" y="2819401"/>
            <a:ext cx="1655762"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5" name="Line 7"/>
          <p:cNvSpPr>
            <a:spLocks noChangeShapeType="1"/>
          </p:cNvSpPr>
          <p:nvPr/>
        </p:nvSpPr>
        <p:spPr bwMode="auto">
          <a:xfrm flipH="1">
            <a:off x="2306638" y="2676526"/>
            <a:ext cx="576262"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6" name="Line 8"/>
          <p:cNvSpPr>
            <a:spLocks noChangeShapeType="1"/>
          </p:cNvSpPr>
          <p:nvPr/>
        </p:nvSpPr>
        <p:spPr bwMode="auto">
          <a:xfrm flipV="1">
            <a:off x="2595563" y="2100263"/>
            <a:ext cx="0"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7" name="Line 9"/>
          <p:cNvSpPr>
            <a:spLocks noChangeShapeType="1"/>
          </p:cNvSpPr>
          <p:nvPr/>
        </p:nvSpPr>
        <p:spPr bwMode="auto">
          <a:xfrm>
            <a:off x="4251325" y="3179763"/>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8" name="Line 10"/>
          <p:cNvSpPr>
            <a:spLocks noChangeShapeType="1"/>
          </p:cNvSpPr>
          <p:nvPr/>
        </p:nvSpPr>
        <p:spPr bwMode="auto">
          <a:xfrm>
            <a:off x="3459163" y="3035300"/>
            <a:ext cx="0" cy="23764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9" name="Oval 11"/>
          <p:cNvSpPr>
            <a:spLocks noChangeArrowheads="1"/>
          </p:cNvSpPr>
          <p:nvPr/>
        </p:nvSpPr>
        <p:spPr bwMode="auto">
          <a:xfrm>
            <a:off x="3746500" y="2819400"/>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0" name="Oval 12"/>
          <p:cNvSpPr>
            <a:spLocks noChangeArrowheads="1"/>
          </p:cNvSpPr>
          <p:nvPr/>
        </p:nvSpPr>
        <p:spPr bwMode="auto">
          <a:xfrm>
            <a:off x="3098800" y="3468689"/>
            <a:ext cx="69850" cy="122237"/>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1" name="Oval 13"/>
          <p:cNvSpPr>
            <a:spLocks noChangeArrowheads="1"/>
          </p:cNvSpPr>
          <p:nvPr/>
        </p:nvSpPr>
        <p:spPr bwMode="auto">
          <a:xfrm>
            <a:off x="3746500" y="3540125"/>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2" name="Oval 14"/>
          <p:cNvSpPr>
            <a:spLocks noChangeArrowheads="1"/>
          </p:cNvSpPr>
          <p:nvPr/>
        </p:nvSpPr>
        <p:spPr bwMode="auto">
          <a:xfrm>
            <a:off x="3098800" y="4187825"/>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3" name="Line 15"/>
          <p:cNvSpPr>
            <a:spLocks noChangeShapeType="1"/>
          </p:cNvSpPr>
          <p:nvPr/>
        </p:nvSpPr>
        <p:spPr bwMode="auto">
          <a:xfrm flipH="1">
            <a:off x="3098800" y="2892425"/>
            <a:ext cx="647700"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4" name="Line 16"/>
          <p:cNvSpPr>
            <a:spLocks noChangeShapeType="1"/>
          </p:cNvSpPr>
          <p:nvPr/>
        </p:nvSpPr>
        <p:spPr bwMode="auto">
          <a:xfrm>
            <a:off x="3746500" y="2892426"/>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5" name="Line 17"/>
          <p:cNvSpPr>
            <a:spLocks noChangeShapeType="1"/>
          </p:cNvSpPr>
          <p:nvPr/>
        </p:nvSpPr>
        <p:spPr bwMode="auto">
          <a:xfrm flipH="1">
            <a:off x="3098800" y="3252789"/>
            <a:ext cx="64770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6" name="Line 18"/>
          <p:cNvSpPr>
            <a:spLocks noChangeShapeType="1"/>
          </p:cNvSpPr>
          <p:nvPr/>
        </p:nvSpPr>
        <p:spPr bwMode="auto">
          <a:xfrm>
            <a:off x="3098800" y="3540126"/>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7" name="Line 19"/>
          <p:cNvSpPr>
            <a:spLocks noChangeShapeType="1"/>
          </p:cNvSpPr>
          <p:nvPr/>
        </p:nvSpPr>
        <p:spPr bwMode="auto">
          <a:xfrm flipV="1">
            <a:off x="3098800" y="3611564"/>
            <a:ext cx="64770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8" name="Line 20"/>
          <p:cNvSpPr>
            <a:spLocks noChangeShapeType="1"/>
          </p:cNvSpPr>
          <p:nvPr/>
        </p:nvSpPr>
        <p:spPr bwMode="auto">
          <a:xfrm>
            <a:off x="3746500" y="36115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9" name="Line 21"/>
          <p:cNvSpPr>
            <a:spLocks noChangeShapeType="1"/>
          </p:cNvSpPr>
          <p:nvPr/>
        </p:nvSpPr>
        <p:spPr bwMode="auto">
          <a:xfrm flipH="1">
            <a:off x="3098800" y="3971926"/>
            <a:ext cx="64770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0" name="Line 22"/>
          <p:cNvSpPr>
            <a:spLocks noChangeShapeType="1"/>
          </p:cNvSpPr>
          <p:nvPr/>
        </p:nvSpPr>
        <p:spPr bwMode="auto">
          <a:xfrm>
            <a:off x="3098800" y="4260851"/>
            <a:ext cx="0"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1" name="Line 23"/>
          <p:cNvSpPr>
            <a:spLocks noChangeShapeType="1"/>
          </p:cNvSpPr>
          <p:nvPr/>
        </p:nvSpPr>
        <p:spPr bwMode="auto">
          <a:xfrm flipV="1">
            <a:off x="3098800" y="4332289"/>
            <a:ext cx="64770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2" name="Line 24"/>
          <p:cNvSpPr>
            <a:spLocks noChangeShapeType="1"/>
          </p:cNvSpPr>
          <p:nvPr/>
        </p:nvSpPr>
        <p:spPr bwMode="auto">
          <a:xfrm>
            <a:off x="3746500" y="433228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3" name="Line 25"/>
          <p:cNvSpPr>
            <a:spLocks noChangeShapeType="1"/>
          </p:cNvSpPr>
          <p:nvPr/>
        </p:nvSpPr>
        <p:spPr bwMode="auto">
          <a:xfrm flipH="1">
            <a:off x="3098800" y="4692650"/>
            <a:ext cx="647700"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4" name="Oval 26"/>
          <p:cNvSpPr>
            <a:spLocks noChangeArrowheads="1"/>
          </p:cNvSpPr>
          <p:nvPr/>
        </p:nvSpPr>
        <p:spPr bwMode="auto">
          <a:xfrm>
            <a:off x="3098800" y="4908550"/>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95" name="Oval 27"/>
          <p:cNvSpPr>
            <a:spLocks noChangeArrowheads="1"/>
          </p:cNvSpPr>
          <p:nvPr/>
        </p:nvSpPr>
        <p:spPr bwMode="auto">
          <a:xfrm>
            <a:off x="3746500" y="4260850"/>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96" name="Line 28"/>
          <p:cNvSpPr>
            <a:spLocks noChangeShapeType="1"/>
          </p:cNvSpPr>
          <p:nvPr/>
        </p:nvSpPr>
        <p:spPr bwMode="auto">
          <a:xfrm>
            <a:off x="2595563" y="5053013"/>
            <a:ext cx="1655762"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7" name="Line 29"/>
          <p:cNvSpPr>
            <a:spLocks noChangeShapeType="1"/>
          </p:cNvSpPr>
          <p:nvPr/>
        </p:nvSpPr>
        <p:spPr bwMode="auto">
          <a:xfrm flipV="1">
            <a:off x="3746500" y="4403726"/>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8" name="Line 30"/>
          <p:cNvSpPr>
            <a:spLocks noChangeShapeType="1"/>
          </p:cNvSpPr>
          <p:nvPr/>
        </p:nvSpPr>
        <p:spPr bwMode="auto">
          <a:xfrm flipV="1">
            <a:off x="3746500" y="3684589"/>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9" name="Line 31"/>
          <p:cNvSpPr>
            <a:spLocks noChangeShapeType="1"/>
          </p:cNvSpPr>
          <p:nvPr/>
        </p:nvSpPr>
        <p:spPr bwMode="auto">
          <a:xfrm flipH="1">
            <a:off x="3098800" y="4332289"/>
            <a:ext cx="64770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00" name="Line 32"/>
          <p:cNvSpPr>
            <a:spLocks noChangeShapeType="1"/>
          </p:cNvSpPr>
          <p:nvPr/>
        </p:nvSpPr>
        <p:spPr bwMode="auto">
          <a:xfrm flipH="1">
            <a:off x="3098800" y="3611564"/>
            <a:ext cx="64770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01" name="Line 33"/>
          <p:cNvSpPr>
            <a:spLocks noChangeShapeType="1"/>
          </p:cNvSpPr>
          <p:nvPr/>
        </p:nvSpPr>
        <p:spPr bwMode="auto">
          <a:xfrm flipV="1">
            <a:off x="3746500" y="2892426"/>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02" name="Line 34"/>
          <p:cNvSpPr>
            <a:spLocks noChangeShapeType="1"/>
          </p:cNvSpPr>
          <p:nvPr/>
        </p:nvSpPr>
        <p:spPr bwMode="auto">
          <a:xfrm>
            <a:off x="2667001" y="2819401"/>
            <a:ext cx="576263" cy="1444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03" name="Rectangle 35"/>
          <p:cNvSpPr>
            <a:spLocks noChangeArrowheads="1"/>
          </p:cNvSpPr>
          <p:nvPr/>
        </p:nvSpPr>
        <p:spPr bwMode="auto">
          <a:xfrm>
            <a:off x="6248400" y="19050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pPr>
            <a:r>
              <a:rPr lang="tr-TR" altLang="tr-TR" sz="2000"/>
              <a:t>Z doğrultusu izdüşümde ……dir.</a:t>
            </a:r>
          </a:p>
          <a:p>
            <a:pPr>
              <a:lnSpc>
                <a:spcPct val="90000"/>
              </a:lnSpc>
              <a:spcBef>
                <a:spcPct val="20000"/>
              </a:spcBef>
            </a:pPr>
            <a:r>
              <a:rPr lang="tr-TR" altLang="tr-TR" sz="2000"/>
              <a:t>      (2, 4, 6)</a:t>
            </a:r>
          </a:p>
          <a:p>
            <a:pPr>
              <a:lnSpc>
                <a:spcPct val="90000"/>
              </a:lnSpc>
              <a:spcBef>
                <a:spcPct val="20000"/>
              </a:spcBef>
            </a:pPr>
            <a:r>
              <a:rPr lang="tr-TR" altLang="tr-TR" sz="2000"/>
              <a:t>                       m</a:t>
            </a:r>
            <a:r>
              <a:rPr lang="he-IL" altLang="tr-TR" sz="2000" baseline="-25000">
                <a:cs typeface="Arial" panose="020B0604020202020204" pitchFamily="34" charset="0"/>
              </a:rPr>
              <a:t>ד</a:t>
            </a:r>
            <a:endParaRPr lang="tr-TR" altLang="tr-TR" sz="2000"/>
          </a:p>
          <a:p>
            <a:pPr>
              <a:lnSpc>
                <a:spcPct val="90000"/>
              </a:lnSpc>
              <a:spcBef>
                <a:spcPct val="20000"/>
              </a:spcBef>
            </a:pPr>
            <a:r>
              <a:rPr lang="tr-TR" altLang="tr-TR" sz="2000"/>
              <a:t>       (1, 3, 5)</a:t>
            </a:r>
          </a:p>
          <a:p>
            <a:pPr>
              <a:lnSpc>
                <a:spcPct val="90000"/>
              </a:lnSpc>
              <a:spcBef>
                <a:spcPct val="20000"/>
              </a:spcBef>
            </a:pPr>
            <a:r>
              <a:rPr lang="tr-TR" altLang="tr-TR" sz="2000"/>
              <a:t> </a:t>
            </a:r>
          </a:p>
          <a:p>
            <a:pPr>
              <a:lnSpc>
                <a:spcPct val="90000"/>
              </a:lnSpc>
              <a:spcBef>
                <a:spcPct val="20000"/>
              </a:spcBef>
            </a:pPr>
            <a:r>
              <a:rPr lang="tr-TR" altLang="tr-TR" sz="2000"/>
              <a:t>x doğrultusu izdüşümde        şeklindedir.</a:t>
            </a:r>
          </a:p>
          <a:p>
            <a:pPr>
              <a:lnSpc>
                <a:spcPct val="90000"/>
              </a:lnSpc>
              <a:spcBef>
                <a:spcPct val="20000"/>
              </a:spcBef>
            </a:pPr>
            <a:r>
              <a:rPr lang="tr-TR" altLang="tr-TR" sz="2000"/>
              <a:t>                          6</a:t>
            </a:r>
            <a:r>
              <a:rPr lang="tr-TR" altLang="tr-TR" sz="2000" baseline="30000"/>
              <a:t>-</a:t>
            </a:r>
            <a:endParaRPr lang="tr-TR" altLang="tr-TR" sz="2000"/>
          </a:p>
          <a:p>
            <a:pPr>
              <a:lnSpc>
                <a:spcPct val="90000"/>
              </a:lnSpc>
              <a:spcBef>
                <a:spcPct val="20000"/>
              </a:spcBef>
            </a:pPr>
            <a:r>
              <a:rPr lang="tr-TR" altLang="tr-TR" sz="2000"/>
              <a:t>			5</a:t>
            </a:r>
          </a:p>
          <a:p>
            <a:pPr>
              <a:lnSpc>
                <a:spcPct val="90000"/>
              </a:lnSpc>
              <a:spcBef>
                <a:spcPct val="20000"/>
              </a:spcBef>
            </a:pPr>
            <a:r>
              <a:rPr lang="tr-TR" altLang="tr-TR" sz="2000"/>
              <a:t>			4</a:t>
            </a:r>
            <a:r>
              <a:rPr lang="tr-TR" altLang="tr-TR" sz="2000" baseline="30000"/>
              <a:t>-</a:t>
            </a:r>
            <a:endParaRPr lang="tr-TR" altLang="tr-TR" sz="2000"/>
          </a:p>
          <a:p>
            <a:pPr>
              <a:lnSpc>
                <a:spcPct val="90000"/>
              </a:lnSpc>
              <a:spcBef>
                <a:spcPct val="20000"/>
              </a:spcBef>
            </a:pPr>
            <a:r>
              <a:rPr lang="tr-TR" altLang="tr-TR" sz="2000"/>
              <a:t>			3</a:t>
            </a:r>
          </a:p>
          <a:p>
            <a:pPr>
              <a:lnSpc>
                <a:spcPct val="90000"/>
              </a:lnSpc>
              <a:spcBef>
                <a:spcPct val="20000"/>
              </a:spcBef>
            </a:pPr>
            <a:r>
              <a:rPr lang="tr-TR" altLang="tr-TR" sz="2000"/>
              <a:t>			2</a:t>
            </a:r>
            <a:r>
              <a:rPr lang="tr-TR" altLang="tr-TR" sz="2000" baseline="30000"/>
              <a:t>-</a:t>
            </a:r>
            <a:endParaRPr lang="tr-TR" altLang="tr-TR" sz="2000"/>
          </a:p>
          <a:p>
            <a:pPr>
              <a:lnSpc>
                <a:spcPct val="90000"/>
              </a:lnSpc>
              <a:spcBef>
                <a:spcPct val="20000"/>
              </a:spcBef>
            </a:pPr>
            <a:r>
              <a:rPr lang="tr-TR" altLang="tr-TR" sz="2000"/>
              <a:t>			1</a:t>
            </a:r>
          </a:p>
        </p:txBody>
      </p:sp>
      <p:sp>
        <p:nvSpPr>
          <p:cNvPr id="32804" name="Oval 36"/>
          <p:cNvSpPr>
            <a:spLocks noChangeArrowheads="1"/>
          </p:cNvSpPr>
          <p:nvPr/>
        </p:nvSpPr>
        <p:spPr bwMode="auto">
          <a:xfrm>
            <a:off x="7685088" y="27257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5" name="Oval 37"/>
          <p:cNvSpPr>
            <a:spLocks noChangeArrowheads="1"/>
          </p:cNvSpPr>
          <p:nvPr/>
        </p:nvSpPr>
        <p:spPr bwMode="auto">
          <a:xfrm>
            <a:off x="7324725" y="27257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6" name="Oval 38"/>
          <p:cNvSpPr>
            <a:spLocks noChangeArrowheads="1"/>
          </p:cNvSpPr>
          <p:nvPr/>
        </p:nvSpPr>
        <p:spPr bwMode="auto">
          <a:xfrm>
            <a:off x="6964363" y="27257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7" name="Oval 39"/>
          <p:cNvSpPr>
            <a:spLocks noChangeArrowheads="1"/>
          </p:cNvSpPr>
          <p:nvPr/>
        </p:nvSpPr>
        <p:spPr bwMode="auto">
          <a:xfrm>
            <a:off x="6604000" y="27257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8" name="Oval 40"/>
          <p:cNvSpPr>
            <a:spLocks noChangeArrowheads="1"/>
          </p:cNvSpPr>
          <p:nvPr/>
        </p:nvSpPr>
        <p:spPr bwMode="auto">
          <a:xfrm>
            <a:off x="6532564" y="3086100"/>
            <a:ext cx="14128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9" name="Oval 41"/>
          <p:cNvSpPr>
            <a:spLocks noChangeArrowheads="1"/>
          </p:cNvSpPr>
          <p:nvPr/>
        </p:nvSpPr>
        <p:spPr bwMode="auto">
          <a:xfrm>
            <a:off x="6532564" y="2365375"/>
            <a:ext cx="14128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0" name="Rectangle 42"/>
          <p:cNvSpPr>
            <a:spLocks noChangeArrowheads="1"/>
          </p:cNvSpPr>
          <p:nvPr/>
        </p:nvSpPr>
        <p:spPr bwMode="auto">
          <a:xfrm>
            <a:off x="9340851" y="3589338"/>
            <a:ext cx="288925" cy="2159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1" name="Line 43"/>
          <p:cNvSpPr>
            <a:spLocks noChangeShapeType="1"/>
          </p:cNvSpPr>
          <p:nvPr/>
        </p:nvSpPr>
        <p:spPr bwMode="auto">
          <a:xfrm>
            <a:off x="7396163" y="4238625"/>
            <a:ext cx="14398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12" name="Line 44"/>
          <p:cNvSpPr>
            <a:spLocks noChangeShapeType="1"/>
          </p:cNvSpPr>
          <p:nvPr/>
        </p:nvSpPr>
        <p:spPr bwMode="auto">
          <a:xfrm>
            <a:off x="7396163" y="4238626"/>
            <a:ext cx="0" cy="2016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13" name="Line 45"/>
          <p:cNvSpPr>
            <a:spLocks noChangeShapeType="1"/>
          </p:cNvSpPr>
          <p:nvPr/>
        </p:nvSpPr>
        <p:spPr bwMode="auto">
          <a:xfrm>
            <a:off x="7396163" y="6254750"/>
            <a:ext cx="14398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14" name="Line 46"/>
          <p:cNvSpPr>
            <a:spLocks noChangeShapeType="1"/>
          </p:cNvSpPr>
          <p:nvPr/>
        </p:nvSpPr>
        <p:spPr bwMode="auto">
          <a:xfrm flipV="1">
            <a:off x="8836025" y="4238626"/>
            <a:ext cx="0" cy="2016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15" name="Oval 47"/>
          <p:cNvSpPr>
            <a:spLocks noChangeArrowheads="1"/>
          </p:cNvSpPr>
          <p:nvPr/>
        </p:nvSpPr>
        <p:spPr bwMode="auto">
          <a:xfrm>
            <a:off x="8043863" y="4310064"/>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6" name="Oval 48"/>
          <p:cNvSpPr>
            <a:spLocks noChangeArrowheads="1"/>
          </p:cNvSpPr>
          <p:nvPr/>
        </p:nvSpPr>
        <p:spPr bwMode="auto">
          <a:xfrm>
            <a:off x="8043863" y="53181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7" name="Oval 49"/>
          <p:cNvSpPr>
            <a:spLocks noChangeArrowheads="1"/>
          </p:cNvSpPr>
          <p:nvPr/>
        </p:nvSpPr>
        <p:spPr bwMode="auto">
          <a:xfrm>
            <a:off x="8043863" y="4957764"/>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8" name="Oval 50"/>
          <p:cNvSpPr>
            <a:spLocks noChangeArrowheads="1"/>
          </p:cNvSpPr>
          <p:nvPr/>
        </p:nvSpPr>
        <p:spPr bwMode="auto">
          <a:xfrm>
            <a:off x="8043863" y="4597400"/>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9" name="Oval 51"/>
          <p:cNvSpPr>
            <a:spLocks noChangeArrowheads="1"/>
          </p:cNvSpPr>
          <p:nvPr/>
        </p:nvSpPr>
        <p:spPr bwMode="auto">
          <a:xfrm>
            <a:off x="8043863" y="567848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20" name="Oval 52"/>
          <p:cNvSpPr>
            <a:spLocks noChangeArrowheads="1"/>
          </p:cNvSpPr>
          <p:nvPr/>
        </p:nvSpPr>
        <p:spPr bwMode="auto">
          <a:xfrm>
            <a:off x="8043863" y="59658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1695034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ayt Numarası Yer Tutucusu 6"/>
          <p:cNvSpPr>
            <a:spLocks noGrp="1"/>
          </p:cNvSpPr>
          <p:nvPr>
            <p:ph type="sldNum" sz="quarter" idx="12"/>
          </p:nvPr>
        </p:nvSpPr>
        <p:spPr/>
        <p:txBody>
          <a:bodyPr/>
          <a:lstStyle/>
          <a:p>
            <a:fld id="{7FD6485B-784B-4E7B-8B42-F33A1DCC6420}" type="slidenum">
              <a:rPr lang="tr-TR" altLang="tr-TR"/>
              <a:pPr/>
              <a:t>6</a:t>
            </a:fld>
            <a:endParaRPr lang="tr-TR" altLang="tr-TR"/>
          </a:p>
        </p:txBody>
      </p:sp>
      <p:sp>
        <p:nvSpPr>
          <p:cNvPr id="33794" name="Rectangle 2"/>
          <p:cNvSpPr>
            <a:spLocks noGrp="1" noChangeArrowheads="1"/>
          </p:cNvSpPr>
          <p:nvPr>
            <p:ph type="title"/>
          </p:nvPr>
        </p:nvSpPr>
        <p:spPr/>
        <p:txBody>
          <a:bodyPr/>
          <a:lstStyle/>
          <a:p>
            <a:endParaRPr lang="tr-TR" altLang="tr-TR"/>
          </a:p>
        </p:txBody>
      </p:sp>
      <p:sp>
        <p:nvSpPr>
          <p:cNvPr id="33795" name="Rectangle 3"/>
          <p:cNvSpPr>
            <a:spLocks noGrp="1" noChangeArrowheads="1"/>
          </p:cNvSpPr>
          <p:nvPr>
            <p:ph type="body" sz="half" idx="1"/>
          </p:nvPr>
        </p:nvSpPr>
        <p:spPr/>
        <p:txBody>
          <a:bodyPr/>
          <a:lstStyle/>
          <a:p>
            <a:endParaRPr lang="tr-TR" altLang="tr-TR"/>
          </a:p>
        </p:txBody>
      </p:sp>
      <p:sp>
        <p:nvSpPr>
          <p:cNvPr id="33796" name="Rectangle 4"/>
          <p:cNvSpPr>
            <a:spLocks noGrp="1" noChangeArrowheads="1"/>
          </p:cNvSpPr>
          <p:nvPr>
            <p:ph type="body" sz="half" idx="2"/>
          </p:nvPr>
        </p:nvSpPr>
        <p:spPr/>
        <p:txBody>
          <a:bodyPr/>
          <a:lstStyle/>
          <a:p>
            <a:endParaRPr lang="tr-TR" altLang="tr-TR"/>
          </a:p>
        </p:txBody>
      </p:sp>
      <p:sp>
        <p:nvSpPr>
          <p:cNvPr id="33797" name="Rectangle 5"/>
          <p:cNvSpPr>
            <a:spLocks noChangeArrowheads="1"/>
          </p:cNvSpPr>
          <p:nvPr/>
        </p:nvSpPr>
        <p:spPr bwMode="auto">
          <a:xfrm>
            <a:off x="1981200" y="1600201"/>
            <a:ext cx="4038600"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800"/>
              <a:t>zy nin köşegeni doğrultusundaki izdüşümde                 </a:t>
            </a:r>
          </a:p>
          <a:p>
            <a:pPr>
              <a:spcBef>
                <a:spcPct val="20000"/>
              </a:spcBef>
            </a:pPr>
            <a:r>
              <a:rPr lang="tr-TR" altLang="tr-TR" sz="2800"/>
              <a:t>   şeklindedir.  </a:t>
            </a:r>
          </a:p>
          <a:p>
            <a:pPr>
              <a:spcBef>
                <a:spcPct val="20000"/>
              </a:spcBef>
            </a:pPr>
            <a:r>
              <a:rPr lang="tr-TR" altLang="tr-TR" sz="2800"/>
              <a:t>     7        6</a:t>
            </a:r>
          </a:p>
          <a:p>
            <a:pPr>
              <a:spcBef>
                <a:spcPct val="20000"/>
              </a:spcBef>
            </a:pPr>
            <a:r>
              <a:rPr lang="tr-TR" altLang="tr-TR" sz="2800"/>
              <a:t>        5         4</a:t>
            </a:r>
          </a:p>
          <a:p>
            <a:pPr>
              <a:spcBef>
                <a:spcPct val="20000"/>
              </a:spcBef>
            </a:pPr>
            <a:r>
              <a:rPr lang="tr-TR" altLang="tr-TR" sz="2800"/>
              <a:t>           3         2</a:t>
            </a:r>
          </a:p>
          <a:p>
            <a:pPr>
              <a:spcBef>
                <a:spcPct val="20000"/>
              </a:spcBef>
            </a:pPr>
            <a:r>
              <a:rPr lang="tr-TR" altLang="tr-TR" sz="2800"/>
              <a:t>               1</a:t>
            </a:r>
          </a:p>
          <a:p>
            <a:pPr>
              <a:spcBef>
                <a:spcPct val="20000"/>
              </a:spcBef>
            </a:pPr>
            <a:r>
              <a:rPr lang="tr-TR" altLang="tr-TR" sz="2800"/>
              <a:t>                          </a:t>
            </a:r>
          </a:p>
        </p:txBody>
      </p:sp>
      <p:sp>
        <p:nvSpPr>
          <p:cNvPr id="33798" name="Line 6"/>
          <p:cNvSpPr>
            <a:spLocks noChangeShapeType="1"/>
          </p:cNvSpPr>
          <p:nvPr/>
        </p:nvSpPr>
        <p:spPr bwMode="auto">
          <a:xfrm>
            <a:off x="4367213" y="2781300"/>
            <a:ext cx="1223962" cy="0"/>
          </a:xfrm>
          <a:prstGeom prst="line">
            <a:avLst/>
          </a:prstGeom>
          <a:noFill/>
          <a:ln w="2857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799" name="Line 7"/>
          <p:cNvSpPr>
            <a:spLocks noChangeShapeType="1"/>
          </p:cNvSpPr>
          <p:nvPr/>
        </p:nvSpPr>
        <p:spPr bwMode="auto">
          <a:xfrm>
            <a:off x="2927351" y="3644901"/>
            <a:ext cx="1223963" cy="1871663"/>
          </a:xfrm>
          <a:prstGeom prst="line">
            <a:avLst/>
          </a:prstGeom>
          <a:noFill/>
          <a:ln w="38100">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00" name="Oval 8"/>
          <p:cNvSpPr>
            <a:spLocks noChangeArrowheads="1"/>
          </p:cNvSpPr>
          <p:nvPr/>
        </p:nvSpPr>
        <p:spPr bwMode="auto">
          <a:xfrm>
            <a:off x="3287713" y="37163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1" name="Oval 9"/>
          <p:cNvSpPr>
            <a:spLocks noChangeArrowheads="1"/>
          </p:cNvSpPr>
          <p:nvPr/>
        </p:nvSpPr>
        <p:spPr bwMode="auto">
          <a:xfrm>
            <a:off x="2711450" y="37163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2" name="Oval 10"/>
          <p:cNvSpPr>
            <a:spLocks noChangeArrowheads="1"/>
          </p:cNvSpPr>
          <p:nvPr/>
        </p:nvSpPr>
        <p:spPr bwMode="auto">
          <a:xfrm>
            <a:off x="3071813" y="4221164"/>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3" name="Oval 11"/>
          <p:cNvSpPr>
            <a:spLocks noChangeArrowheads="1"/>
          </p:cNvSpPr>
          <p:nvPr/>
        </p:nvSpPr>
        <p:spPr bwMode="auto">
          <a:xfrm>
            <a:off x="3648075" y="4221164"/>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4" name="Oval 12"/>
          <p:cNvSpPr>
            <a:spLocks noChangeArrowheads="1"/>
          </p:cNvSpPr>
          <p:nvPr/>
        </p:nvSpPr>
        <p:spPr bwMode="auto">
          <a:xfrm>
            <a:off x="3432175" y="4724400"/>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5" name="Oval 13"/>
          <p:cNvSpPr>
            <a:spLocks noChangeArrowheads="1"/>
          </p:cNvSpPr>
          <p:nvPr/>
        </p:nvSpPr>
        <p:spPr bwMode="auto">
          <a:xfrm>
            <a:off x="3935413" y="4724400"/>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6" name="Oval 14"/>
          <p:cNvSpPr>
            <a:spLocks noChangeArrowheads="1"/>
          </p:cNvSpPr>
          <p:nvPr/>
        </p:nvSpPr>
        <p:spPr bwMode="auto">
          <a:xfrm>
            <a:off x="3719513" y="515778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7" name="Rectangle 15"/>
          <p:cNvSpPr>
            <a:spLocks noChangeArrowheads="1"/>
          </p:cNvSpPr>
          <p:nvPr/>
        </p:nvSpPr>
        <p:spPr bwMode="auto">
          <a:xfrm>
            <a:off x="6172200" y="17526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800"/>
              <a:t>y doğrultusu izdüşümde kesik çizgilerdir.</a:t>
            </a:r>
          </a:p>
          <a:p>
            <a:pPr>
              <a:spcBef>
                <a:spcPct val="20000"/>
              </a:spcBef>
            </a:pPr>
            <a:r>
              <a:rPr lang="tr-TR" altLang="tr-TR" sz="2800"/>
              <a:t>       </a:t>
            </a:r>
          </a:p>
          <a:p>
            <a:pPr>
              <a:spcBef>
                <a:spcPct val="20000"/>
              </a:spcBef>
            </a:pPr>
            <a:r>
              <a:rPr lang="tr-TR" altLang="tr-TR" sz="2800"/>
              <a:t>       </a:t>
            </a:r>
          </a:p>
          <a:p>
            <a:pPr>
              <a:spcBef>
                <a:spcPct val="20000"/>
              </a:spcBef>
            </a:pPr>
            <a:r>
              <a:rPr lang="tr-TR" altLang="tr-TR" sz="2800"/>
              <a:t>       6      4     2</a:t>
            </a:r>
          </a:p>
          <a:p>
            <a:pPr>
              <a:spcBef>
                <a:spcPct val="20000"/>
              </a:spcBef>
            </a:pPr>
            <a:r>
              <a:rPr lang="tr-TR" altLang="tr-TR" sz="2800"/>
              <a:t>   7      5      3      1</a:t>
            </a:r>
          </a:p>
          <a:p>
            <a:pPr>
              <a:spcBef>
                <a:spcPct val="20000"/>
              </a:spcBef>
            </a:pPr>
            <a:r>
              <a:rPr lang="tr-TR" altLang="tr-TR" sz="2000"/>
              <a:t>     m</a:t>
            </a:r>
            <a:r>
              <a:rPr lang="he-IL" altLang="tr-TR" sz="2000" baseline="-25000">
                <a:cs typeface="Arial" panose="020B0604020202020204" pitchFamily="34" charset="0"/>
              </a:rPr>
              <a:t>ד</a:t>
            </a:r>
            <a:r>
              <a:rPr lang="tr-TR" altLang="tr-TR" sz="2000" baseline="-25000">
                <a:cs typeface="Arial" panose="020B0604020202020204" pitchFamily="34" charset="0"/>
              </a:rPr>
              <a:t> </a:t>
            </a:r>
            <a:r>
              <a:rPr lang="tr-TR" altLang="tr-TR" sz="2000"/>
              <a:t>nun aldığı ismin düzlemin doğrultusu ile ilişkisi yoktur.</a:t>
            </a:r>
          </a:p>
        </p:txBody>
      </p:sp>
      <p:sp>
        <p:nvSpPr>
          <p:cNvPr id="33808" name="Line 16"/>
          <p:cNvSpPr>
            <a:spLocks noChangeShapeType="1"/>
          </p:cNvSpPr>
          <p:nvPr/>
        </p:nvSpPr>
        <p:spPr bwMode="auto">
          <a:xfrm>
            <a:off x="9409114" y="2428875"/>
            <a:ext cx="790575" cy="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09" name="Line 17"/>
          <p:cNvSpPr>
            <a:spLocks noChangeShapeType="1"/>
          </p:cNvSpPr>
          <p:nvPr/>
        </p:nvSpPr>
        <p:spPr bwMode="auto">
          <a:xfrm>
            <a:off x="6456364" y="4373563"/>
            <a:ext cx="3024187" cy="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10" name="Oval 18"/>
          <p:cNvSpPr>
            <a:spLocks noChangeArrowheads="1"/>
          </p:cNvSpPr>
          <p:nvPr/>
        </p:nvSpPr>
        <p:spPr bwMode="auto">
          <a:xfrm>
            <a:off x="7032625" y="40862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1" name="Oval 19"/>
          <p:cNvSpPr>
            <a:spLocks noChangeArrowheads="1"/>
          </p:cNvSpPr>
          <p:nvPr/>
        </p:nvSpPr>
        <p:spPr bwMode="auto">
          <a:xfrm>
            <a:off x="7824788" y="40862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2" name="Oval 20"/>
          <p:cNvSpPr>
            <a:spLocks noChangeArrowheads="1"/>
          </p:cNvSpPr>
          <p:nvPr/>
        </p:nvSpPr>
        <p:spPr bwMode="auto">
          <a:xfrm>
            <a:off x="6672263" y="45180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3" name="Oval 21"/>
          <p:cNvSpPr>
            <a:spLocks noChangeArrowheads="1"/>
          </p:cNvSpPr>
          <p:nvPr/>
        </p:nvSpPr>
        <p:spPr bwMode="auto">
          <a:xfrm>
            <a:off x="8543925" y="40862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4" name="Oval 22"/>
          <p:cNvSpPr>
            <a:spLocks noChangeArrowheads="1"/>
          </p:cNvSpPr>
          <p:nvPr/>
        </p:nvSpPr>
        <p:spPr bwMode="auto">
          <a:xfrm>
            <a:off x="8183563" y="45180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5" name="Oval 23"/>
          <p:cNvSpPr>
            <a:spLocks noChangeArrowheads="1"/>
          </p:cNvSpPr>
          <p:nvPr/>
        </p:nvSpPr>
        <p:spPr bwMode="auto">
          <a:xfrm>
            <a:off x="7464425" y="45180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6" name="Oval 24"/>
          <p:cNvSpPr>
            <a:spLocks noChangeArrowheads="1"/>
          </p:cNvSpPr>
          <p:nvPr/>
        </p:nvSpPr>
        <p:spPr bwMode="auto">
          <a:xfrm>
            <a:off x="8975725" y="45180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2844520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layt Numarası Yer Tutucusu 6"/>
          <p:cNvSpPr>
            <a:spLocks noGrp="1"/>
          </p:cNvSpPr>
          <p:nvPr>
            <p:ph type="sldNum" sz="quarter" idx="12"/>
          </p:nvPr>
        </p:nvSpPr>
        <p:spPr/>
        <p:txBody>
          <a:bodyPr/>
          <a:lstStyle/>
          <a:p>
            <a:fld id="{DB74FF76-310F-4DD2-B113-C3F2D2BD5352}" type="slidenum">
              <a:rPr lang="tr-TR" altLang="tr-TR"/>
              <a:pPr/>
              <a:t>7</a:t>
            </a:fld>
            <a:endParaRPr lang="tr-TR" altLang="tr-TR"/>
          </a:p>
        </p:txBody>
      </p:sp>
      <p:sp>
        <p:nvSpPr>
          <p:cNvPr id="34818" name="Rectangle 2"/>
          <p:cNvSpPr>
            <a:spLocks noGrp="1" noChangeArrowheads="1"/>
          </p:cNvSpPr>
          <p:nvPr>
            <p:ph type="title"/>
          </p:nvPr>
        </p:nvSpPr>
        <p:spPr/>
        <p:txBody>
          <a:bodyPr/>
          <a:lstStyle/>
          <a:p>
            <a:r>
              <a:rPr lang="tr-TR" altLang="tr-TR" sz="2800"/>
              <a:t>Kayma düzlemlerinin isimleri. Bir </a:t>
            </a:r>
            <a:r>
              <a:rPr lang="tr-TR" altLang="tr-TR" sz="2800" b="1"/>
              <a:t>a </a:t>
            </a:r>
            <a:r>
              <a:rPr lang="tr-TR" altLang="tr-TR" sz="2800"/>
              <a:t>düzlemi xy yüzüne paralel olduğu gibi xz yüzüne de paralel olabilir. Ama her ikisinde de kayma </a:t>
            </a:r>
            <a:r>
              <a:rPr lang="tr-TR" altLang="tr-TR" sz="2800" b="1"/>
              <a:t>a</a:t>
            </a:r>
            <a:r>
              <a:rPr lang="tr-TR" altLang="tr-TR" sz="2800"/>
              <a:t>/2 kadardır.</a:t>
            </a:r>
          </a:p>
        </p:txBody>
      </p:sp>
      <p:sp>
        <p:nvSpPr>
          <p:cNvPr id="34819" name="Rectangle 3"/>
          <p:cNvSpPr>
            <a:spLocks noGrp="1" noChangeArrowheads="1"/>
          </p:cNvSpPr>
          <p:nvPr>
            <p:ph type="body" sz="half" idx="1"/>
          </p:nvPr>
        </p:nvSpPr>
        <p:spPr/>
        <p:txBody>
          <a:bodyPr/>
          <a:lstStyle/>
          <a:p>
            <a:endParaRPr lang="tr-TR" altLang="tr-TR"/>
          </a:p>
        </p:txBody>
      </p:sp>
      <p:sp>
        <p:nvSpPr>
          <p:cNvPr id="34820" name="Rectangle 4"/>
          <p:cNvSpPr>
            <a:spLocks noGrp="1" noChangeArrowheads="1"/>
          </p:cNvSpPr>
          <p:nvPr>
            <p:ph type="body" sz="half" idx="2"/>
          </p:nvPr>
        </p:nvSpPr>
        <p:spPr/>
        <p:txBody>
          <a:bodyPr/>
          <a:lstStyle/>
          <a:p>
            <a:endParaRPr lang="tr-TR" altLang="tr-TR"/>
          </a:p>
        </p:txBody>
      </p:sp>
      <p:sp>
        <p:nvSpPr>
          <p:cNvPr id="34893" name="Rectangle 77"/>
          <p:cNvSpPr>
            <a:spLocks noChangeArrowheads="1"/>
          </p:cNvSpPr>
          <p:nvPr/>
        </p:nvSpPr>
        <p:spPr bwMode="auto">
          <a:xfrm>
            <a:off x="1774826" y="1628776"/>
            <a:ext cx="8302625" cy="522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tr-TR" altLang="tr-TR" sz="3200"/>
              <a:t> </a:t>
            </a:r>
            <a:r>
              <a:rPr lang="tr-TR" altLang="tr-TR"/>
              <a:t>                      </a:t>
            </a:r>
          </a:p>
          <a:p>
            <a:pPr>
              <a:spcBef>
                <a:spcPct val="20000"/>
              </a:spcBef>
            </a:pPr>
            <a:r>
              <a:rPr lang="tr-TR" altLang="tr-TR"/>
              <a:t>                                    </a:t>
            </a:r>
            <a:r>
              <a:rPr lang="tr-TR" altLang="tr-TR" sz="1800" b="1"/>
              <a:t>a</a:t>
            </a:r>
            <a:r>
              <a:rPr lang="tr-TR" altLang="tr-TR" sz="1800"/>
              <a:t>+</a:t>
            </a:r>
            <a:r>
              <a:rPr lang="tr-TR" altLang="tr-TR" sz="1800" b="1"/>
              <a:t>b</a:t>
            </a:r>
            <a:r>
              <a:rPr lang="tr-TR" altLang="tr-TR" sz="1800"/>
              <a:t>/4                      </a:t>
            </a:r>
          </a:p>
          <a:p>
            <a:pPr>
              <a:spcBef>
                <a:spcPct val="20000"/>
              </a:spcBef>
            </a:pPr>
            <a:r>
              <a:rPr lang="tr-TR" altLang="tr-TR" sz="1800"/>
              <a:t>                                               </a:t>
            </a:r>
            <a:r>
              <a:rPr lang="tr-TR" altLang="tr-TR" sz="1800" b="1"/>
              <a:t>a</a:t>
            </a:r>
            <a:r>
              <a:rPr lang="tr-TR" altLang="tr-TR" sz="1800"/>
              <a:t>+</a:t>
            </a:r>
            <a:r>
              <a:rPr lang="tr-TR" altLang="tr-TR" sz="1800" b="1"/>
              <a:t>b</a:t>
            </a:r>
            <a:r>
              <a:rPr lang="tr-TR" altLang="tr-TR" sz="1800"/>
              <a:t>/2                        d</a:t>
            </a:r>
          </a:p>
          <a:p>
            <a:pPr>
              <a:spcBef>
                <a:spcPct val="20000"/>
              </a:spcBef>
            </a:pPr>
            <a:r>
              <a:rPr lang="tr-TR" altLang="tr-TR" sz="1800"/>
              <a:t>                                                 </a:t>
            </a:r>
            <a:r>
              <a:rPr lang="tr-TR" altLang="tr-TR" sz="1800" b="1"/>
              <a:t>b</a:t>
            </a:r>
            <a:r>
              <a:rPr lang="tr-TR" altLang="tr-TR" sz="1800"/>
              <a:t>/2                        n</a:t>
            </a:r>
          </a:p>
          <a:p>
            <a:pPr>
              <a:spcBef>
                <a:spcPct val="20000"/>
              </a:spcBef>
            </a:pPr>
            <a:r>
              <a:rPr lang="tr-TR" altLang="tr-TR" sz="1800"/>
              <a:t>                                              </a:t>
            </a:r>
            <a:r>
              <a:rPr lang="tr-TR" altLang="tr-TR" sz="1800" b="1"/>
              <a:t>  a</a:t>
            </a:r>
            <a:r>
              <a:rPr lang="tr-TR" altLang="tr-TR" sz="1800"/>
              <a:t>/2                        b  </a:t>
            </a:r>
          </a:p>
          <a:p>
            <a:pPr>
              <a:spcBef>
                <a:spcPct val="20000"/>
              </a:spcBef>
            </a:pPr>
            <a:r>
              <a:rPr lang="tr-TR" altLang="tr-TR" sz="1800"/>
              <a:t>                                                                           a</a:t>
            </a:r>
          </a:p>
          <a:p>
            <a:pPr>
              <a:spcBef>
                <a:spcPct val="20000"/>
              </a:spcBef>
            </a:pPr>
            <a:r>
              <a:rPr lang="tr-TR" altLang="tr-TR" sz="1800"/>
              <a:t>                                                          </a:t>
            </a:r>
            <a:r>
              <a:rPr lang="tr-TR" altLang="tr-TR" sz="1800" b="1"/>
              <a:t>c</a:t>
            </a:r>
          </a:p>
          <a:p>
            <a:pPr>
              <a:spcBef>
                <a:spcPct val="20000"/>
              </a:spcBef>
            </a:pPr>
            <a:r>
              <a:rPr lang="tr-TR" altLang="tr-TR" sz="1800" b="1"/>
              <a:t>                                                     a          b</a:t>
            </a:r>
            <a:r>
              <a:rPr lang="tr-TR" altLang="tr-TR" sz="1800"/>
              <a:t>     </a:t>
            </a:r>
            <a:r>
              <a:rPr lang="tr-TR" altLang="tr-TR" sz="1800" b="1"/>
              <a:t>a</a:t>
            </a:r>
            <a:r>
              <a:rPr lang="tr-TR" altLang="tr-TR" sz="1800"/>
              <a:t>/2             </a:t>
            </a:r>
            <a:r>
              <a:rPr lang="tr-TR" altLang="tr-TR" sz="1800" b="1"/>
              <a:t>c</a:t>
            </a:r>
            <a:r>
              <a:rPr lang="tr-TR" altLang="tr-TR" sz="1800"/>
              <a:t>/2    </a:t>
            </a:r>
            <a:r>
              <a:rPr lang="tr-TR" altLang="tr-TR" sz="1800" b="1"/>
              <a:t>a</a:t>
            </a:r>
            <a:r>
              <a:rPr lang="tr-TR" altLang="tr-TR" sz="1800"/>
              <a:t>+</a:t>
            </a:r>
            <a:r>
              <a:rPr lang="tr-TR" altLang="tr-TR" sz="1800" b="1"/>
              <a:t>c</a:t>
            </a:r>
            <a:r>
              <a:rPr lang="tr-TR" altLang="tr-TR" sz="1800"/>
              <a:t>/2      </a:t>
            </a:r>
            <a:r>
              <a:rPr lang="tr-TR" altLang="tr-TR" sz="1800" b="1"/>
              <a:t>a</a:t>
            </a:r>
            <a:r>
              <a:rPr lang="tr-TR" altLang="tr-TR" sz="1800"/>
              <a:t>+</a:t>
            </a:r>
            <a:r>
              <a:rPr lang="tr-TR" altLang="tr-TR" sz="1800" b="1"/>
              <a:t>c</a:t>
            </a:r>
            <a:r>
              <a:rPr lang="tr-TR" altLang="tr-TR" sz="1800"/>
              <a:t>/4</a:t>
            </a:r>
          </a:p>
          <a:p>
            <a:pPr>
              <a:spcBef>
                <a:spcPct val="20000"/>
              </a:spcBef>
            </a:pPr>
            <a:r>
              <a:rPr lang="tr-TR" altLang="tr-TR" sz="1800"/>
              <a:t>                                            </a:t>
            </a:r>
            <a:r>
              <a:rPr lang="tr-TR" altLang="tr-TR" sz="1800" b="1"/>
              <a:t>b</a:t>
            </a:r>
            <a:r>
              <a:rPr lang="tr-TR" altLang="tr-TR" sz="1800"/>
              <a:t>/2</a:t>
            </a:r>
          </a:p>
          <a:p>
            <a:pPr>
              <a:spcBef>
                <a:spcPct val="20000"/>
              </a:spcBef>
            </a:pPr>
            <a:r>
              <a:rPr lang="tr-TR" altLang="tr-TR" sz="1800"/>
              <a:t>                               </a:t>
            </a:r>
            <a:r>
              <a:rPr lang="tr-TR" altLang="tr-TR" sz="1800" b="1"/>
              <a:t>c</a:t>
            </a:r>
            <a:r>
              <a:rPr lang="tr-TR" altLang="tr-TR" sz="1800"/>
              <a:t>/2                    b                 a             c           n          d</a:t>
            </a:r>
          </a:p>
          <a:p>
            <a:pPr>
              <a:spcBef>
                <a:spcPct val="20000"/>
              </a:spcBef>
            </a:pPr>
            <a:r>
              <a:rPr lang="tr-TR" altLang="tr-TR" sz="1800"/>
              <a:t>                        </a:t>
            </a:r>
            <a:r>
              <a:rPr lang="tr-TR" altLang="tr-TR" sz="1800" b="1"/>
              <a:t>b</a:t>
            </a:r>
            <a:r>
              <a:rPr lang="tr-TR" altLang="tr-TR" sz="1800"/>
              <a:t>+</a:t>
            </a:r>
            <a:r>
              <a:rPr lang="tr-TR" altLang="tr-TR" sz="1800" b="1"/>
              <a:t>c</a:t>
            </a:r>
            <a:r>
              <a:rPr lang="tr-TR" altLang="tr-TR" sz="1800"/>
              <a:t>/2                c</a:t>
            </a:r>
          </a:p>
          <a:p>
            <a:pPr>
              <a:spcBef>
                <a:spcPct val="20000"/>
              </a:spcBef>
            </a:pPr>
            <a:r>
              <a:rPr lang="tr-TR" altLang="tr-TR" sz="1800"/>
              <a:t>    </a:t>
            </a:r>
            <a:r>
              <a:rPr lang="tr-TR" altLang="tr-TR" sz="1800" b="1"/>
              <a:t>b</a:t>
            </a:r>
            <a:r>
              <a:rPr lang="tr-TR" altLang="tr-TR" sz="1800"/>
              <a:t>+</a:t>
            </a:r>
            <a:r>
              <a:rPr lang="tr-TR" altLang="tr-TR" sz="1800" b="1"/>
              <a:t>c</a:t>
            </a:r>
            <a:r>
              <a:rPr lang="tr-TR" altLang="tr-TR" sz="1800"/>
              <a:t>/4                          n</a:t>
            </a:r>
          </a:p>
          <a:p>
            <a:pPr>
              <a:spcBef>
                <a:spcPct val="20000"/>
              </a:spcBef>
            </a:pPr>
            <a:r>
              <a:rPr lang="tr-TR" altLang="tr-TR" sz="1800"/>
              <a:t>                               d</a:t>
            </a:r>
          </a:p>
          <a:p>
            <a:pPr>
              <a:spcBef>
                <a:spcPct val="20000"/>
              </a:spcBef>
            </a:pPr>
            <a:endParaRPr lang="tr-TR" altLang="tr-TR" sz="3200"/>
          </a:p>
        </p:txBody>
      </p:sp>
      <p:sp>
        <p:nvSpPr>
          <p:cNvPr id="34894" name="Line 78"/>
          <p:cNvSpPr>
            <a:spLocks noChangeShapeType="1"/>
          </p:cNvSpPr>
          <p:nvPr/>
        </p:nvSpPr>
        <p:spPr bwMode="auto">
          <a:xfrm flipH="1">
            <a:off x="5016500" y="3644900"/>
            <a:ext cx="50323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5" name="Line 79"/>
          <p:cNvSpPr>
            <a:spLocks noChangeShapeType="1"/>
          </p:cNvSpPr>
          <p:nvPr/>
        </p:nvSpPr>
        <p:spPr bwMode="auto">
          <a:xfrm>
            <a:off x="5519739" y="3644901"/>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6" name="Line 80"/>
          <p:cNvSpPr>
            <a:spLocks noChangeShapeType="1"/>
          </p:cNvSpPr>
          <p:nvPr/>
        </p:nvSpPr>
        <p:spPr bwMode="auto">
          <a:xfrm flipH="1">
            <a:off x="5951539" y="3933825"/>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7" name="Line 81"/>
          <p:cNvSpPr>
            <a:spLocks noChangeShapeType="1"/>
          </p:cNvSpPr>
          <p:nvPr/>
        </p:nvSpPr>
        <p:spPr bwMode="auto">
          <a:xfrm>
            <a:off x="5016500" y="3860801"/>
            <a:ext cx="935038"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8" name="Line 82"/>
          <p:cNvSpPr>
            <a:spLocks noChangeShapeType="1"/>
          </p:cNvSpPr>
          <p:nvPr/>
        </p:nvSpPr>
        <p:spPr bwMode="auto">
          <a:xfrm>
            <a:off x="5016500" y="38608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9" name="Line 83"/>
          <p:cNvSpPr>
            <a:spLocks noChangeShapeType="1"/>
          </p:cNvSpPr>
          <p:nvPr/>
        </p:nvSpPr>
        <p:spPr bwMode="auto">
          <a:xfrm flipH="1">
            <a:off x="5951538" y="42211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0" name="Line 84"/>
          <p:cNvSpPr>
            <a:spLocks noChangeShapeType="1"/>
          </p:cNvSpPr>
          <p:nvPr/>
        </p:nvSpPr>
        <p:spPr bwMode="auto">
          <a:xfrm>
            <a:off x="5016500" y="4437063"/>
            <a:ext cx="935038"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1" name="Line 85"/>
          <p:cNvSpPr>
            <a:spLocks noChangeShapeType="1"/>
          </p:cNvSpPr>
          <p:nvPr/>
        </p:nvSpPr>
        <p:spPr bwMode="auto">
          <a:xfrm>
            <a:off x="6456363" y="3933826"/>
            <a:ext cx="0" cy="5746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2" name="Line 86"/>
          <p:cNvSpPr>
            <a:spLocks noChangeShapeType="1"/>
          </p:cNvSpPr>
          <p:nvPr/>
        </p:nvSpPr>
        <p:spPr bwMode="auto">
          <a:xfrm flipH="1">
            <a:off x="5951539" y="4508501"/>
            <a:ext cx="5048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3" name="Line 87"/>
          <p:cNvSpPr>
            <a:spLocks noChangeShapeType="1"/>
          </p:cNvSpPr>
          <p:nvPr/>
        </p:nvSpPr>
        <p:spPr bwMode="auto">
          <a:xfrm flipV="1">
            <a:off x="5016500" y="4221163"/>
            <a:ext cx="503238" cy="215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4" name="Line 88"/>
          <p:cNvSpPr>
            <a:spLocks noChangeShapeType="1"/>
          </p:cNvSpPr>
          <p:nvPr/>
        </p:nvSpPr>
        <p:spPr bwMode="auto">
          <a:xfrm flipV="1">
            <a:off x="5519738" y="3644901"/>
            <a:ext cx="0" cy="5762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5" name="Line 89"/>
          <p:cNvSpPr>
            <a:spLocks noChangeShapeType="1"/>
          </p:cNvSpPr>
          <p:nvPr/>
        </p:nvSpPr>
        <p:spPr bwMode="auto">
          <a:xfrm>
            <a:off x="5519739" y="4221164"/>
            <a:ext cx="936625" cy="28733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6" name="Line 90"/>
          <p:cNvSpPr>
            <a:spLocks noChangeShapeType="1"/>
          </p:cNvSpPr>
          <p:nvPr/>
        </p:nvSpPr>
        <p:spPr bwMode="auto">
          <a:xfrm flipH="1">
            <a:off x="6383339" y="4292600"/>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7" name="Line 91"/>
          <p:cNvSpPr>
            <a:spLocks noChangeShapeType="1"/>
          </p:cNvSpPr>
          <p:nvPr/>
        </p:nvSpPr>
        <p:spPr bwMode="auto">
          <a:xfrm flipH="1">
            <a:off x="7104064" y="4437064"/>
            <a:ext cx="5048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8" name="Line 92"/>
          <p:cNvSpPr>
            <a:spLocks noChangeShapeType="1"/>
          </p:cNvSpPr>
          <p:nvPr/>
        </p:nvSpPr>
        <p:spPr bwMode="auto">
          <a:xfrm flipH="1">
            <a:off x="7896226" y="4508500"/>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9" name="Line 93"/>
          <p:cNvSpPr>
            <a:spLocks noChangeShapeType="1"/>
          </p:cNvSpPr>
          <p:nvPr/>
        </p:nvSpPr>
        <p:spPr bwMode="auto">
          <a:xfrm flipH="1">
            <a:off x="7896226" y="5084764"/>
            <a:ext cx="5048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0" name="Line 94"/>
          <p:cNvSpPr>
            <a:spLocks noChangeShapeType="1"/>
          </p:cNvSpPr>
          <p:nvPr/>
        </p:nvSpPr>
        <p:spPr bwMode="auto">
          <a:xfrm flipH="1">
            <a:off x="6383339" y="4868864"/>
            <a:ext cx="5048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1" name="Line 95"/>
          <p:cNvSpPr>
            <a:spLocks noChangeShapeType="1"/>
          </p:cNvSpPr>
          <p:nvPr/>
        </p:nvSpPr>
        <p:spPr bwMode="auto">
          <a:xfrm flipH="1">
            <a:off x="7104064" y="5013325"/>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2" name="Line 96"/>
          <p:cNvSpPr>
            <a:spLocks noChangeShapeType="1"/>
          </p:cNvSpPr>
          <p:nvPr/>
        </p:nvSpPr>
        <p:spPr bwMode="auto">
          <a:xfrm flipH="1">
            <a:off x="6888163" y="42926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3" name="Line 97"/>
          <p:cNvSpPr>
            <a:spLocks noChangeShapeType="1"/>
          </p:cNvSpPr>
          <p:nvPr/>
        </p:nvSpPr>
        <p:spPr bwMode="auto">
          <a:xfrm flipH="1">
            <a:off x="6383338" y="45815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4" name="Line 98"/>
          <p:cNvSpPr>
            <a:spLocks noChangeShapeType="1"/>
          </p:cNvSpPr>
          <p:nvPr/>
        </p:nvSpPr>
        <p:spPr bwMode="auto">
          <a:xfrm flipH="1">
            <a:off x="7608888" y="44370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5" name="Line 99"/>
          <p:cNvSpPr>
            <a:spLocks noChangeShapeType="1"/>
          </p:cNvSpPr>
          <p:nvPr/>
        </p:nvSpPr>
        <p:spPr bwMode="auto">
          <a:xfrm flipH="1">
            <a:off x="7104063" y="47244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6" name="Line 100"/>
          <p:cNvSpPr>
            <a:spLocks noChangeShapeType="1"/>
          </p:cNvSpPr>
          <p:nvPr/>
        </p:nvSpPr>
        <p:spPr bwMode="auto">
          <a:xfrm flipH="1">
            <a:off x="8401050" y="45085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7" name="Line 101"/>
          <p:cNvSpPr>
            <a:spLocks noChangeShapeType="1"/>
          </p:cNvSpPr>
          <p:nvPr/>
        </p:nvSpPr>
        <p:spPr bwMode="auto">
          <a:xfrm flipH="1">
            <a:off x="7896225" y="47974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8" name="Line 102"/>
          <p:cNvSpPr>
            <a:spLocks noChangeShapeType="1"/>
          </p:cNvSpPr>
          <p:nvPr/>
        </p:nvSpPr>
        <p:spPr bwMode="auto">
          <a:xfrm flipH="1">
            <a:off x="8616950" y="48688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9" name="Line 103"/>
          <p:cNvSpPr>
            <a:spLocks noChangeShapeType="1"/>
          </p:cNvSpPr>
          <p:nvPr/>
        </p:nvSpPr>
        <p:spPr bwMode="auto">
          <a:xfrm flipH="1">
            <a:off x="9120188" y="45815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0" name="Line 104"/>
          <p:cNvSpPr>
            <a:spLocks noChangeShapeType="1"/>
          </p:cNvSpPr>
          <p:nvPr/>
        </p:nvSpPr>
        <p:spPr bwMode="auto">
          <a:xfrm flipH="1">
            <a:off x="8616951" y="4581525"/>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1" name="Line 105"/>
          <p:cNvSpPr>
            <a:spLocks noChangeShapeType="1"/>
          </p:cNvSpPr>
          <p:nvPr/>
        </p:nvSpPr>
        <p:spPr bwMode="auto">
          <a:xfrm flipH="1">
            <a:off x="8616951" y="5157789"/>
            <a:ext cx="5048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2" name="Line 106"/>
          <p:cNvSpPr>
            <a:spLocks noChangeShapeType="1"/>
          </p:cNvSpPr>
          <p:nvPr/>
        </p:nvSpPr>
        <p:spPr bwMode="auto">
          <a:xfrm flipH="1">
            <a:off x="6600825" y="4868863"/>
            <a:ext cx="287338"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3" name="Line 107"/>
          <p:cNvSpPr>
            <a:spLocks noChangeShapeType="1"/>
          </p:cNvSpPr>
          <p:nvPr/>
        </p:nvSpPr>
        <p:spPr bwMode="auto">
          <a:xfrm flipV="1">
            <a:off x="7608888" y="4724401"/>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4" name="Line 108"/>
          <p:cNvSpPr>
            <a:spLocks noChangeShapeType="1"/>
          </p:cNvSpPr>
          <p:nvPr/>
        </p:nvSpPr>
        <p:spPr bwMode="auto">
          <a:xfrm flipH="1" flipV="1">
            <a:off x="8183564" y="4941889"/>
            <a:ext cx="217487" cy="142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5" name="Line 109"/>
          <p:cNvSpPr>
            <a:spLocks noChangeShapeType="1"/>
          </p:cNvSpPr>
          <p:nvPr/>
        </p:nvSpPr>
        <p:spPr bwMode="auto">
          <a:xfrm flipH="1" flipV="1">
            <a:off x="8975726" y="5084764"/>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6" name="Line 110"/>
          <p:cNvSpPr>
            <a:spLocks noChangeShapeType="1"/>
          </p:cNvSpPr>
          <p:nvPr/>
        </p:nvSpPr>
        <p:spPr bwMode="auto">
          <a:xfrm>
            <a:off x="4440239" y="4292601"/>
            <a:ext cx="935037"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7" name="Line 111"/>
          <p:cNvSpPr>
            <a:spLocks noChangeShapeType="1"/>
          </p:cNvSpPr>
          <p:nvPr/>
        </p:nvSpPr>
        <p:spPr bwMode="auto">
          <a:xfrm>
            <a:off x="4440239" y="4868863"/>
            <a:ext cx="935037"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8" name="Line 112"/>
          <p:cNvSpPr>
            <a:spLocks noChangeShapeType="1"/>
          </p:cNvSpPr>
          <p:nvPr/>
        </p:nvSpPr>
        <p:spPr bwMode="auto">
          <a:xfrm>
            <a:off x="3863975" y="4652963"/>
            <a:ext cx="935038"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9" name="Line 113"/>
          <p:cNvSpPr>
            <a:spLocks noChangeShapeType="1"/>
          </p:cNvSpPr>
          <p:nvPr/>
        </p:nvSpPr>
        <p:spPr bwMode="auto">
          <a:xfrm>
            <a:off x="3863975" y="5229226"/>
            <a:ext cx="935038"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0" name="Line 114"/>
          <p:cNvSpPr>
            <a:spLocks noChangeShapeType="1"/>
          </p:cNvSpPr>
          <p:nvPr/>
        </p:nvSpPr>
        <p:spPr bwMode="auto">
          <a:xfrm>
            <a:off x="3359150" y="5084763"/>
            <a:ext cx="935038"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1" name="Line 115"/>
          <p:cNvSpPr>
            <a:spLocks noChangeShapeType="1"/>
          </p:cNvSpPr>
          <p:nvPr/>
        </p:nvSpPr>
        <p:spPr bwMode="auto">
          <a:xfrm>
            <a:off x="3359150" y="5661026"/>
            <a:ext cx="935038"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2" name="Line 116"/>
          <p:cNvSpPr>
            <a:spLocks noChangeShapeType="1"/>
          </p:cNvSpPr>
          <p:nvPr/>
        </p:nvSpPr>
        <p:spPr bwMode="auto">
          <a:xfrm>
            <a:off x="2855914" y="6021388"/>
            <a:ext cx="935037"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3" name="Line 117"/>
          <p:cNvSpPr>
            <a:spLocks noChangeShapeType="1"/>
          </p:cNvSpPr>
          <p:nvPr/>
        </p:nvSpPr>
        <p:spPr bwMode="auto">
          <a:xfrm>
            <a:off x="2855914" y="5445126"/>
            <a:ext cx="935037"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4" name="Line 118"/>
          <p:cNvSpPr>
            <a:spLocks noChangeShapeType="1"/>
          </p:cNvSpPr>
          <p:nvPr/>
        </p:nvSpPr>
        <p:spPr bwMode="auto">
          <a:xfrm>
            <a:off x="4440238" y="42926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5" name="Line 119"/>
          <p:cNvSpPr>
            <a:spLocks noChangeShapeType="1"/>
          </p:cNvSpPr>
          <p:nvPr/>
        </p:nvSpPr>
        <p:spPr bwMode="auto">
          <a:xfrm>
            <a:off x="5375275" y="46529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6" name="Line 120"/>
          <p:cNvSpPr>
            <a:spLocks noChangeShapeType="1"/>
          </p:cNvSpPr>
          <p:nvPr/>
        </p:nvSpPr>
        <p:spPr bwMode="auto">
          <a:xfrm>
            <a:off x="3863975" y="46529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7" name="Line 121"/>
          <p:cNvSpPr>
            <a:spLocks noChangeShapeType="1"/>
          </p:cNvSpPr>
          <p:nvPr/>
        </p:nvSpPr>
        <p:spPr bwMode="auto">
          <a:xfrm>
            <a:off x="4800600" y="50133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8" name="Line 122"/>
          <p:cNvSpPr>
            <a:spLocks noChangeShapeType="1"/>
          </p:cNvSpPr>
          <p:nvPr/>
        </p:nvSpPr>
        <p:spPr bwMode="auto">
          <a:xfrm>
            <a:off x="3359150" y="50847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9" name="Line 123"/>
          <p:cNvSpPr>
            <a:spLocks noChangeShapeType="1"/>
          </p:cNvSpPr>
          <p:nvPr/>
        </p:nvSpPr>
        <p:spPr bwMode="auto">
          <a:xfrm>
            <a:off x="4295775" y="54451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0" name="Line 124"/>
          <p:cNvSpPr>
            <a:spLocks noChangeShapeType="1"/>
          </p:cNvSpPr>
          <p:nvPr/>
        </p:nvSpPr>
        <p:spPr bwMode="auto">
          <a:xfrm>
            <a:off x="2855913" y="54451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1" name="Line 125"/>
          <p:cNvSpPr>
            <a:spLocks noChangeShapeType="1"/>
          </p:cNvSpPr>
          <p:nvPr/>
        </p:nvSpPr>
        <p:spPr bwMode="auto">
          <a:xfrm>
            <a:off x="3792538" y="5805488"/>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2" name="Line 126"/>
          <p:cNvSpPr>
            <a:spLocks noChangeShapeType="1"/>
          </p:cNvSpPr>
          <p:nvPr/>
        </p:nvSpPr>
        <p:spPr bwMode="auto">
          <a:xfrm>
            <a:off x="5303839" y="3500439"/>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3" name="Line 127"/>
          <p:cNvSpPr>
            <a:spLocks noChangeShapeType="1"/>
          </p:cNvSpPr>
          <p:nvPr/>
        </p:nvSpPr>
        <p:spPr bwMode="auto">
          <a:xfrm>
            <a:off x="5664201" y="3357564"/>
            <a:ext cx="9366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4" name="Line 128"/>
          <p:cNvSpPr>
            <a:spLocks noChangeShapeType="1"/>
          </p:cNvSpPr>
          <p:nvPr/>
        </p:nvSpPr>
        <p:spPr bwMode="auto">
          <a:xfrm>
            <a:off x="5448301" y="3213101"/>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5" name="Line 129"/>
          <p:cNvSpPr>
            <a:spLocks noChangeShapeType="1"/>
          </p:cNvSpPr>
          <p:nvPr/>
        </p:nvSpPr>
        <p:spPr bwMode="auto">
          <a:xfrm>
            <a:off x="5808664" y="3141664"/>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6" name="Line 130"/>
          <p:cNvSpPr>
            <a:spLocks noChangeShapeType="1"/>
          </p:cNvSpPr>
          <p:nvPr/>
        </p:nvSpPr>
        <p:spPr bwMode="auto">
          <a:xfrm flipV="1">
            <a:off x="5303838" y="3357564"/>
            <a:ext cx="431800"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7" name="Line 131"/>
          <p:cNvSpPr>
            <a:spLocks noChangeShapeType="1"/>
          </p:cNvSpPr>
          <p:nvPr/>
        </p:nvSpPr>
        <p:spPr bwMode="auto">
          <a:xfrm>
            <a:off x="6024563" y="2852738"/>
            <a:ext cx="7921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8" name="Line 132"/>
          <p:cNvSpPr>
            <a:spLocks noChangeShapeType="1"/>
          </p:cNvSpPr>
          <p:nvPr/>
        </p:nvSpPr>
        <p:spPr bwMode="auto">
          <a:xfrm>
            <a:off x="5591176" y="2924176"/>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9" name="Line 133"/>
          <p:cNvSpPr>
            <a:spLocks noChangeShapeType="1"/>
          </p:cNvSpPr>
          <p:nvPr/>
        </p:nvSpPr>
        <p:spPr bwMode="auto">
          <a:xfrm>
            <a:off x="6240463" y="2636838"/>
            <a:ext cx="7921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0" name="Line 134"/>
          <p:cNvSpPr>
            <a:spLocks noChangeShapeType="1"/>
          </p:cNvSpPr>
          <p:nvPr/>
        </p:nvSpPr>
        <p:spPr bwMode="auto">
          <a:xfrm>
            <a:off x="5808663" y="2708275"/>
            <a:ext cx="7921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1" name="Line 135"/>
          <p:cNvSpPr>
            <a:spLocks noChangeShapeType="1"/>
          </p:cNvSpPr>
          <p:nvPr/>
        </p:nvSpPr>
        <p:spPr bwMode="auto">
          <a:xfrm flipV="1">
            <a:off x="6240463" y="3644901"/>
            <a:ext cx="360362"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2" name="Line 136"/>
          <p:cNvSpPr>
            <a:spLocks noChangeShapeType="1"/>
          </p:cNvSpPr>
          <p:nvPr/>
        </p:nvSpPr>
        <p:spPr bwMode="auto">
          <a:xfrm flipV="1">
            <a:off x="5448301" y="3141664"/>
            <a:ext cx="360363"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3" name="Line 137"/>
          <p:cNvSpPr>
            <a:spLocks noChangeShapeType="1"/>
          </p:cNvSpPr>
          <p:nvPr/>
        </p:nvSpPr>
        <p:spPr bwMode="auto">
          <a:xfrm flipH="1">
            <a:off x="6383338" y="3429000"/>
            <a:ext cx="360362"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4" name="Line 138"/>
          <p:cNvSpPr>
            <a:spLocks noChangeShapeType="1"/>
          </p:cNvSpPr>
          <p:nvPr/>
        </p:nvSpPr>
        <p:spPr bwMode="auto">
          <a:xfrm flipV="1">
            <a:off x="5591175" y="2852739"/>
            <a:ext cx="431800"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5" name="Line 139"/>
          <p:cNvSpPr>
            <a:spLocks noChangeShapeType="1"/>
          </p:cNvSpPr>
          <p:nvPr/>
        </p:nvSpPr>
        <p:spPr bwMode="auto">
          <a:xfrm flipH="1">
            <a:off x="6456363" y="3068638"/>
            <a:ext cx="360362"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6" name="Line 140"/>
          <p:cNvSpPr>
            <a:spLocks noChangeShapeType="1"/>
          </p:cNvSpPr>
          <p:nvPr/>
        </p:nvSpPr>
        <p:spPr bwMode="auto">
          <a:xfrm flipV="1">
            <a:off x="5808663" y="2636839"/>
            <a:ext cx="431800"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7" name="Line 141"/>
          <p:cNvSpPr>
            <a:spLocks noChangeShapeType="1"/>
          </p:cNvSpPr>
          <p:nvPr/>
        </p:nvSpPr>
        <p:spPr bwMode="auto">
          <a:xfrm flipV="1">
            <a:off x="6600825" y="2852739"/>
            <a:ext cx="431800"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8" name="Line 142"/>
          <p:cNvSpPr>
            <a:spLocks noChangeShapeType="1"/>
          </p:cNvSpPr>
          <p:nvPr/>
        </p:nvSpPr>
        <p:spPr bwMode="auto">
          <a:xfrm>
            <a:off x="4440239" y="4868863"/>
            <a:ext cx="503237"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9" name="Line 143"/>
          <p:cNvSpPr>
            <a:spLocks noChangeShapeType="1"/>
          </p:cNvSpPr>
          <p:nvPr/>
        </p:nvSpPr>
        <p:spPr bwMode="auto">
          <a:xfrm flipV="1">
            <a:off x="3863975" y="4941889"/>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0" name="Line 144"/>
          <p:cNvSpPr>
            <a:spLocks noChangeShapeType="1"/>
          </p:cNvSpPr>
          <p:nvPr/>
        </p:nvSpPr>
        <p:spPr bwMode="auto">
          <a:xfrm flipV="1">
            <a:off x="3359150" y="5589589"/>
            <a:ext cx="433388"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1" name="Line 145"/>
          <p:cNvSpPr>
            <a:spLocks noChangeShapeType="1"/>
          </p:cNvSpPr>
          <p:nvPr/>
        </p:nvSpPr>
        <p:spPr bwMode="auto">
          <a:xfrm flipV="1">
            <a:off x="2855913" y="5949950"/>
            <a:ext cx="215900" cy="714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2" name="Line 146"/>
          <p:cNvSpPr>
            <a:spLocks noChangeShapeType="1"/>
          </p:cNvSpPr>
          <p:nvPr/>
        </p:nvSpPr>
        <p:spPr bwMode="auto">
          <a:xfrm flipH="1">
            <a:off x="5519738" y="3357564"/>
            <a:ext cx="144462"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3" name="Line 147"/>
          <p:cNvSpPr>
            <a:spLocks noChangeShapeType="1"/>
          </p:cNvSpPr>
          <p:nvPr/>
        </p:nvSpPr>
        <p:spPr bwMode="auto">
          <a:xfrm>
            <a:off x="5808663" y="3141664"/>
            <a:ext cx="431800" cy="142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4" name="Line 148"/>
          <p:cNvSpPr>
            <a:spLocks noChangeShapeType="1"/>
          </p:cNvSpPr>
          <p:nvPr/>
        </p:nvSpPr>
        <p:spPr bwMode="auto">
          <a:xfrm>
            <a:off x="6024564" y="2852738"/>
            <a:ext cx="287337"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5" name="Line 149"/>
          <p:cNvSpPr>
            <a:spLocks noChangeShapeType="1"/>
          </p:cNvSpPr>
          <p:nvPr/>
        </p:nvSpPr>
        <p:spPr bwMode="auto">
          <a:xfrm>
            <a:off x="6240463" y="2636838"/>
            <a:ext cx="215900"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766754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layt Numarası Yer Tutucusu 6"/>
          <p:cNvSpPr>
            <a:spLocks noGrp="1"/>
          </p:cNvSpPr>
          <p:nvPr>
            <p:ph type="sldNum" sz="quarter" idx="12"/>
          </p:nvPr>
        </p:nvSpPr>
        <p:spPr/>
        <p:txBody>
          <a:bodyPr/>
          <a:lstStyle/>
          <a:p>
            <a:fld id="{04487A62-AE30-4798-A087-C0F5C8A8F91D}" type="slidenum">
              <a:rPr lang="tr-TR" altLang="tr-TR"/>
              <a:pPr/>
              <a:t>8</a:t>
            </a:fld>
            <a:endParaRPr lang="tr-TR" altLang="tr-TR"/>
          </a:p>
        </p:txBody>
      </p:sp>
      <p:sp>
        <p:nvSpPr>
          <p:cNvPr id="35842" name="Rectangle 2"/>
          <p:cNvSpPr>
            <a:spLocks noGrp="1" noChangeArrowheads="1"/>
          </p:cNvSpPr>
          <p:nvPr>
            <p:ph type="title"/>
          </p:nvPr>
        </p:nvSpPr>
        <p:spPr/>
        <p:txBody>
          <a:bodyPr/>
          <a:lstStyle/>
          <a:p>
            <a:r>
              <a:rPr lang="tr-TR" altLang="tr-TR" sz="3600"/>
              <a:t>Şimdi kayma düzlemlerinin verdiği simetrik noktaların bazılarını bulalım.</a:t>
            </a:r>
          </a:p>
        </p:txBody>
      </p:sp>
      <p:sp>
        <p:nvSpPr>
          <p:cNvPr id="35843" name="Rectangle 3"/>
          <p:cNvSpPr>
            <a:spLocks noGrp="1" noChangeArrowheads="1"/>
          </p:cNvSpPr>
          <p:nvPr>
            <p:ph type="body" sz="half" idx="1"/>
          </p:nvPr>
        </p:nvSpPr>
        <p:spPr/>
        <p:txBody>
          <a:bodyPr/>
          <a:lstStyle/>
          <a:p>
            <a:endParaRPr lang="tr-TR" altLang="tr-TR"/>
          </a:p>
        </p:txBody>
      </p:sp>
      <p:sp>
        <p:nvSpPr>
          <p:cNvPr id="35844" name="Rectangle 4"/>
          <p:cNvSpPr>
            <a:spLocks noGrp="1" noChangeArrowheads="1"/>
          </p:cNvSpPr>
          <p:nvPr>
            <p:ph type="body" sz="half" idx="2"/>
          </p:nvPr>
        </p:nvSpPr>
        <p:spPr/>
        <p:txBody>
          <a:bodyPr/>
          <a:lstStyle/>
          <a:p>
            <a:endParaRPr lang="tr-TR" altLang="tr-TR"/>
          </a:p>
        </p:txBody>
      </p:sp>
      <p:sp>
        <p:nvSpPr>
          <p:cNvPr id="35845" name="Rectangle 5"/>
          <p:cNvSpPr>
            <a:spLocks noChangeArrowheads="1"/>
          </p:cNvSpPr>
          <p:nvPr/>
        </p:nvSpPr>
        <p:spPr bwMode="auto">
          <a:xfrm>
            <a:off x="1981200" y="1933576"/>
            <a:ext cx="4038600"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a:t>a)y=1/4 den geçen ve xz yüzüne paralel olan kayma düzlemi. A noktasının simetriği B noktasıdır.</a:t>
            </a:r>
          </a:p>
          <a:p>
            <a:pPr>
              <a:spcBef>
                <a:spcPct val="20000"/>
              </a:spcBef>
            </a:pPr>
            <a:r>
              <a:rPr lang="tr-TR" altLang="tr-TR"/>
              <a:t>                                 </a:t>
            </a:r>
            <a:r>
              <a:rPr lang="tr-TR" altLang="tr-TR" sz="1800"/>
              <a:t>b</a:t>
            </a:r>
            <a:r>
              <a:rPr lang="tr-TR" altLang="tr-TR" sz="1800" baseline="-25000"/>
              <a:t>0     </a:t>
            </a:r>
            <a:r>
              <a:rPr lang="tr-TR" altLang="tr-TR" sz="1800"/>
              <a:t>Y</a:t>
            </a:r>
          </a:p>
          <a:p>
            <a:pPr>
              <a:spcBef>
                <a:spcPct val="20000"/>
              </a:spcBef>
            </a:pPr>
            <a:r>
              <a:rPr lang="tr-TR" altLang="tr-TR" sz="1800"/>
              <a:t>                 x</a:t>
            </a:r>
          </a:p>
          <a:p>
            <a:pPr>
              <a:spcBef>
                <a:spcPct val="20000"/>
              </a:spcBef>
            </a:pPr>
            <a:r>
              <a:rPr lang="tr-TR" altLang="tr-TR" sz="1800"/>
              <a:t>                 A(x,y,z)(y</a:t>
            </a:r>
            <a:r>
              <a:rPr lang="en-US" altLang="tr-TR" sz="1800">
                <a:cs typeface="Arial" panose="020B0604020202020204" pitchFamily="34" charset="0"/>
              </a:rPr>
              <a:t>&lt; </a:t>
            </a:r>
            <a:r>
              <a:rPr lang="tr-TR" altLang="tr-TR" sz="1800" u="sng"/>
              <a:t>b</a:t>
            </a:r>
            <a:r>
              <a:rPr lang="tr-TR" altLang="tr-TR" sz="1800" u="sng" baseline="-25000"/>
              <a:t>0</a:t>
            </a:r>
            <a:r>
              <a:rPr lang="tr-TR" altLang="tr-TR" sz="1800" baseline="-25000"/>
              <a:t> </a:t>
            </a:r>
            <a:r>
              <a:rPr lang="tr-TR" altLang="tr-TR" sz="1800"/>
              <a:t>)</a:t>
            </a:r>
          </a:p>
          <a:p>
            <a:pPr>
              <a:spcBef>
                <a:spcPct val="20000"/>
              </a:spcBef>
            </a:pPr>
            <a:r>
              <a:rPr lang="tr-TR" altLang="tr-TR" sz="1800"/>
              <a:t>           y                      2</a:t>
            </a:r>
            <a:r>
              <a:rPr lang="tr-TR" altLang="tr-TR" sz="1800" baseline="-25000"/>
              <a:t>  </a:t>
            </a:r>
          </a:p>
          <a:p>
            <a:pPr>
              <a:spcBef>
                <a:spcPct val="20000"/>
              </a:spcBef>
            </a:pPr>
            <a:r>
              <a:rPr lang="tr-TR" altLang="tr-TR" sz="1800"/>
              <a:t>   </a:t>
            </a:r>
            <a:r>
              <a:rPr lang="tr-TR" altLang="tr-TR" sz="1800" u="sng"/>
              <a:t>a</a:t>
            </a:r>
            <a:r>
              <a:rPr lang="tr-TR" altLang="tr-TR" sz="1800" u="sng" baseline="-25000"/>
              <a:t>0                         </a:t>
            </a:r>
          </a:p>
          <a:p>
            <a:pPr>
              <a:spcBef>
                <a:spcPct val="20000"/>
              </a:spcBef>
            </a:pPr>
            <a:r>
              <a:rPr lang="tr-TR" altLang="tr-TR" sz="1800" u="sng" baseline="-25000"/>
              <a:t>    </a:t>
            </a:r>
            <a:r>
              <a:rPr lang="tr-TR" altLang="tr-TR" sz="1800"/>
              <a:t>2                      B(</a:t>
            </a:r>
            <a:r>
              <a:rPr lang="tr-TR" altLang="tr-TR" sz="1800" u="sng"/>
              <a:t>1</a:t>
            </a:r>
            <a:r>
              <a:rPr lang="tr-TR" altLang="tr-TR" sz="1800"/>
              <a:t>+x,</a:t>
            </a:r>
            <a:r>
              <a:rPr lang="tr-TR" altLang="tr-TR" sz="1800" u="sng"/>
              <a:t>1</a:t>
            </a:r>
            <a:r>
              <a:rPr lang="tr-TR" altLang="tr-TR" sz="1800"/>
              <a:t>-y,z)</a:t>
            </a:r>
          </a:p>
          <a:p>
            <a:pPr>
              <a:spcBef>
                <a:spcPct val="20000"/>
              </a:spcBef>
            </a:pPr>
            <a:r>
              <a:rPr lang="tr-TR" altLang="tr-TR" sz="1800"/>
              <a:t>                              2     2  </a:t>
            </a:r>
          </a:p>
          <a:p>
            <a:pPr>
              <a:spcBef>
                <a:spcPct val="20000"/>
              </a:spcBef>
            </a:pPr>
            <a:r>
              <a:rPr lang="tr-TR" altLang="tr-TR" sz="1800"/>
              <a:t>   X</a:t>
            </a:r>
            <a:endParaRPr lang="en-US" altLang="tr-TR" sz="1800"/>
          </a:p>
        </p:txBody>
      </p:sp>
      <p:sp>
        <p:nvSpPr>
          <p:cNvPr id="35846" name="Line 6"/>
          <p:cNvSpPr>
            <a:spLocks noChangeShapeType="1"/>
          </p:cNvSpPr>
          <p:nvPr/>
        </p:nvSpPr>
        <p:spPr bwMode="auto">
          <a:xfrm>
            <a:off x="2566989" y="426720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7" name="Line 7"/>
          <p:cNvSpPr>
            <a:spLocks noChangeShapeType="1"/>
          </p:cNvSpPr>
          <p:nvPr/>
        </p:nvSpPr>
        <p:spPr bwMode="auto">
          <a:xfrm>
            <a:off x="2566988" y="4267200"/>
            <a:ext cx="0" cy="23764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8" name="Line 8"/>
          <p:cNvSpPr>
            <a:spLocks noChangeShapeType="1"/>
          </p:cNvSpPr>
          <p:nvPr/>
        </p:nvSpPr>
        <p:spPr bwMode="auto">
          <a:xfrm>
            <a:off x="2566989" y="6210300"/>
            <a:ext cx="25923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9" name="Line 9"/>
          <p:cNvSpPr>
            <a:spLocks noChangeShapeType="1"/>
          </p:cNvSpPr>
          <p:nvPr/>
        </p:nvSpPr>
        <p:spPr bwMode="auto">
          <a:xfrm>
            <a:off x="3071813" y="4267201"/>
            <a:ext cx="0" cy="5746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0" name="Line 10"/>
          <p:cNvSpPr>
            <a:spLocks noChangeShapeType="1"/>
          </p:cNvSpPr>
          <p:nvPr/>
        </p:nvSpPr>
        <p:spPr bwMode="auto">
          <a:xfrm flipH="1">
            <a:off x="2566989" y="4841875"/>
            <a:ext cx="5048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1" name="Line 11"/>
          <p:cNvSpPr>
            <a:spLocks noChangeShapeType="1"/>
          </p:cNvSpPr>
          <p:nvPr/>
        </p:nvSpPr>
        <p:spPr bwMode="auto">
          <a:xfrm>
            <a:off x="3432175" y="4267200"/>
            <a:ext cx="0" cy="1943100"/>
          </a:xfrm>
          <a:prstGeom prst="line">
            <a:avLst/>
          </a:prstGeom>
          <a:noFill/>
          <a:ln w="222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2" name="Oval 12"/>
          <p:cNvSpPr>
            <a:spLocks noChangeArrowheads="1"/>
          </p:cNvSpPr>
          <p:nvPr/>
        </p:nvSpPr>
        <p:spPr bwMode="auto">
          <a:xfrm>
            <a:off x="3071814" y="4770439"/>
            <a:ext cx="71437"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3" name="Oval 13"/>
          <p:cNvSpPr>
            <a:spLocks noChangeArrowheads="1"/>
          </p:cNvSpPr>
          <p:nvPr/>
        </p:nvSpPr>
        <p:spPr bwMode="auto">
          <a:xfrm>
            <a:off x="3648075" y="5707064"/>
            <a:ext cx="71438"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4" name="Line 14"/>
          <p:cNvSpPr>
            <a:spLocks noChangeShapeType="1"/>
          </p:cNvSpPr>
          <p:nvPr/>
        </p:nvSpPr>
        <p:spPr bwMode="auto">
          <a:xfrm flipH="1">
            <a:off x="2135188" y="4841875"/>
            <a:ext cx="43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5" name="Line 15"/>
          <p:cNvSpPr>
            <a:spLocks noChangeShapeType="1"/>
          </p:cNvSpPr>
          <p:nvPr/>
        </p:nvSpPr>
        <p:spPr bwMode="auto">
          <a:xfrm flipH="1">
            <a:off x="2135188" y="5707063"/>
            <a:ext cx="43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6" name="Line 16"/>
          <p:cNvSpPr>
            <a:spLocks noChangeShapeType="1"/>
          </p:cNvSpPr>
          <p:nvPr/>
        </p:nvSpPr>
        <p:spPr bwMode="auto">
          <a:xfrm>
            <a:off x="2063750" y="4841875"/>
            <a:ext cx="0" cy="8651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7" name="Line 17"/>
          <p:cNvSpPr>
            <a:spLocks noChangeShapeType="1"/>
          </p:cNvSpPr>
          <p:nvPr/>
        </p:nvSpPr>
        <p:spPr bwMode="auto">
          <a:xfrm>
            <a:off x="5159375" y="4267200"/>
            <a:ext cx="0" cy="1943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8" name="Rectangle 18"/>
          <p:cNvSpPr>
            <a:spLocks noChangeArrowheads="1"/>
          </p:cNvSpPr>
          <p:nvPr/>
        </p:nvSpPr>
        <p:spPr bwMode="auto">
          <a:xfrm>
            <a:off x="6172200" y="1828800"/>
            <a:ext cx="4038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a:t>b) xy düzlemi bir b kayma düzlemi. Nokta -z ye yansır, y doğrultusunda b/2 kadar ilerler.</a:t>
            </a:r>
          </a:p>
          <a:p>
            <a:pPr>
              <a:spcBef>
                <a:spcPct val="20000"/>
              </a:spcBef>
              <a:buFontTx/>
              <a:buChar char="•"/>
            </a:pPr>
            <a:endParaRPr lang="tr-TR" altLang="tr-TR"/>
          </a:p>
          <a:p>
            <a:pPr>
              <a:spcBef>
                <a:spcPct val="20000"/>
              </a:spcBef>
            </a:pPr>
            <a:r>
              <a:rPr lang="tr-TR" altLang="tr-TR" sz="1800"/>
              <a:t>                                                        Y</a:t>
            </a:r>
          </a:p>
          <a:p>
            <a:pPr>
              <a:spcBef>
                <a:spcPct val="20000"/>
              </a:spcBef>
            </a:pPr>
            <a:r>
              <a:rPr lang="tr-TR" altLang="tr-TR" sz="1800"/>
              <a:t>                   </a:t>
            </a:r>
          </a:p>
          <a:p>
            <a:pPr>
              <a:spcBef>
                <a:spcPct val="20000"/>
              </a:spcBef>
            </a:pPr>
            <a:r>
              <a:rPr lang="tr-TR" altLang="tr-TR" sz="1800"/>
              <a:t>                  A                B</a:t>
            </a:r>
          </a:p>
          <a:p>
            <a:pPr>
              <a:spcBef>
                <a:spcPct val="20000"/>
              </a:spcBef>
            </a:pPr>
            <a:r>
              <a:rPr lang="tr-TR" altLang="tr-TR" sz="1800"/>
              <a:t>                  </a:t>
            </a:r>
          </a:p>
          <a:p>
            <a:pPr>
              <a:spcBef>
                <a:spcPct val="20000"/>
              </a:spcBef>
            </a:pPr>
            <a:r>
              <a:rPr lang="tr-TR" altLang="tr-TR" sz="1800"/>
              <a:t>               (x,y,z)         (x,</a:t>
            </a:r>
            <a:r>
              <a:rPr lang="tr-TR" altLang="tr-TR" sz="1800" u="sng"/>
              <a:t>1</a:t>
            </a:r>
            <a:r>
              <a:rPr lang="tr-TR" altLang="tr-TR" sz="1800"/>
              <a:t>+y,z)</a:t>
            </a:r>
          </a:p>
          <a:p>
            <a:pPr>
              <a:spcBef>
                <a:spcPct val="20000"/>
              </a:spcBef>
            </a:pPr>
            <a:r>
              <a:rPr lang="tr-TR" altLang="tr-TR" sz="1800"/>
              <a:t>                                      2</a:t>
            </a:r>
          </a:p>
          <a:p>
            <a:pPr>
              <a:spcBef>
                <a:spcPct val="20000"/>
              </a:spcBef>
            </a:pPr>
            <a:r>
              <a:rPr lang="tr-TR" altLang="tr-TR" sz="1800"/>
              <a:t>       </a:t>
            </a:r>
          </a:p>
          <a:p>
            <a:pPr>
              <a:spcBef>
                <a:spcPct val="20000"/>
              </a:spcBef>
            </a:pPr>
            <a:r>
              <a:rPr lang="tr-TR" altLang="tr-TR" sz="1800"/>
              <a:t>       X</a:t>
            </a:r>
          </a:p>
        </p:txBody>
      </p:sp>
      <p:sp>
        <p:nvSpPr>
          <p:cNvPr id="35859" name="Line 19"/>
          <p:cNvSpPr>
            <a:spLocks noChangeShapeType="1"/>
          </p:cNvSpPr>
          <p:nvPr/>
        </p:nvSpPr>
        <p:spPr bwMode="auto">
          <a:xfrm>
            <a:off x="6959600" y="4162425"/>
            <a:ext cx="3024188" cy="15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0" name="Line 20"/>
          <p:cNvSpPr>
            <a:spLocks noChangeShapeType="1"/>
          </p:cNvSpPr>
          <p:nvPr/>
        </p:nvSpPr>
        <p:spPr bwMode="auto">
          <a:xfrm>
            <a:off x="6959600" y="4162425"/>
            <a:ext cx="1588" cy="21351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1" name="Line 21"/>
          <p:cNvSpPr>
            <a:spLocks noChangeShapeType="1"/>
          </p:cNvSpPr>
          <p:nvPr/>
        </p:nvSpPr>
        <p:spPr bwMode="auto">
          <a:xfrm>
            <a:off x="6959601" y="6105525"/>
            <a:ext cx="2449513"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2" name="Line 22"/>
          <p:cNvSpPr>
            <a:spLocks noChangeShapeType="1"/>
          </p:cNvSpPr>
          <p:nvPr/>
        </p:nvSpPr>
        <p:spPr bwMode="auto">
          <a:xfrm>
            <a:off x="9409114" y="4162426"/>
            <a:ext cx="1587" cy="18589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3" name="Oval 23"/>
          <p:cNvSpPr>
            <a:spLocks noChangeArrowheads="1"/>
          </p:cNvSpPr>
          <p:nvPr/>
        </p:nvSpPr>
        <p:spPr bwMode="auto">
          <a:xfrm>
            <a:off x="7464425" y="4881563"/>
            <a:ext cx="71438" cy="746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64" name="Oval 24"/>
          <p:cNvSpPr>
            <a:spLocks noChangeArrowheads="1"/>
          </p:cNvSpPr>
          <p:nvPr/>
        </p:nvSpPr>
        <p:spPr bwMode="auto">
          <a:xfrm>
            <a:off x="8616950" y="4881563"/>
            <a:ext cx="71438" cy="746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65" name="Line 25"/>
          <p:cNvSpPr>
            <a:spLocks noChangeShapeType="1"/>
          </p:cNvSpPr>
          <p:nvPr/>
        </p:nvSpPr>
        <p:spPr bwMode="auto">
          <a:xfrm>
            <a:off x="6816725" y="4017963"/>
            <a:ext cx="1588" cy="482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6" name="Line 26"/>
          <p:cNvSpPr>
            <a:spLocks noChangeShapeType="1"/>
          </p:cNvSpPr>
          <p:nvPr/>
        </p:nvSpPr>
        <p:spPr bwMode="auto">
          <a:xfrm>
            <a:off x="6816725" y="4017964"/>
            <a:ext cx="647700" cy="15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752757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ayt Numarası Yer Tutucusu 6"/>
          <p:cNvSpPr>
            <a:spLocks noGrp="1"/>
          </p:cNvSpPr>
          <p:nvPr>
            <p:ph type="sldNum" sz="quarter" idx="12"/>
          </p:nvPr>
        </p:nvSpPr>
        <p:spPr/>
        <p:txBody>
          <a:bodyPr/>
          <a:lstStyle/>
          <a:p>
            <a:fld id="{4B3B44D2-80AE-45E8-80FC-76499DB8FE85}" type="slidenum">
              <a:rPr lang="tr-TR" altLang="tr-TR"/>
              <a:pPr/>
              <a:t>9</a:t>
            </a:fld>
            <a:endParaRPr lang="tr-TR" altLang="tr-TR"/>
          </a:p>
        </p:txBody>
      </p:sp>
      <p:sp>
        <p:nvSpPr>
          <p:cNvPr id="36866" name="Rectangle 2"/>
          <p:cNvSpPr>
            <a:spLocks noGrp="1" noChangeArrowheads="1"/>
          </p:cNvSpPr>
          <p:nvPr>
            <p:ph type="title"/>
          </p:nvPr>
        </p:nvSpPr>
        <p:spPr/>
        <p:txBody>
          <a:bodyPr/>
          <a:lstStyle/>
          <a:p>
            <a:endParaRPr lang="tr-TR" altLang="tr-TR"/>
          </a:p>
        </p:txBody>
      </p:sp>
      <p:sp>
        <p:nvSpPr>
          <p:cNvPr id="36867" name="Rectangle 3"/>
          <p:cNvSpPr>
            <a:spLocks noGrp="1" noChangeArrowheads="1"/>
          </p:cNvSpPr>
          <p:nvPr>
            <p:ph type="body" sz="half" idx="1"/>
          </p:nvPr>
        </p:nvSpPr>
        <p:spPr/>
        <p:txBody>
          <a:bodyPr/>
          <a:lstStyle/>
          <a:p>
            <a:endParaRPr lang="tr-TR" altLang="tr-TR"/>
          </a:p>
        </p:txBody>
      </p:sp>
      <p:sp>
        <p:nvSpPr>
          <p:cNvPr id="36868" name="Rectangle 4"/>
          <p:cNvSpPr>
            <a:spLocks noGrp="1" noChangeArrowheads="1"/>
          </p:cNvSpPr>
          <p:nvPr>
            <p:ph type="body" sz="half" idx="2"/>
          </p:nvPr>
        </p:nvSpPr>
        <p:spPr/>
        <p:txBody>
          <a:bodyPr/>
          <a:lstStyle/>
          <a:p>
            <a:endParaRPr lang="tr-TR" altLang="tr-TR"/>
          </a:p>
        </p:txBody>
      </p:sp>
      <p:sp>
        <p:nvSpPr>
          <p:cNvPr id="36869" name="Rectangle 5"/>
          <p:cNvSpPr>
            <a:spLocks noChangeArrowheads="1"/>
          </p:cNvSpPr>
          <p:nvPr/>
        </p:nvSpPr>
        <p:spPr bwMode="auto">
          <a:xfrm>
            <a:off x="20574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a:t>c) b/2 den geçen bir c kayma düzlemi</a:t>
            </a:r>
          </a:p>
          <a:p>
            <a:pPr>
              <a:spcBef>
                <a:spcPct val="20000"/>
              </a:spcBef>
              <a:buFontTx/>
              <a:buChar char="•"/>
            </a:pPr>
            <a:endParaRPr lang="tr-TR" altLang="tr-TR"/>
          </a:p>
          <a:p>
            <a:pPr>
              <a:spcBef>
                <a:spcPct val="20000"/>
              </a:spcBef>
              <a:buFontTx/>
              <a:buChar char="•"/>
            </a:pPr>
            <a:endParaRPr lang="tr-TR" altLang="tr-TR"/>
          </a:p>
          <a:p>
            <a:pPr>
              <a:spcBef>
                <a:spcPct val="20000"/>
              </a:spcBef>
            </a:pPr>
            <a:r>
              <a:rPr lang="tr-TR" altLang="tr-TR"/>
              <a:t>                                    Y</a:t>
            </a:r>
          </a:p>
          <a:p>
            <a:pPr>
              <a:spcBef>
                <a:spcPct val="20000"/>
              </a:spcBef>
            </a:pPr>
            <a:r>
              <a:rPr lang="tr-TR" altLang="tr-TR"/>
              <a:t>      </a:t>
            </a:r>
            <a:r>
              <a:rPr lang="tr-TR" altLang="tr-TR" sz="2000"/>
              <a:t>A                B</a:t>
            </a:r>
          </a:p>
          <a:p>
            <a:pPr>
              <a:spcBef>
                <a:spcPct val="20000"/>
              </a:spcBef>
            </a:pPr>
            <a:r>
              <a:rPr lang="tr-TR" altLang="tr-TR" sz="2000"/>
              <a:t>    (x,y,z)     (x,1-y,</a:t>
            </a:r>
            <a:r>
              <a:rPr lang="tr-TR" altLang="tr-TR" sz="2000" u="sng"/>
              <a:t>1</a:t>
            </a:r>
            <a:r>
              <a:rPr lang="tr-TR" altLang="tr-TR" sz="2000"/>
              <a:t>+z)  </a:t>
            </a:r>
          </a:p>
          <a:p>
            <a:pPr>
              <a:spcBef>
                <a:spcPct val="20000"/>
              </a:spcBef>
            </a:pPr>
            <a:r>
              <a:rPr lang="tr-TR" altLang="tr-TR" sz="2000"/>
              <a:t>                             2</a:t>
            </a:r>
          </a:p>
          <a:p>
            <a:pPr>
              <a:spcBef>
                <a:spcPct val="20000"/>
              </a:spcBef>
            </a:pPr>
            <a:endParaRPr lang="tr-TR" altLang="tr-TR" sz="2000"/>
          </a:p>
          <a:p>
            <a:pPr>
              <a:spcBef>
                <a:spcPct val="20000"/>
              </a:spcBef>
            </a:pPr>
            <a:r>
              <a:rPr lang="tr-TR" altLang="tr-TR" sz="2000"/>
              <a:t>X   </a:t>
            </a:r>
          </a:p>
        </p:txBody>
      </p:sp>
      <p:sp>
        <p:nvSpPr>
          <p:cNvPr id="36870" name="Line 6"/>
          <p:cNvSpPr>
            <a:spLocks noChangeShapeType="1"/>
          </p:cNvSpPr>
          <p:nvPr/>
        </p:nvSpPr>
        <p:spPr bwMode="auto">
          <a:xfrm>
            <a:off x="2427288" y="4097338"/>
            <a:ext cx="29527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1" name="Line 7"/>
          <p:cNvSpPr>
            <a:spLocks noChangeShapeType="1"/>
          </p:cNvSpPr>
          <p:nvPr/>
        </p:nvSpPr>
        <p:spPr bwMode="auto">
          <a:xfrm>
            <a:off x="2427288" y="4097338"/>
            <a:ext cx="0" cy="20891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2" name="Line 8"/>
          <p:cNvSpPr>
            <a:spLocks noChangeShapeType="1"/>
          </p:cNvSpPr>
          <p:nvPr/>
        </p:nvSpPr>
        <p:spPr bwMode="auto">
          <a:xfrm>
            <a:off x="2427288" y="5754688"/>
            <a:ext cx="2305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3" name="Line 9"/>
          <p:cNvSpPr>
            <a:spLocks noChangeShapeType="1"/>
          </p:cNvSpPr>
          <p:nvPr/>
        </p:nvSpPr>
        <p:spPr bwMode="auto">
          <a:xfrm flipV="1">
            <a:off x="4732338" y="4097338"/>
            <a:ext cx="0" cy="1657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4" name="Line 10"/>
          <p:cNvSpPr>
            <a:spLocks noChangeShapeType="1"/>
          </p:cNvSpPr>
          <p:nvPr/>
        </p:nvSpPr>
        <p:spPr bwMode="auto">
          <a:xfrm>
            <a:off x="3579813" y="4097338"/>
            <a:ext cx="0" cy="165735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5" name="Oval 11"/>
          <p:cNvSpPr>
            <a:spLocks noChangeArrowheads="1"/>
          </p:cNvSpPr>
          <p:nvPr/>
        </p:nvSpPr>
        <p:spPr bwMode="auto">
          <a:xfrm>
            <a:off x="2859089" y="4457701"/>
            <a:ext cx="71437"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6876" name="Oval 12"/>
          <p:cNvSpPr>
            <a:spLocks noChangeArrowheads="1"/>
          </p:cNvSpPr>
          <p:nvPr/>
        </p:nvSpPr>
        <p:spPr bwMode="auto">
          <a:xfrm>
            <a:off x="4227514" y="4457701"/>
            <a:ext cx="71437"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6877" name="Rectangle 13"/>
          <p:cNvSpPr>
            <a:spLocks noChangeArrowheads="1"/>
          </p:cNvSpPr>
          <p:nvPr/>
        </p:nvSpPr>
        <p:spPr bwMode="auto">
          <a:xfrm>
            <a:off x="60960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000"/>
              <a:t>d) xy düzlemine paralel ve z=1/4 den geçen n kayma düzlemi. Bu bilgileri sol üst köşedeki simge vermektedir.</a:t>
            </a:r>
          </a:p>
          <a:p>
            <a:pPr>
              <a:spcBef>
                <a:spcPct val="20000"/>
              </a:spcBef>
            </a:pPr>
            <a:endParaRPr lang="tr-TR" altLang="tr-TR" sz="2000"/>
          </a:p>
          <a:p>
            <a:pPr>
              <a:spcBef>
                <a:spcPct val="20000"/>
              </a:spcBef>
            </a:pPr>
            <a:r>
              <a:rPr lang="tr-TR" altLang="tr-TR" sz="2000"/>
              <a:t>           1/4                              Y</a:t>
            </a:r>
          </a:p>
          <a:p>
            <a:pPr>
              <a:spcBef>
                <a:spcPct val="20000"/>
              </a:spcBef>
            </a:pPr>
            <a:r>
              <a:rPr lang="tr-TR" altLang="tr-TR" sz="2000"/>
              <a:t>         A(x,y,z)</a:t>
            </a:r>
          </a:p>
          <a:p>
            <a:pPr>
              <a:spcBef>
                <a:spcPct val="20000"/>
              </a:spcBef>
            </a:pPr>
            <a:r>
              <a:rPr lang="tr-TR" altLang="tr-TR" sz="2000"/>
              <a:t>                       </a:t>
            </a:r>
            <a:r>
              <a:rPr lang="tr-TR" altLang="tr-TR" sz="2000" u="sng"/>
              <a:t>a+b</a:t>
            </a:r>
          </a:p>
          <a:p>
            <a:pPr>
              <a:spcBef>
                <a:spcPct val="20000"/>
              </a:spcBef>
            </a:pPr>
            <a:r>
              <a:rPr lang="tr-TR" altLang="tr-TR" sz="2000"/>
              <a:t>                          2                                                                B(1+x,1+y,1-z)   </a:t>
            </a:r>
          </a:p>
          <a:p>
            <a:pPr>
              <a:spcBef>
                <a:spcPct val="20000"/>
              </a:spcBef>
            </a:pPr>
            <a:r>
              <a:rPr lang="tr-TR" altLang="tr-TR" sz="2000"/>
              <a:t>   </a:t>
            </a:r>
          </a:p>
          <a:p>
            <a:pPr>
              <a:spcBef>
                <a:spcPct val="20000"/>
              </a:spcBef>
            </a:pPr>
            <a:r>
              <a:rPr lang="tr-TR" altLang="tr-TR" sz="2000"/>
              <a:t>   X </a:t>
            </a:r>
          </a:p>
        </p:txBody>
      </p:sp>
      <p:sp>
        <p:nvSpPr>
          <p:cNvPr id="36878" name="Line 14"/>
          <p:cNvSpPr>
            <a:spLocks noChangeShapeType="1"/>
          </p:cNvSpPr>
          <p:nvPr/>
        </p:nvSpPr>
        <p:spPr bwMode="auto">
          <a:xfrm>
            <a:off x="6667500" y="4097338"/>
            <a:ext cx="28082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9" name="Line 15"/>
          <p:cNvSpPr>
            <a:spLocks noChangeShapeType="1"/>
          </p:cNvSpPr>
          <p:nvPr/>
        </p:nvSpPr>
        <p:spPr bwMode="auto">
          <a:xfrm>
            <a:off x="6667500" y="4097339"/>
            <a:ext cx="0" cy="19446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0" name="Line 16"/>
          <p:cNvSpPr>
            <a:spLocks noChangeShapeType="1"/>
          </p:cNvSpPr>
          <p:nvPr/>
        </p:nvSpPr>
        <p:spPr bwMode="auto">
          <a:xfrm>
            <a:off x="7243764" y="4530725"/>
            <a:ext cx="1081087" cy="7191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1" name="Line 17"/>
          <p:cNvSpPr>
            <a:spLocks noChangeShapeType="1"/>
          </p:cNvSpPr>
          <p:nvPr/>
        </p:nvSpPr>
        <p:spPr bwMode="auto">
          <a:xfrm>
            <a:off x="6667500" y="5681663"/>
            <a:ext cx="2305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2" name="Line 18"/>
          <p:cNvSpPr>
            <a:spLocks noChangeShapeType="1"/>
          </p:cNvSpPr>
          <p:nvPr/>
        </p:nvSpPr>
        <p:spPr bwMode="auto">
          <a:xfrm flipV="1">
            <a:off x="8972550" y="4097339"/>
            <a:ext cx="0" cy="15843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3" name="Line 19"/>
          <p:cNvSpPr>
            <a:spLocks noChangeShapeType="1"/>
          </p:cNvSpPr>
          <p:nvPr/>
        </p:nvSpPr>
        <p:spPr bwMode="auto">
          <a:xfrm>
            <a:off x="6380164" y="3810000"/>
            <a:ext cx="15128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4" name="Line 20"/>
          <p:cNvSpPr>
            <a:spLocks noChangeShapeType="1"/>
          </p:cNvSpPr>
          <p:nvPr/>
        </p:nvSpPr>
        <p:spPr bwMode="auto">
          <a:xfrm>
            <a:off x="6380163" y="3810000"/>
            <a:ext cx="21590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5" name="Line 21"/>
          <p:cNvSpPr>
            <a:spLocks noChangeShapeType="1"/>
          </p:cNvSpPr>
          <p:nvPr/>
        </p:nvSpPr>
        <p:spPr bwMode="auto">
          <a:xfrm>
            <a:off x="6380163" y="3810000"/>
            <a:ext cx="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6" name="Oval 22"/>
          <p:cNvSpPr>
            <a:spLocks noChangeArrowheads="1"/>
          </p:cNvSpPr>
          <p:nvPr/>
        </p:nvSpPr>
        <p:spPr bwMode="auto">
          <a:xfrm>
            <a:off x="8324850" y="5249864"/>
            <a:ext cx="71438"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6887" name="Oval 23"/>
          <p:cNvSpPr>
            <a:spLocks noChangeArrowheads="1"/>
          </p:cNvSpPr>
          <p:nvPr/>
        </p:nvSpPr>
        <p:spPr bwMode="auto">
          <a:xfrm>
            <a:off x="7172325" y="4457701"/>
            <a:ext cx="71438"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9689276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822</Words>
  <Application>Microsoft Office PowerPoint</Application>
  <PresentationFormat>Geniş ekran</PresentationFormat>
  <Paragraphs>171</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Calibri Light</vt:lpstr>
      <vt:lpstr>Comic Sans MS</vt:lpstr>
      <vt:lpstr>Times New Roman</vt:lpstr>
      <vt:lpstr>Office Teması</vt:lpstr>
      <vt:lpstr>X-IŞINLARI KRİSTALOGRAFİSİ</vt:lpstr>
      <vt:lpstr>m Yansıma Düzlemi ile Paralel t Ötelemesinin Bileşimi</vt:lpstr>
      <vt:lpstr>PowerPoint Sunusu</vt:lpstr>
      <vt:lpstr>PowerPoint Sunusu</vt:lpstr>
      <vt:lpstr>PowerPoint Sunusu</vt:lpstr>
      <vt:lpstr>PowerPoint Sunusu</vt:lpstr>
      <vt:lpstr>Kayma düzlemlerinin isimleri. Bir a düzlemi xy yüzüne paralel olduğu gibi xz yüzüne de paralel olabilir. Ama her ikisinde de kayma a/2 kadardır.</vt:lpstr>
      <vt:lpstr>Şimdi kayma düzlemlerinin verdiği simetrik noktaların bazılarını bulalım.</vt:lpstr>
      <vt:lpstr>PowerPoint Sunusu</vt:lpstr>
      <vt:lpstr>PowerPoint Sunusu</vt:lpstr>
      <vt:lpstr>Yansıma ile Dik Ötelemenin Bileşimi</vt:lpstr>
      <vt:lpstr>PowerPoint Sunusu</vt:lpstr>
      <vt:lpstr>Simetri Merkezi ile Ötelemenin Bileşimi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X-IŞINLARI KRİSTALOGRAFİSİ</dc:title>
  <dc:creator>Ayhan ELMALI</dc:creator>
  <cp:lastModifiedBy>Ayhan ELMALI</cp:lastModifiedBy>
  <cp:revision>1</cp:revision>
  <dcterms:created xsi:type="dcterms:W3CDTF">2017-03-14T13:50:27Z</dcterms:created>
  <dcterms:modified xsi:type="dcterms:W3CDTF">2017-03-14T14:23:19Z</dcterms:modified>
</cp:coreProperties>
</file>