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5" r:id="rId8"/>
    <p:sldId id="266"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A0F808-5B5F-4456-9CAE-63DF347FA9F9}" type="datetimeFigureOut">
              <a:rPr lang="tr-TR" smtClean="0"/>
              <a:t>20.05.2020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F50804-56F0-4C78-AE5B-C3664AFD3E65}" type="slidenum">
              <a:rPr lang="tr-TR" smtClean="0"/>
              <a:t>‹#›</a:t>
            </a:fld>
            <a:endParaRPr lang="tr-TR"/>
          </a:p>
        </p:txBody>
      </p:sp>
    </p:spTree>
    <p:extLst>
      <p:ext uri="{BB962C8B-B14F-4D97-AF65-F5344CB8AC3E}">
        <p14:creationId xmlns:p14="http://schemas.microsoft.com/office/powerpoint/2010/main" val="1065714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6F50804-56F0-4C78-AE5B-C3664AFD3E65}" type="slidenum">
              <a:rPr lang="tr-TR" smtClean="0"/>
              <a:t>7</a:t>
            </a:fld>
            <a:endParaRPr lang="tr-TR"/>
          </a:p>
        </p:txBody>
      </p:sp>
    </p:spTree>
    <p:extLst>
      <p:ext uri="{BB962C8B-B14F-4D97-AF65-F5344CB8AC3E}">
        <p14:creationId xmlns:p14="http://schemas.microsoft.com/office/powerpoint/2010/main" val="3838175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Adam </a:t>
            </a:r>
            <a:r>
              <a:rPr lang="tr-TR" b="1" dirty="0" err="1"/>
              <a:t>Mickiewicz</a:t>
            </a:r>
            <a:r>
              <a:rPr lang="tr-TR" b="1" dirty="0"/>
              <a:t/>
            </a:r>
            <a:br>
              <a:rPr lang="tr-TR" b="1" dirty="0"/>
            </a:br>
            <a:endParaRPr lang="tr-TR" dirty="0"/>
          </a:p>
        </p:txBody>
      </p:sp>
      <p:sp>
        <p:nvSpPr>
          <p:cNvPr id="3" name="İçerik Yer Tutucusu 2"/>
          <p:cNvSpPr>
            <a:spLocks noGrp="1"/>
          </p:cNvSpPr>
          <p:nvPr>
            <p:ph idx="1"/>
          </p:nvPr>
        </p:nvSpPr>
        <p:spPr>
          <a:xfrm>
            <a:off x="395536" y="1628800"/>
            <a:ext cx="8229600" cy="4525963"/>
          </a:xfrm>
        </p:spPr>
        <p:txBody>
          <a:bodyPr>
            <a:normAutofit fontScale="47500" lnSpcReduction="20000"/>
          </a:bodyPr>
          <a:lstStyle/>
          <a:p>
            <a:r>
              <a:rPr lang="tr-TR" dirty="0"/>
              <a:t>Dönelim yeniden, </a:t>
            </a:r>
            <a:r>
              <a:rPr lang="tr-TR" dirty="0" err="1"/>
              <a:t>Mickiewicz’in</a:t>
            </a:r>
            <a:r>
              <a:rPr lang="tr-TR" dirty="0"/>
              <a:t> yaşamına.</a:t>
            </a:r>
          </a:p>
          <a:p>
            <a:r>
              <a:rPr lang="tr-TR" dirty="0"/>
              <a:t> 1823’de Senatör </a:t>
            </a:r>
            <a:r>
              <a:rPr lang="tr-TR" dirty="0" err="1"/>
              <a:t>Nowasilcow</a:t>
            </a:r>
            <a:r>
              <a:rPr lang="tr-TR" dirty="0"/>
              <a:t>, </a:t>
            </a:r>
            <a:r>
              <a:rPr lang="tr-TR" dirty="0" err="1"/>
              <a:t>Vilna’ya</a:t>
            </a:r>
            <a:r>
              <a:rPr lang="tr-TR" dirty="0"/>
              <a:t> gelince </a:t>
            </a:r>
            <a:r>
              <a:rPr lang="tr-TR" dirty="0" err="1"/>
              <a:t>Filomatların</a:t>
            </a:r>
            <a:r>
              <a:rPr lang="tr-TR" dirty="0"/>
              <a:t> etkinliklerinden rahatsız olarak grubu dağıtmıştı. Gençlerin bazıları öldürüldü, bazıları tutuklandı ve  sürgüne gönderildi. </a:t>
            </a:r>
            <a:r>
              <a:rPr lang="tr-TR" dirty="0" err="1"/>
              <a:t>Mickiewicz</a:t>
            </a:r>
            <a:r>
              <a:rPr lang="tr-TR" dirty="0"/>
              <a:t> de tutuklanmıştı, daha sonra da 1824’te gizli bir karara göre Rusya’ya gönderildi. Rusya’nın o dönemdeki başkenti ve çarların mekanı olan Petersburg, bu zorunlu gezinin ilk etabıydı. Şair burada sürgün yerini belirleyecek hükümet kararını beklemek üzere bir kaç ay kaldı. Petersburg, o zamanlar Rus politik ve entelektüel yaşamının en canlı merkeziydi. Burada göreli bir özgürlükten yararlanarak, edebiyat çevrelerine girip çıktı. </a:t>
            </a:r>
            <a:r>
              <a:rPr lang="tr-TR" dirty="0" err="1"/>
              <a:t>Dekabristelerle</a:t>
            </a:r>
            <a:r>
              <a:rPr lang="tr-TR" dirty="0"/>
              <a:t> ve Puşkin ile tanıştı. Bu nedenle bu resmi sürgün, şairin vatanına, ailesine, dostlarına ve </a:t>
            </a:r>
            <a:r>
              <a:rPr lang="tr-TR" dirty="0" err="1"/>
              <a:t>Maryla’ya</a:t>
            </a:r>
            <a:r>
              <a:rPr lang="tr-TR" dirty="0"/>
              <a:t> özlem duymasına neden olmasının yanı sıra, Boy- </a:t>
            </a:r>
            <a:r>
              <a:rPr lang="tr-TR" dirty="0" err="1"/>
              <a:t>Zieliński’nin</a:t>
            </a:r>
            <a:r>
              <a:rPr lang="tr-TR" dirty="0"/>
              <a:t> de belirttiği gibi, aslında şiirsel ruh için bir kurtuluş olmuş ve şairin entelektüel ufkunun gelişmesine yol açmıştır. Ne var ki bu şanslı dönem fazla sürmedi. </a:t>
            </a:r>
            <a:r>
              <a:rPr lang="tr-TR" dirty="0" err="1"/>
              <a:t>Mickiewicz’e</a:t>
            </a:r>
            <a:r>
              <a:rPr lang="tr-TR" dirty="0"/>
              <a:t> </a:t>
            </a:r>
            <a:r>
              <a:rPr lang="tr-TR" dirty="0" err="1"/>
              <a:t>Odessa’ya</a:t>
            </a:r>
            <a:r>
              <a:rPr lang="tr-TR" dirty="0"/>
              <a:t> gitme emri gelmişti. </a:t>
            </a:r>
            <a:r>
              <a:rPr lang="tr-TR" dirty="0" err="1"/>
              <a:t>Mickiewicz</a:t>
            </a:r>
            <a:r>
              <a:rPr lang="tr-TR" dirty="0"/>
              <a:t>, </a:t>
            </a:r>
            <a:r>
              <a:rPr lang="tr-TR" dirty="0" err="1"/>
              <a:t>Odessa’da</a:t>
            </a:r>
            <a:r>
              <a:rPr lang="tr-TR" dirty="0"/>
              <a:t> artık kapitalist bir düzende biçimlenmiş olan, yeni, hızlı gelişen ticari bir liman kentinde  öğretmen olarak çalışıyordu. Şairin yaşam tarzının değişmesi böylesi bir çevrede anlaşılır hale gelmektedir. Rast gele flörtler, eğlence ve ziyafetlerde tüketilen zaman, kısa bir süre de olsa şair için yaşam tarzı oluvermişti. Ancak, hiç bir zaman bu tarz yaşam, </a:t>
            </a:r>
            <a:r>
              <a:rPr lang="tr-TR" dirty="0" err="1"/>
              <a:t>Mickiewicz’in</a:t>
            </a:r>
            <a:r>
              <a:rPr lang="tr-TR" dirty="0"/>
              <a:t> o zamana dek geliştirdiği fikirlerinin yok olması anlamına gelmiyordu. Geçici bir gençlik hevesiydi, o kadar. </a:t>
            </a:r>
            <a:r>
              <a:rPr lang="tr-TR" dirty="0" err="1"/>
              <a:t>Mickiewicz’in</a:t>
            </a:r>
            <a:r>
              <a:rPr lang="tr-TR" dirty="0"/>
              <a:t> </a:t>
            </a:r>
            <a:r>
              <a:rPr lang="tr-TR" dirty="0" err="1"/>
              <a:t>Odessa’daki</a:t>
            </a:r>
            <a:r>
              <a:rPr lang="tr-TR" dirty="0"/>
              <a:t> yaşam tarzı, aşk soneleri döneminin ve bağımsız erotiklerinin oluşturduğu o dönemin şiirsel yaratıcılığını yansıtmaktaydı.  </a:t>
            </a:r>
          </a:p>
          <a:p>
            <a:r>
              <a:rPr lang="tr-TR" dirty="0"/>
              <a:t>  Bkz. </a:t>
            </a:r>
            <a:r>
              <a:rPr lang="tr-TR" dirty="0" err="1"/>
              <a:t>Mickiewicz</a:t>
            </a:r>
            <a:r>
              <a:rPr lang="tr-TR" dirty="0"/>
              <a:t> Adam, </a:t>
            </a:r>
            <a:r>
              <a:rPr lang="tr-TR" dirty="0" err="1"/>
              <a:t>Sonety</a:t>
            </a:r>
            <a:r>
              <a:rPr lang="tr-TR" dirty="0"/>
              <a:t> </a:t>
            </a:r>
            <a:r>
              <a:rPr lang="tr-TR" dirty="0" err="1"/>
              <a:t>krymskie</a:t>
            </a:r>
            <a:r>
              <a:rPr lang="tr-TR" dirty="0"/>
              <a:t>, önsöz içinde R. </a:t>
            </a:r>
            <a:r>
              <a:rPr lang="tr-TR" dirty="0" err="1"/>
              <a:t>Taborski</a:t>
            </a:r>
            <a:r>
              <a:rPr lang="tr-TR" dirty="0"/>
              <a:t>, </a:t>
            </a:r>
            <a:r>
              <a:rPr lang="tr-TR" dirty="0" err="1"/>
              <a:t>Wrocław</a:t>
            </a:r>
            <a:r>
              <a:rPr lang="tr-TR" dirty="0"/>
              <a:t>, 1953 s.7</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Bu soneler 1826’da “Kırım Soneleri” ile birlikte </a:t>
            </a:r>
            <a:r>
              <a:rPr lang="tr-TR" dirty="0" err="1"/>
              <a:t>basılmıştır.Bu</a:t>
            </a:r>
            <a:r>
              <a:rPr lang="tr-TR" dirty="0"/>
              <a:t> şiirler, geçici flörtleri, derin aşkları, düş kırıklıklarını, ruhsal patlamaları anlatıyordu. Bunlar </a:t>
            </a:r>
            <a:r>
              <a:rPr lang="tr-TR" dirty="0" err="1"/>
              <a:t>Mickiewicz’in</a:t>
            </a:r>
            <a:r>
              <a:rPr lang="tr-TR" dirty="0"/>
              <a:t> sanatında yeni gelişimlerin habercisiydi bir bakıma.  Bu dönem şairin </a:t>
            </a:r>
            <a:r>
              <a:rPr lang="tr-TR" dirty="0" err="1"/>
              <a:t>Odessa’da</a:t>
            </a:r>
            <a:r>
              <a:rPr lang="tr-TR" dirty="0"/>
              <a:t> tahıl vurgunculuğundan elde ettikleri paraları sefahat yolunda israf eden </a:t>
            </a:r>
            <a:r>
              <a:rPr lang="tr-TR" dirty="0" err="1"/>
              <a:t>demoralize</a:t>
            </a:r>
            <a:r>
              <a:rPr lang="tr-TR" dirty="0"/>
              <a:t> olmuş toprak sahiplerinin sıradan yaşamını fark ettiği, ilk kez yeni kapitalist gerçekle tanıştığı bir dönemdi. </a:t>
            </a:r>
          </a:p>
          <a:p>
            <a:r>
              <a:rPr lang="tr-TR" dirty="0"/>
              <a:t>1825 yılında Kırım’a yaptığı geziden sonra, romantik bir doğa görüşü ile “Kırım Sonelerini” (</a:t>
            </a:r>
            <a:r>
              <a:rPr lang="tr-TR" dirty="0" err="1"/>
              <a:t>Sonety</a:t>
            </a:r>
            <a:r>
              <a:rPr lang="tr-TR" dirty="0"/>
              <a:t> </a:t>
            </a:r>
            <a:r>
              <a:rPr lang="tr-TR" dirty="0" err="1"/>
              <a:t>krymskie</a:t>
            </a:r>
            <a:r>
              <a:rPr lang="tr-TR" dirty="0"/>
              <a:t>)  yazdı. Kırım ziyareti sırasında, kayalık sahillerde uğuldayan fırtınalı denizden, özellikle de gördüğü dağların görkeminden büyülenmişti. Bu güzel manzaralardan ortaya çıkan izlenimler, yine bunların etkisiyle şairin kafasında yer eden düşünceler, şiirlerde ifade yolu bulmuşlardı. Kırım gezisi, aşk temasının dışına çıktığı “Kırım Soneleri” ile meyvesini vermişti. Ne var ki bu soneler, renklerini, büyük ölçüde, </a:t>
            </a:r>
            <a:r>
              <a:rPr lang="tr-TR" dirty="0" err="1"/>
              <a:t>Odessa’da</a:t>
            </a:r>
            <a:r>
              <a:rPr lang="tr-TR" dirty="0"/>
              <a:t> yazılan aşk sonelerine borçluydular. </a:t>
            </a:r>
            <a:r>
              <a:rPr lang="tr-TR" dirty="0" err="1"/>
              <a:t>Mickiewicz</a:t>
            </a:r>
            <a:r>
              <a:rPr lang="tr-TR" dirty="0"/>
              <a:t> bu soneleri yazarken hem yabancı - oryantal sözcükler kullanmış, hem de Leh dilinin tüm zenginliğinden </a:t>
            </a:r>
            <a:r>
              <a:rPr lang="tr-TR" dirty="0" err="1"/>
              <a:t>yararlanmıştır.Bu</a:t>
            </a:r>
            <a:r>
              <a:rPr lang="tr-TR" dirty="0"/>
              <a:t> eserde oryantal sözcük olarak değerlendirilen sözcükler aslında Türkçe sözcüklerdir. “</a:t>
            </a:r>
            <a:r>
              <a:rPr lang="tr-TR" dirty="0" err="1"/>
              <a:t>Bakczasaraj</a:t>
            </a:r>
            <a:r>
              <a:rPr lang="tr-TR" dirty="0"/>
              <a:t>” başlıklı  sone Kırım’ın “Bahçesaray” kentinden alır adını. “</a:t>
            </a:r>
            <a:r>
              <a:rPr lang="tr-TR" dirty="0" err="1"/>
              <a:t>Ajudah</a:t>
            </a:r>
            <a:r>
              <a:rPr lang="tr-TR" dirty="0"/>
              <a:t>” (</a:t>
            </a:r>
            <a:r>
              <a:rPr lang="tr-TR" dirty="0" err="1"/>
              <a:t>Ayıdağı</a:t>
            </a:r>
            <a:r>
              <a:rPr lang="tr-TR" dirty="0"/>
              <a:t>) Kırımın güney kıyısında yer alan bir dağdır. “</a:t>
            </a:r>
            <a:r>
              <a:rPr lang="tr-TR" dirty="0" err="1"/>
              <a:t>Czatyrdah</a:t>
            </a:r>
            <a:r>
              <a:rPr lang="tr-TR" dirty="0"/>
              <a:t>” olarak adlandırılan “</a:t>
            </a:r>
            <a:r>
              <a:rPr lang="tr-TR" dirty="0" err="1"/>
              <a:t>Çadırdağ</a:t>
            </a:r>
            <a:r>
              <a:rPr lang="tr-TR" dirty="0"/>
              <a:t>” sonesinde, “</a:t>
            </a:r>
            <a:r>
              <a:rPr lang="tr-TR" dirty="0" err="1"/>
              <a:t>padyszah</a:t>
            </a:r>
            <a:r>
              <a:rPr lang="tr-TR" dirty="0"/>
              <a:t>” (padişah), “</a:t>
            </a:r>
            <a:r>
              <a:rPr lang="tr-TR" dirty="0" err="1"/>
              <a:t>minaret</a:t>
            </a:r>
            <a:r>
              <a:rPr lang="tr-TR" dirty="0"/>
              <a:t>”  (minare),  “</a:t>
            </a:r>
            <a:r>
              <a:rPr lang="tr-TR" dirty="0" err="1"/>
              <a:t>janczary</a:t>
            </a:r>
            <a:r>
              <a:rPr lang="tr-TR" dirty="0"/>
              <a:t>” (yeniçeri) gibi Türkçe sözcüklere rastlıyoruz. </a:t>
            </a:r>
          </a:p>
          <a:p>
            <a:endParaRPr lang="tr-TR" dirty="0"/>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Her şeyden önce bu sonelerde yurdundan uzak kalmış genç, duyarlı bir şairin, – bu tipik bir Romantizm motifidir- yaptığı geziyi,- romantiklerin doğa görünümlerinin, uzak ülkelerin betimlemesine özellikle önem verdiklerini anımsarsak bu gezi önem kazanır- gördüğü doğal güzellikleri, oryantal motiflerle bezeyerek anlattığını görüyoruz. </a:t>
            </a:r>
            <a:r>
              <a:rPr lang="tr-TR" dirty="0" err="1"/>
              <a:t>Mickiewicz</a:t>
            </a:r>
            <a:r>
              <a:rPr lang="tr-TR" dirty="0"/>
              <a:t>, insanın doğadan bağımsız oluşuna işaret etmekle birlikte,  doğanın görkemini ve gücünü betimleyerek,  insan yazgısı karşısındaki duygusuzluğuna da dikkat çekiyordu. </a:t>
            </a:r>
          </a:p>
          <a:p>
            <a:r>
              <a:rPr lang="tr-TR" dirty="0"/>
              <a:t> “</a:t>
            </a:r>
            <a:r>
              <a:rPr lang="tr-TR" dirty="0" err="1"/>
              <a:t>Akerman</a:t>
            </a:r>
            <a:r>
              <a:rPr lang="tr-TR" dirty="0"/>
              <a:t> Stepleri” (</a:t>
            </a:r>
            <a:r>
              <a:rPr lang="tr-TR" dirty="0" err="1"/>
              <a:t>Stepy</a:t>
            </a:r>
            <a:r>
              <a:rPr lang="tr-TR" dirty="0"/>
              <a:t> </a:t>
            </a:r>
            <a:r>
              <a:rPr lang="tr-TR" dirty="0" err="1"/>
              <a:t>Akermeńskie</a:t>
            </a:r>
            <a:r>
              <a:rPr lang="tr-TR" dirty="0"/>
              <a:t>) adlı ilk sonede steplerin karanlığına dalan sessizliğin, şairin yüreğinde, ülkesi Lituanya’ya duyduğu özlemi körüklediğini görüyoruz. </a:t>
            </a:r>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277071"/>
          </a:xfrm>
        </p:spPr>
        <p:txBody>
          <a:bodyPr numCol="1">
            <a:normAutofit fontScale="55000" lnSpcReduction="20000"/>
          </a:bodyPr>
          <a:lstStyle/>
          <a:p>
            <a:r>
              <a:rPr lang="tr-TR" dirty="0"/>
              <a:t>Kırım’dan döndükten kısa bir süre sonra </a:t>
            </a:r>
            <a:r>
              <a:rPr lang="tr-TR" dirty="0" err="1"/>
              <a:t>Mickiewicz</a:t>
            </a:r>
            <a:r>
              <a:rPr lang="tr-TR" dirty="0"/>
              <a:t>, Çarın kararı ile </a:t>
            </a:r>
            <a:r>
              <a:rPr lang="tr-TR" dirty="0" err="1"/>
              <a:t>Odessa’yı</a:t>
            </a:r>
            <a:r>
              <a:rPr lang="tr-TR" dirty="0"/>
              <a:t> terk etmek zorunda kaldı. Geleceğe dair iyi umutlar ve çeşitli planlarla </a:t>
            </a:r>
            <a:r>
              <a:rPr lang="tr-TR" dirty="0" err="1"/>
              <a:t>Odessa’dan</a:t>
            </a:r>
            <a:r>
              <a:rPr lang="tr-TR" dirty="0"/>
              <a:t> ayrıldı.</a:t>
            </a:r>
          </a:p>
          <a:p>
            <a:r>
              <a:rPr lang="tr-TR" dirty="0"/>
              <a:t>1828’de “Konrad </a:t>
            </a:r>
            <a:r>
              <a:rPr lang="tr-TR" dirty="0" err="1"/>
              <a:t>Wallenrod’u</a:t>
            </a:r>
            <a:r>
              <a:rPr lang="tr-TR" dirty="0"/>
              <a:t>” yazdı. Bu eser, sonelerden farklıydı, daha çok </a:t>
            </a:r>
            <a:r>
              <a:rPr lang="tr-TR" dirty="0" err="1"/>
              <a:t>Byroncu</a:t>
            </a:r>
            <a:r>
              <a:rPr lang="tr-TR" dirty="0"/>
              <a:t> bir havası vardı. “</a:t>
            </a:r>
            <a:r>
              <a:rPr lang="tr-TR" dirty="0" err="1"/>
              <a:t>Grażyna</a:t>
            </a:r>
            <a:r>
              <a:rPr lang="tr-TR" dirty="0"/>
              <a:t>” örneği, Lituanya tarihinden esinlenerek yazılmıştı. Bu eserin kahramanı genç </a:t>
            </a:r>
            <a:r>
              <a:rPr lang="tr-TR" dirty="0" err="1"/>
              <a:t>Walter</a:t>
            </a:r>
            <a:r>
              <a:rPr lang="tr-TR" dirty="0"/>
              <a:t> </a:t>
            </a:r>
            <a:r>
              <a:rPr lang="tr-TR" dirty="0" err="1"/>
              <a:t>Alf</a:t>
            </a:r>
            <a:r>
              <a:rPr lang="tr-TR" dirty="0"/>
              <a:t>,  Alman şövalyeleri  tarafından kaçırılarak, Alman gibi büyütülmüş bir </a:t>
            </a:r>
            <a:r>
              <a:rPr lang="tr-TR" dirty="0" err="1"/>
              <a:t>Lituanyalıdır</a:t>
            </a:r>
            <a:r>
              <a:rPr lang="tr-TR" dirty="0"/>
              <a:t>. İleri yaşlarında bu gerçeği öğrendiğinde Lituanya’ya kaçar. Orada güzel </a:t>
            </a:r>
            <a:r>
              <a:rPr lang="tr-TR" dirty="0" err="1"/>
              <a:t>Aldona</a:t>
            </a:r>
            <a:r>
              <a:rPr lang="tr-TR" dirty="0"/>
              <a:t> ile karşılaşır, birbirlerine aşık olurlar. Alman şövalyelerinden öç almak için çırpınan </a:t>
            </a:r>
            <a:r>
              <a:rPr lang="tr-TR" dirty="0" err="1"/>
              <a:t>Walter</a:t>
            </a:r>
            <a:r>
              <a:rPr lang="tr-TR" dirty="0"/>
              <a:t> </a:t>
            </a:r>
            <a:r>
              <a:rPr lang="tr-TR" dirty="0" err="1"/>
              <a:t>Alf</a:t>
            </a:r>
            <a:r>
              <a:rPr lang="tr-TR" dirty="0"/>
              <a:t>, adını değiştirerek Konrad </a:t>
            </a:r>
            <a:r>
              <a:rPr lang="tr-TR" dirty="0" err="1"/>
              <a:t>Wallenrod</a:t>
            </a:r>
            <a:r>
              <a:rPr lang="tr-TR" dirty="0"/>
              <a:t> olur; yeniden şövalyelerin arasına, manastıra döner. Bu yapıt, Konrad’ın üç büyük tutkusu üzerine kurulmuştur: vatan aşkı, Almanlara karşı güttüğü kin ve </a:t>
            </a:r>
            <a:r>
              <a:rPr lang="tr-TR" dirty="0" err="1"/>
              <a:t>Aldona’ya</a:t>
            </a:r>
            <a:r>
              <a:rPr lang="tr-TR" dirty="0"/>
              <a:t> duyduğu aşk. Ancak vatan aşkı tüm tutkularına baskın gelir. Konrad şövalyeleri oyuna getirerek öcünü alır, ama bir asker olarak yengiye ulaşırken, insan olarak yenilgiye uğradığının da bilincindedir. Ölümün kendisi için tek kurtuluş olduğuna karar vererek intihar eder. Bu kez okuyucu, kavuşamayan aşıkların öyküsünü, tarihsel ve politik bir kılıfa sarılmış biçimde görür. </a:t>
            </a:r>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err="1"/>
              <a:t>Mickiewicz</a:t>
            </a:r>
            <a:r>
              <a:rPr lang="tr-TR" dirty="0"/>
              <a:t>, bu eseri yazdığı sırada </a:t>
            </a:r>
            <a:r>
              <a:rPr lang="tr-TR" dirty="0" err="1"/>
              <a:t>Dekabristlerin</a:t>
            </a:r>
            <a:r>
              <a:rPr lang="tr-TR" dirty="0"/>
              <a:t> başkaldırışını ve yenilgilerini görmüştü. Bu yenilgi, Çarın gücünün  yeni bir kanıtı olarak, kapkara bir duvar örneği, büyük ustanın ideallerini gölgelemişti.  </a:t>
            </a:r>
            <a:r>
              <a:rPr lang="tr-TR" dirty="0" err="1"/>
              <a:t>Mickiewicz</a:t>
            </a:r>
            <a:r>
              <a:rPr lang="tr-TR" dirty="0"/>
              <a:t>, bu tirana karşı savaşmanın yollarını arıyordu. </a:t>
            </a:r>
            <a:r>
              <a:rPr lang="tr-TR" dirty="0" err="1"/>
              <a:t>Machiavell’in</a:t>
            </a:r>
            <a:r>
              <a:rPr lang="tr-TR" dirty="0"/>
              <a:t>  “İki türlü savaş olduğunu bilmeniz gerek… hem aslan, hem de tilki olmalı” sözünü eserin mottosu olarak alması bu bağlamda anlamlıdır.  Kimi zaman aslan gibi açıkça savaşmaktansa, çeşitli oyunlarla, kurnazlıkla güdülen bir savaş daha başarılı olabilirdi ne de olsa. Büyük şair, çar sansüründen kaçabilmek için, eserin ön sözünde Lituanya’nın tarihini anlatacağını belirtmişti;  ancak Polonyalılar için ileti açıktı, bu romantik eser gerçek bir ayaklanma çağrısıydı.</a:t>
            </a:r>
          </a:p>
          <a:p>
            <a:r>
              <a:rPr lang="tr-TR" dirty="0" err="1"/>
              <a:t>Mickiewicz</a:t>
            </a:r>
            <a:r>
              <a:rPr lang="tr-TR" dirty="0"/>
              <a:t>, Rus dostlarının yardımı ile 1829’da Rusya’dan ayrıldı, Almanya’yı dolaştı; </a:t>
            </a:r>
            <a:r>
              <a:rPr lang="tr-TR" dirty="0" err="1"/>
              <a:t>Weimar’da</a:t>
            </a:r>
            <a:r>
              <a:rPr lang="tr-TR" dirty="0"/>
              <a:t> Goethe’yi ziyaret etti. Daha sonra İtalya’ya geçti. 1830’da  “Polonya Ana’ya”  (Do </a:t>
            </a:r>
            <a:r>
              <a:rPr lang="tr-TR" dirty="0" err="1"/>
              <a:t>Matki</a:t>
            </a:r>
            <a:r>
              <a:rPr lang="tr-TR" dirty="0"/>
              <a:t> </a:t>
            </a:r>
            <a:r>
              <a:rPr lang="tr-TR" dirty="0" err="1"/>
              <a:t>Polki</a:t>
            </a:r>
            <a:r>
              <a:rPr lang="tr-TR" dirty="0"/>
              <a:t>) adlı ünlü şiirini yazdı. Ayaklanma haberini Roma’da aldı. Polonya’ya gidip bu ayaklanmaya katılmaya karar verdiyse de, daha sonra bilinmeyen bir nedenle, Polonya yerine Paris’e gitti. 1831’de Polonya’nın Prusya işgali altındaki topraklarına vardığında, artık isyanın akıbeti  belli olmuştu. Varşova’ya gitmedi, belki de gidemedi. Bu arada, ülkesi savaş halindeyken, katıldığı davetler, av partileri, yaşadığı aşklar, </a:t>
            </a:r>
            <a:r>
              <a:rPr lang="tr-TR" dirty="0" err="1"/>
              <a:t>Mickiewicz’de</a:t>
            </a:r>
            <a:r>
              <a:rPr lang="tr-TR" dirty="0"/>
              <a:t> derin bir vicdan azabına neden oluyordu. </a:t>
            </a:r>
            <a:r>
              <a:rPr lang="tr-TR" dirty="0" err="1"/>
              <a:t>Kimbilir</a:t>
            </a:r>
            <a:r>
              <a:rPr lang="tr-TR" dirty="0"/>
              <a:t>, belki, bu vicdan azabının verdiği esinle 1832-34 yılları arasında olağanüstü bir performansla, durmadan üretti. Dresden’de “Atalar </a:t>
            </a:r>
            <a:r>
              <a:rPr lang="tr-TR" dirty="0" err="1"/>
              <a:t>III’ü</a:t>
            </a:r>
            <a:r>
              <a:rPr lang="tr-TR" dirty="0"/>
              <a:t>” işte bu dönemde yazmıştır.  </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a:t>Mickiewicz</a:t>
            </a:r>
            <a:r>
              <a:rPr lang="tr-TR" dirty="0"/>
              <a:t>, “Atalar </a:t>
            </a:r>
            <a:r>
              <a:rPr lang="tr-TR" dirty="0" err="1"/>
              <a:t>III’de</a:t>
            </a:r>
            <a:r>
              <a:rPr lang="tr-TR" dirty="0"/>
              <a:t>” söz ettiği </a:t>
            </a:r>
            <a:r>
              <a:rPr lang="tr-TR" dirty="0" err="1"/>
              <a:t>Mesihçilik</a:t>
            </a:r>
            <a:r>
              <a:rPr lang="tr-TR" dirty="0"/>
              <a:t> düşüncesini, 1832’de yazdığı “Polonya Halkının ve Polonya Haccının Kitabı” (</a:t>
            </a:r>
            <a:r>
              <a:rPr lang="tr-TR" dirty="0" err="1"/>
              <a:t>Księgi</a:t>
            </a:r>
            <a:r>
              <a:rPr lang="tr-TR" dirty="0"/>
              <a:t> </a:t>
            </a:r>
            <a:r>
              <a:rPr lang="tr-TR" dirty="0" err="1"/>
              <a:t>narodu</a:t>
            </a:r>
            <a:r>
              <a:rPr lang="tr-TR" dirty="0"/>
              <a:t> </a:t>
            </a:r>
            <a:r>
              <a:rPr lang="tr-TR" dirty="0" err="1"/>
              <a:t>polskiego</a:t>
            </a:r>
            <a:r>
              <a:rPr lang="tr-TR" dirty="0"/>
              <a:t> i </a:t>
            </a:r>
            <a:r>
              <a:rPr lang="tr-TR" dirty="0" err="1"/>
              <a:t>pielgrzymstwa</a:t>
            </a:r>
            <a:r>
              <a:rPr lang="tr-TR" dirty="0"/>
              <a:t> </a:t>
            </a:r>
            <a:r>
              <a:rPr lang="tr-TR" dirty="0" err="1"/>
              <a:t>polskiego</a:t>
            </a:r>
            <a:r>
              <a:rPr lang="tr-TR" dirty="0"/>
              <a:t>) adlı, göçmen vatandaşlarına, düzyazı ile ve bir kutsal kitap üslubuyla seslendiği eserinde, ayrıntılı bir biçimde ortaya koyar. “Peder </a:t>
            </a:r>
            <a:r>
              <a:rPr lang="tr-TR" dirty="0" err="1"/>
              <a:t>Piotr’ın</a:t>
            </a:r>
            <a:r>
              <a:rPr lang="tr-TR" dirty="0"/>
              <a:t> Düşü” sahnesinde,  İsa’nın çarmıha gerilişi ile çizdiği İncil’den sahne bu eserde açık seçik bir görünüm kazanır.</a:t>
            </a:r>
          </a:p>
          <a:p>
            <a:r>
              <a:rPr lang="tr-TR" dirty="0"/>
              <a:t> </a:t>
            </a:r>
          </a:p>
          <a:p>
            <a:endParaRPr lang="tr-TR" dirty="0"/>
          </a:p>
        </p:txBody>
      </p:sp>
    </p:spTree>
    <p:extLst>
      <p:ext uri="{BB962C8B-B14F-4D97-AF65-F5344CB8AC3E}">
        <p14:creationId xmlns:p14="http://schemas.microsoft.com/office/powerpoint/2010/main" val="40256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Çağlar üstü şair </a:t>
            </a:r>
            <a:r>
              <a:rPr lang="tr-TR" dirty="0" err="1"/>
              <a:t>Mickiewicz</a:t>
            </a:r>
            <a:r>
              <a:rPr lang="tr-TR" dirty="0"/>
              <a:t>, Goethe’nin  “</a:t>
            </a:r>
            <a:r>
              <a:rPr lang="tr-TR" dirty="0" err="1"/>
              <a:t>Hermann</a:t>
            </a:r>
            <a:r>
              <a:rPr lang="tr-TR" dirty="0"/>
              <a:t> ve </a:t>
            </a:r>
            <a:r>
              <a:rPr lang="tr-TR" dirty="0" err="1"/>
              <a:t>Dorothea</a:t>
            </a:r>
            <a:r>
              <a:rPr lang="tr-TR" dirty="0"/>
              <a:t>”  adlı eserinden esinlenerek </a:t>
            </a:r>
            <a:r>
              <a:rPr lang="tr-TR" dirty="0" err="1"/>
              <a:t>Pan</a:t>
            </a:r>
            <a:r>
              <a:rPr lang="tr-TR" dirty="0"/>
              <a:t> </a:t>
            </a:r>
            <a:r>
              <a:rPr lang="tr-TR" dirty="0" err="1"/>
              <a:t>Tadeusz’u</a:t>
            </a:r>
            <a:r>
              <a:rPr lang="tr-TR" dirty="0"/>
              <a:t> yazmaya başladı. Eserin konusu 1811-1812’nin Lituanya’sında, başka bir deyişle, yazarın çocukluk dönemlerinde geçmektedir. Belki de bu yüzden bu kadar güzel, bu denli aydınlıktır. Oysa o günlerde Polonya’nın üzerine kara bulutlar, çöktükçe çöküyordu. </a:t>
            </a:r>
            <a:r>
              <a:rPr lang="tr-TR" dirty="0" err="1"/>
              <a:t>Mickiewicz’in</a:t>
            </a:r>
            <a:r>
              <a:rPr lang="tr-TR" dirty="0"/>
              <a:t>, eserin “Epilog” bölümünde de belirttiği gibi, acısı öyle tazeydi ki, şimdiki zamandan konuşmaya gücü </a:t>
            </a:r>
            <a:r>
              <a:rPr lang="tr-TR" dirty="0" smtClean="0"/>
              <a:t>yoktu.</a:t>
            </a:r>
          </a:p>
          <a:p>
            <a:r>
              <a:rPr lang="tr-TR" dirty="0"/>
              <a:t>Tıpkı Goethe’nin eserinde olduğu gibi, </a:t>
            </a:r>
            <a:r>
              <a:rPr lang="tr-TR" dirty="0" err="1"/>
              <a:t>Pan</a:t>
            </a:r>
            <a:r>
              <a:rPr lang="tr-TR" dirty="0"/>
              <a:t> </a:t>
            </a:r>
            <a:r>
              <a:rPr lang="tr-TR" dirty="0" err="1"/>
              <a:t>Tadeusz’ta</a:t>
            </a:r>
            <a:r>
              <a:rPr lang="tr-TR" dirty="0"/>
              <a:t> da bir grup insanın, rahat uyumlu yaşantısı, bir küçük kent idili atmosferinde ortaya konmuştur. “</a:t>
            </a:r>
            <a:r>
              <a:rPr lang="tr-TR" dirty="0" err="1"/>
              <a:t>Pan</a:t>
            </a:r>
            <a:r>
              <a:rPr lang="tr-TR" dirty="0"/>
              <a:t> </a:t>
            </a:r>
            <a:r>
              <a:rPr lang="tr-TR" dirty="0" err="1"/>
              <a:t>Tadeusz’un</a:t>
            </a:r>
            <a:r>
              <a:rPr lang="tr-TR" dirty="0"/>
              <a:t>” son destan (</a:t>
            </a:r>
            <a:r>
              <a:rPr lang="tr-TR" dirty="0" err="1"/>
              <a:t>epos</a:t>
            </a:r>
            <a:r>
              <a:rPr lang="tr-TR" dirty="0"/>
              <a:t>) olarak değerlendirilmesinin nedeni,  kimi zaman dilinin </a:t>
            </a:r>
            <a:r>
              <a:rPr lang="tr-TR" dirty="0" err="1"/>
              <a:t>Homeroscu</a:t>
            </a:r>
            <a:r>
              <a:rPr lang="tr-TR" dirty="0"/>
              <a:t> bir tarza bürünmesidir. Ayrıca kahramanlarının, yaşadıkları dünya ile müthiş bir uyum içinde olmaları, dolayısı ile Antik Çağ </a:t>
            </a:r>
            <a:r>
              <a:rPr lang="tr-TR" dirty="0" err="1"/>
              <a:t>eposlarının</a:t>
            </a:r>
            <a:r>
              <a:rPr lang="tr-TR" dirty="0"/>
              <a:t> en önemli özelliğini içinde barındırması da bu yargıda önemli bir sebep oluşturmaktadır. Bu eserde Romantizmin toplumla çatışma içinde olan kahramanları yoktur  -Rahip </a:t>
            </a:r>
            <a:r>
              <a:rPr lang="tr-TR" dirty="0" err="1"/>
              <a:t>Robak</a:t>
            </a:r>
            <a:r>
              <a:rPr lang="tr-TR" dirty="0"/>
              <a:t> hariç, onda </a:t>
            </a:r>
            <a:r>
              <a:rPr lang="tr-TR" dirty="0" err="1"/>
              <a:t>Byroncu</a:t>
            </a:r>
            <a:r>
              <a:rPr lang="tr-TR" dirty="0"/>
              <a:t> bir Romantizm görülür-, ne var ki Lituanya, doğası, Lituanya yaşam tarzı ve geleneklerini dile getiren bu destanın en önemli özelliği, “milli” oluşudur. Şair eserin </a:t>
            </a:r>
            <a:r>
              <a:rPr lang="tr-TR" dirty="0" err="1"/>
              <a:t>epilogunda</a:t>
            </a:r>
            <a:r>
              <a:rPr lang="tr-TR" dirty="0"/>
              <a:t>  bu eseri yazarak, </a:t>
            </a:r>
            <a:r>
              <a:rPr lang="tr-TR" i="1" dirty="0"/>
              <a:t>“ Avrupa’nın gürültülerinin kapısını kapadığını” (</a:t>
            </a:r>
            <a:r>
              <a:rPr lang="tr-TR" i="1" dirty="0" err="1"/>
              <a:t>Drziwi</a:t>
            </a:r>
            <a:r>
              <a:rPr lang="tr-TR" i="1" dirty="0"/>
              <a:t> od </a:t>
            </a:r>
            <a:r>
              <a:rPr lang="tr-TR" i="1" dirty="0" err="1"/>
              <a:t>Europy</a:t>
            </a:r>
            <a:r>
              <a:rPr lang="tr-TR" i="1" dirty="0"/>
              <a:t> </a:t>
            </a:r>
            <a:r>
              <a:rPr lang="tr-TR" i="1" dirty="0" err="1"/>
              <a:t>zamykał</a:t>
            </a:r>
            <a:r>
              <a:rPr lang="tr-TR" i="1" dirty="0"/>
              <a:t> </a:t>
            </a:r>
            <a:r>
              <a:rPr lang="tr-TR" i="1" dirty="0" err="1"/>
              <a:t>hałasów</a:t>
            </a:r>
            <a:r>
              <a:rPr lang="tr-TR" i="1" dirty="0"/>
              <a:t>)</a:t>
            </a:r>
            <a:r>
              <a:rPr lang="tr-TR" dirty="0"/>
              <a:t> belirtmiştir. Dolayısıyla bu eser, bunca kargaşa içinde soluk alınacak bir ada gibidir. Bu anlamda, ütopik özelliklerinden </a:t>
            </a:r>
            <a:r>
              <a:rPr lang="tr-TR" dirty="0" err="1"/>
              <a:t>sözetmek</a:t>
            </a:r>
            <a:r>
              <a:rPr lang="tr-TR" dirty="0"/>
              <a:t> de olanaklıdır. Ancak “çocukluk düşüne eşlik eden geleceğe ait güzel </a:t>
            </a:r>
            <a:r>
              <a:rPr lang="tr-TR" dirty="0" err="1"/>
              <a:t>hayeller</a:t>
            </a:r>
            <a:r>
              <a:rPr lang="tr-TR" dirty="0"/>
              <a:t>, </a:t>
            </a:r>
            <a:r>
              <a:rPr lang="tr-TR" dirty="0" err="1"/>
              <a:t>Epilog’daki</a:t>
            </a:r>
            <a:r>
              <a:rPr lang="tr-TR" dirty="0"/>
              <a:t> şimdiki zamanın düş kırıklığı ile tezat oluşturur.” Ne de olsa </a:t>
            </a:r>
            <a:r>
              <a:rPr lang="tr-TR" dirty="0" err="1"/>
              <a:t>Mickiewicz</a:t>
            </a:r>
            <a:r>
              <a:rPr lang="tr-TR" dirty="0"/>
              <a:t> bu eseri, göç yaşamında karşılaştığı zorluklar, yaşadığı düş kırıklıkları nedeni ile yazmış, vatanına olan özlemini bu biçimde dile getirmeye çalışmıştır. “</a:t>
            </a:r>
            <a:r>
              <a:rPr lang="tr-TR" dirty="0" err="1"/>
              <a:t>Pan</a:t>
            </a:r>
            <a:r>
              <a:rPr lang="tr-TR" dirty="0"/>
              <a:t> </a:t>
            </a:r>
            <a:r>
              <a:rPr lang="tr-TR" dirty="0" err="1"/>
              <a:t>Tadeusz’u</a:t>
            </a:r>
            <a:r>
              <a:rPr lang="tr-TR" dirty="0"/>
              <a:t>” her okuyanın, ister sıradan bir insan olsun, isterse küçük bir çocuk, idealize edilmiş bir Polonya’yı anlamasını ister, çünkü bu eser, henüz vatanını görmemiş ikinci kuşak sürgünler için, yani sürgünlerin çocukları için yazılmıştır. </a:t>
            </a:r>
          </a:p>
          <a:p>
            <a:r>
              <a:rPr lang="tr-TR" dirty="0" err="1"/>
              <a:t>Siwicka</a:t>
            </a:r>
            <a:r>
              <a:rPr lang="tr-TR" dirty="0"/>
              <a:t> </a:t>
            </a:r>
            <a:r>
              <a:rPr lang="tr-TR" dirty="0" err="1"/>
              <a:t>Dorota</a:t>
            </a:r>
            <a:r>
              <a:rPr lang="tr-TR" dirty="0"/>
              <a:t>, </a:t>
            </a:r>
            <a:r>
              <a:rPr lang="tr-TR" dirty="0" err="1"/>
              <a:t>Romantyzm</a:t>
            </a:r>
            <a:r>
              <a:rPr lang="tr-TR" dirty="0"/>
              <a:t> 1822-1864, PWN, </a:t>
            </a:r>
            <a:r>
              <a:rPr lang="tr-TR" dirty="0" err="1"/>
              <a:t>Warszawa</a:t>
            </a:r>
            <a:r>
              <a:rPr lang="tr-TR" dirty="0"/>
              <a:t>, 1997, s.143</a:t>
            </a:r>
          </a:p>
          <a:p>
            <a:endParaRPr lang="tr-TR" dirty="0"/>
          </a:p>
          <a:p>
            <a:endParaRPr lang="tr-TR" dirty="0"/>
          </a:p>
        </p:txBody>
      </p:sp>
    </p:spTree>
    <p:extLst>
      <p:ext uri="{BB962C8B-B14F-4D97-AF65-F5344CB8AC3E}">
        <p14:creationId xmlns:p14="http://schemas.microsoft.com/office/powerpoint/2010/main" val="3647383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1521</Words>
  <Application>Microsoft Office PowerPoint</Application>
  <PresentationFormat>Ekran Gösterisi (4:3)</PresentationFormat>
  <Paragraphs>21</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Edebiyatı</vt:lpstr>
      <vt:lpstr>Adam Mickiewicz </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7</cp:revision>
  <dcterms:created xsi:type="dcterms:W3CDTF">2020-05-20T15:11:46Z</dcterms:created>
  <dcterms:modified xsi:type="dcterms:W3CDTF">2020-05-20T15:45:04Z</dcterms:modified>
</cp:coreProperties>
</file>