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CE9A38-C1BB-4423-992F-86D17DB21EDC}" type="datetimeFigureOut">
              <a:rPr lang="en-US" smtClean="0"/>
              <a:t>2/20/2018</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E2277C-8A99-48F3-8B94-547DBADBE275}" type="slidenum">
              <a:rPr lang="en-US" smtClean="0"/>
              <a:t>‹#›</a:t>
            </a:fld>
            <a:endParaRPr lang="en-US"/>
          </a:p>
        </p:txBody>
      </p:sp>
    </p:spTree>
    <p:extLst>
      <p:ext uri="{BB962C8B-B14F-4D97-AF65-F5344CB8AC3E}">
        <p14:creationId xmlns:p14="http://schemas.microsoft.com/office/powerpoint/2010/main" val="2081450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See Amy –Jill Levine on Jews and Christians and the Old Testament in </a:t>
            </a:r>
            <a:r>
              <a:rPr lang="en-AU" i="1" dirty="0" smtClean="0"/>
              <a:t>The Misunderstood Jew: The Church and the Scandal of the Jewish Jesus, 2007.</a:t>
            </a:r>
            <a:endParaRPr lang="en-AU" i="1" dirty="0"/>
          </a:p>
        </p:txBody>
      </p:sp>
      <p:sp>
        <p:nvSpPr>
          <p:cNvPr id="4" name="Slide Number Placeholder 3"/>
          <p:cNvSpPr>
            <a:spLocks noGrp="1"/>
          </p:cNvSpPr>
          <p:nvPr>
            <p:ph type="sldNum" sz="quarter" idx="10"/>
          </p:nvPr>
        </p:nvSpPr>
        <p:spPr/>
        <p:txBody>
          <a:bodyPr/>
          <a:lstStyle/>
          <a:p>
            <a:fld id="{5BF9051E-BDDF-4547-A600-8BD9029F326E}" type="slidenum">
              <a:rPr lang="en-AU" smtClean="0"/>
              <a:t>13</a:t>
            </a:fld>
            <a:endParaRPr lang="en-AU" dirty="0"/>
          </a:p>
        </p:txBody>
      </p:sp>
    </p:spTree>
    <p:extLst>
      <p:ext uri="{BB962C8B-B14F-4D97-AF65-F5344CB8AC3E}">
        <p14:creationId xmlns:p14="http://schemas.microsoft.com/office/powerpoint/2010/main" val="11005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11DA332D-F9E9-4283-AEAD-E7C3157DA25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1363645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1DA332D-F9E9-4283-AEAD-E7C3157DA25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1612560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1DA332D-F9E9-4283-AEAD-E7C3157DA25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3106001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1DA332D-F9E9-4283-AEAD-E7C3157DA25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77382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1DA332D-F9E9-4283-AEAD-E7C3157DA25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260536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11DA332D-F9E9-4283-AEAD-E7C3157DA253}"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1452774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11DA332D-F9E9-4283-AEAD-E7C3157DA253}" type="datetimeFigureOut">
              <a:rPr lang="en-US" smtClean="0"/>
              <a:t>2/20/2018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1191314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11DA332D-F9E9-4283-AEAD-E7C3157DA253}" type="datetimeFigureOut">
              <a:rPr lang="en-US" smtClean="0"/>
              <a:t>2/20/2018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2759931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1DA332D-F9E9-4283-AEAD-E7C3157DA253}" type="datetimeFigureOut">
              <a:rPr lang="en-US" smtClean="0"/>
              <a:t>2/20/2018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1257374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1DA332D-F9E9-4283-AEAD-E7C3157DA253}"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1831193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1DA332D-F9E9-4283-AEAD-E7C3157DA253}"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19FCECB-41D0-4DB1-96D0-5D08E0EE3968}" type="slidenum">
              <a:rPr lang="en-US" smtClean="0"/>
              <a:t>‹#›</a:t>
            </a:fld>
            <a:endParaRPr lang="en-US"/>
          </a:p>
        </p:txBody>
      </p:sp>
    </p:spTree>
    <p:extLst>
      <p:ext uri="{BB962C8B-B14F-4D97-AF65-F5344CB8AC3E}">
        <p14:creationId xmlns:p14="http://schemas.microsoft.com/office/powerpoint/2010/main" val="1820013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A332D-F9E9-4283-AEAD-E7C3157DA253}" type="datetimeFigureOut">
              <a:rPr lang="en-US" smtClean="0"/>
              <a:t>2/20/2018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FCECB-41D0-4DB1-96D0-5D08E0EE3968}" type="slidenum">
              <a:rPr lang="en-US" smtClean="0"/>
              <a:t>‹#›</a:t>
            </a:fld>
            <a:endParaRPr lang="en-US"/>
          </a:p>
        </p:txBody>
      </p:sp>
    </p:spTree>
    <p:extLst>
      <p:ext uri="{BB962C8B-B14F-4D97-AF65-F5344CB8AC3E}">
        <p14:creationId xmlns:p14="http://schemas.microsoft.com/office/powerpoint/2010/main" val="1758409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Unvan 1"/>
          <p:cNvSpPr>
            <a:spLocks noGrp="1"/>
          </p:cNvSpPr>
          <p:nvPr>
            <p:ph type="title"/>
          </p:nvPr>
        </p:nvSpPr>
        <p:spPr>
          <a:xfrm>
            <a:off x="3468688" y="623888"/>
            <a:ext cx="6589712" cy="1281112"/>
          </a:xfrm>
        </p:spPr>
        <p:txBody>
          <a:bodyPr/>
          <a:lstStyle/>
          <a:p>
            <a:pPr eaLnBrk="1" hangingPunct="1"/>
            <a:endParaRPr lang="tr-TR" altLang="tr-TR" smtClean="0"/>
          </a:p>
        </p:txBody>
      </p:sp>
      <p:sp>
        <p:nvSpPr>
          <p:cNvPr id="54275" name="İçerik Yer Tutucusu 2"/>
          <p:cNvSpPr>
            <a:spLocks noGrp="1"/>
          </p:cNvSpPr>
          <p:nvPr>
            <p:ph idx="1"/>
          </p:nvPr>
        </p:nvSpPr>
        <p:spPr>
          <a:xfrm>
            <a:off x="1698171" y="2133600"/>
            <a:ext cx="8360229" cy="3778250"/>
          </a:xfrm>
        </p:spPr>
        <p:txBody>
          <a:bodyPr/>
          <a:lstStyle/>
          <a:p>
            <a:pPr algn="just" eaLnBrk="1" hangingPunct="1"/>
            <a:r>
              <a:rPr lang="en-US" altLang="tr-TR" sz="2400" b="1" dirty="0">
                <a:solidFill>
                  <a:srgbClr val="FF3300"/>
                </a:solidFill>
              </a:rPr>
              <a:t>Answer(s):</a:t>
            </a:r>
            <a:r>
              <a:rPr lang="en-US" altLang="tr-TR" sz="2400" dirty="0"/>
              <a:t> Paul of Tarsus and other disciples; Constantine’s conversion; outlawing of public non-Christian sacrifices by Theodosius</a:t>
            </a:r>
            <a:r>
              <a:rPr lang="tr-TR" altLang="tr-TR" sz="2400" dirty="0"/>
              <a:t> (d. 395)</a:t>
            </a:r>
            <a:endParaRPr lang="en-US" altLang="tr-TR" sz="2400" dirty="0"/>
          </a:p>
          <a:p>
            <a:pPr eaLnBrk="1" hangingPunct="1"/>
            <a:endParaRPr lang="tr-TR" altLang="tr-TR" dirty="0" smtClean="0"/>
          </a:p>
        </p:txBody>
      </p:sp>
    </p:spTree>
    <p:extLst>
      <p:ext uri="{BB962C8B-B14F-4D97-AF65-F5344CB8AC3E}">
        <p14:creationId xmlns:p14="http://schemas.microsoft.com/office/powerpoint/2010/main" val="3845654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44831" y="719447"/>
            <a:ext cx="9064831" cy="4524315"/>
          </a:xfrm>
          <a:prstGeom prst="rect">
            <a:avLst/>
          </a:prstGeom>
        </p:spPr>
        <p:txBody>
          <a:bodyPr wrap="square">
            <a:spAutoFit/>
          </a:bodyPr>
          <a:lstStyle/>
          <a:p>
            <a:r>
              <a:rPr lang="en-US" sz="2400" dirty="0" smtClean="0"/>
              <a:t>The Council of Nicaea in 325 stated the crucial formula for that doctrine in its confession that the Son is “of the same substance as the Father,” even though it said very little about the Holy Spirit. Over the next half century, Athanasius defended and refined the Nicene formula, and, by the end of the 4th century, under the leadership of Basil of Caesarea, Gregory of Nyssa, and Gregory of </a:t>
            </a:r>
            <a:r>
              <a:rPr lang="en-US" sz="2400" dirty="0" err="1" smtClean="0"/>
              <a:t>Nazianzus</a:t>
            </a:r>
            <a:r>
              <a:rPr lang="en-US" sz="2400" dirty="0" smtClean="0"/>
              <a:t> (the Cappadocian Fathers), the doctrine of the Trinity took substantially the form it has maintained ever since. It is accepted in all of the historic confessions of Christianity, even though the impact of the Enlightenment decreased its importance.</a:t>
            </a:r>
            <a:endParaRPr lang="tr-TR" sz="2400" dirty="0"/>
          </a:p>
        </p:txBody>
      </p:sp>
    </p:spTree>
    <p:extLst>
      <p:ext uri="{BB962C8B-B14F-4D97-AF65-F5344CB8AC3E}">
        <p14:creationId xmlns:p14="http://schemas.microsoft.com/office/powerpoint/2010/main" val="23887575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endParaRPr lang="tr-TR" altLang="tr-TR" smtClean="0"/>
          </a:p>
        </p:txBody>
      </p:sp>
      <p:sp>
        <p:nvSpPr>
          <p:cNvPr id="17411" name="Rectangle 3"/>
          <p:cNvSpPr>
            <a:spLocks noGrp="1" noChangeArrowheads="1"/>
          </p:cNvSpPr>
          <p:nvPr>
            <p:ph type="body" idx="1"/>
          </p:nvPr>
        </p:nvSpPr>
        <p:spPr>
          <a:xfrm>
            <a:off x="1674421" y="624110"/>
            <a:ext cx="9830191" cy="5287112"/>
          </a:xfrm>
        </p:spPr>
        <p:txBody>
          <a:bodyPr/>
          <a:lstStyle/>
          <a:p>
            <a:pPr eaLnBrk="1" hangingPunct="1"/>
            <a:r>
              <a:rPr lang="en-GB" altLang="tr-TR" b="1" dirty="0" smtClean="0">
                <a:solidFill>
                  <a:schemeClr val="tx1"/>
                </a:solidFill>
              </a:rPr>
              <a:t>In 325 AD, Constantine called the Council of </a:t>
            </a:r>
            <a:r>
              <a:rPr lang="en-GB" altLang="tr-TR" b="1" dirty="0" err="1" smtClean="0">
                <a:solidFill>
                  <a:schemeClr val="tx1"/>
                </a:solidFill>
              </a:rPr>
              <a:t>Nicea</a:t>
            </a:r>
            <a:r>
              <a:rPr lang="en-GB" altLang="tr-TR" b="1" dirty="0" smtClean="0">
                <a:solidFill>
                  <a:schemeClr val="tx1"/>
                </a:solidFill>
              </a:rPr>
              <a:t> so that the bishops could work out their differences. They declared the Son (Christ) to be of "one substance" with the Father. </a:t>
            </a:r>
          </a:p>
          <a:p>
            <a:pPr eaLnBrk="1" hangingPunct="1"/>
            <a:endParaRPr lang="en-GB" altLang="tr-TR" dirty="0" smtClean="0"/>
          </a:p>
        </p:txBody>
      </p:sp>
      <p:sp>
        <p:nvSpPr>
          <p:cNvPr id="17412" name="Text Box 6"/>
          <p:cNvSpPr txBox="1">
            <a:spLocks noChangeArrowheads="1"/>
          </p:cNvSpPr>
          <p:nvPr/>
        </p:nvSpPr>
        <p:spPr bwMode="auto">
          <a:xfrm>
            <a:off x="1330037" y="2689277"/>
            <a:ext cx="4765964"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tr-TR" sz="1200" dirty="0"/>
              <a:t>We believe in one God, </a:t>
            </a:r>
            <a:br>
              <a:rPr lang="en-GB" altLang="tr-TR" sz="1200" dirty="0"/>
            </a:br>
            <a:r>
              <a:rPr lang="en-GB" altLang="tr-TR" sz="1200" dirty="0"/>
              <a:t>the Father, the Almighty, </a:t>
            </a:r>
            <a:br>
              <a:rPr lang="en-GB" altLang="tr-TR" sz="1200" dirty="0"/>
            </a:br>
            <a:r>
              <a:rPr lang="en-GB" altLang="tr-TR" sz="1200" dirty="0"/>
              <a:t>maker of heaven and earth, </a:t>
            </a:r>
            <a:br>
              <a:rPr lang="en-GB" altLang="tr-TR" sz="1200" dirty="0"/>
            </a:br>
            <a:r>
              <a:rPr lang="en-GB" altLang="tr-TR" sz="1200" dirty="0"/>
              <a:t>of all that is, seen and unseen.  We believe in one Lord, Jesus Christ, </a:t>
            </a:r>
            <a:br>
              <a:rPr lang="en-GB" altLang="tr-TR" sz="1200" dirty="0"/>
            </a:br>
            <a:r>
              <a:rPr lang="en-GB" altLang="tr-TR" sz="1200" dirty="0"/>
              <a:t>the only Son of God, </a:t>
            </a:r>
            <a:br>
              <a:rPr lang="en-GB" altLang="tr-TR" sz="1200" dirty="0"/>
            </a:br>
            <a:r>
              <a:rPr lang="en-GB" altLang="tr-TR" sz="1200" dirty="0"/>
              <a:t>eternally begotten of the Father, </a:t>
            </a:r>
            <a:br>
              <a:rPr lang="en-GB" altLang="tr-TR" sz="1200" dirty="0"/>
            </a:br>
            <a:r>
              <a:rPr lang="en-GB" altLang="tr-TR" sz="1200" dirty="0"/>
              <a:t>God from God, light from light, </a:t>
            </a:r>
            <a:br>
              <a:rPr lang="en-GB" altLang="tr-TR" sz="1200" dirty="0"/>
            </a:br>
            <a:r>
              <a:rPr lang="en-GB" altLang="tr-TR" sz="1200" dirty="0"/>
              <a:t>true God from true God, </a:t>
            </a:r>
            <a:br>
              <a:rPr lang="en-GB" altLang="tr-TR" sz="1200" dirty="0"/>
            </a:br>
            <a:r>
              <a:rPr lang="en-GB" altLang="tr-TR" sz="1200" dirty="0"/>
              <a:t>begotten, not made, </a:t>
            </a:r>
            <a:br>
              <a:rPr lang="en-GB" altLang="tr-TR" sz="1200" dirty="0"/>
            </a:br>
            <a:r>
              <a:rPr lang="en-GB" altLang="tr-TR" sz="1200" dirty="0"/>
              <a:t>of one Being with the Father; </a:t>
            </a:r>
            <a:br>
              <a:rPr lang="en-GB" altLang="tr-TR" sz="1200" dirty="0"/>
            </a:br>
            <a:r>
              <a:rPr lang="en-GB" altLang="tr-TR" sz="1200" dirty="0"/>
              <a:t>through him all things were made. </a:t>
            </a:r>
            <a:br>
              <a:rPr lang="en-GB" altLang="tr-TR" sz="1200" dirty="0"/>
            </a:br>
            <a:r>
              <a:rPr lang="en-GB" altLang="tr-TR" sz="1200" dirty="0"/>
              <a:t>For us and for our salvation </a:t>
            </a:r>
            <a:br>
              <a:rPr lang="en-GB" altLang="tr-TR" sz="1200" dirty="0"/>
            </a:br>
            <a:r>
              <a:rPr lang="en-GB" altLang="tr-TR" sz="1200" dirty="0"/>
              <a:t>he came down from heaven, </a:t>
            </a:r>
            <a:br>
              <a:rPr lang="en-GB" altLang="tr-TR" sz="1200" dirty="0"/>
            </a:br>
            <a:r>
              <a:rPr lang="en-GB" altLang="tr-TR" sz="1200" dirty="0"/>
              <a:t>was incarnate of the Holy Spirit and the Virgin Mary </a:t>
            </a:r>
            <a:br>
              <a:rPr lang="en-GB" altLang="tr-TR" sz="1200" dirty="0"/>
            </a:br>
            <a:r>
              <a:rPr lang="en-GB" altLang="tr-TR" sz="1200" dirty="0"/>
              <a:t>and became truly human. </a:t>
            </a:r>
            <a:br>
              <a:rPr lang="en-GB" altLang="tr-TR" sz="1200" dirty="0"/>
            </a:br>
            <a:r>
              <a:rPr lang="en-GB" altLang="tr-TR" sz="1200" dirty="0"/>
              <a:t>  </a:t>
            </a:r>
          </a:p>
        </p:txBody>
      </p:sp>
      <p:sp>
        <p:nvSpPr>
          <p:cNvPr id="17413" name="Text Box 7"/>
          <p:cNvSpPr txBox="1">
            <a:spLocks noChangeArrowheads="1"/>
          </p:cNvSpPr>
          <p:nvPr/>
        </p:nvSpPr>
        <p:spPr bwMode="auto">
          <a:xfrm>
            <a:off x="6248400" y="2689277"/>
            <a:ext cx="4961906"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tr-TR" sz="1200" dirty="0"/>
              <a:t>For our sake he was crucified under Pontius Pilate; </a:t>
            </a:r>
            <a:br>
              <a:rPr lang="en-GB" altLang="tr-TR" sz="1200" dirty="0"/>
            </a:br>
            <a:r>
              <a:rPr lang="en-GB" altLang="tr-TR" sz="1200" dirty="0"/>
              <a:t>he suffered death and was buried. </a:t>
            </a:r>
            <a:br>
              <a:rPr lang="en-GB" altLang="tr-TR" sz="1200" dirty="0"/>
            </a:br>
            <a:r>
              <a:rPr lang="en-GB" altLang="tr-TR" sz="1200" dirty="0"/>
              <a:t>On the third day he rose again </a:t>
            </a:r>
            <a:br>
              <a:rPr lang="en-GB" altLang="tr-TR" sz="1200" dirty="0"/>
            </a:br>
            <a:r>
              <a:rPr lang="en-GB" altLang="tr-TR" sz="1200" dirty="0"/>
              <a:t>in accordance with the Scriptures; </a:t>
            </a:r>
            <a:br>
              <a:rPr lang="en-GB" altLang="tr-TR" sz="1200" dirty="0"/>
            </a:br>
            <a:r>
              <a:rPr lang="en-GB" altLang="tr-TR" sz="1200" dirty="0"/>
              <a:t>he ascended into heaven </a:t>
            </a:r>
            <a:br>
              <a:rPr lang="en-GB" altLang="tr-TR" sz="1200" dirty="0"/>
            </a:br>
            <a:r>
              <a:rPr lang="en-GB" altLang="tr-TR" sz="1200" dirty="0"/>
              <a:t>and is seated at the right hand of the Father. </a:t>
            </a:r>
            <a:br>
              <a:rPr lang="en-GB" altLang="tr-TR" sz="1200" dirty="0"/>
            </a:br>
            <a:r>
              <a:rPr lang="en-GB" altLang="tr-TR" sz="1200" dirty="0"/>
              <a:t>He will come again in glory to judge the living and the dead, </a:t>
            </a:r>
            <a:br>
              <a:rPr lang="en-GB" altLang="tr-TR" sz="1200" dirty="0"/>
            </a:br>
            <a:r>
              <a:rPr lang="en-GB" altLang="tr-TR" sz="1200" dirty="0"/>
              <a:t>and his kingdom will have no end.  </a:t>
            </a:r>
          </a:p>
          <a:p>
            <a:pPr eaLnBrk="1" hangingPunct="1"/>
            <a:r>
              <a:rPr lang="en-GB" altLang="tr-TR" sz="1200" dirty="0"/>
              <a:t>We believe in the Holy Spirit, the Lord, the giver of life, </a:t>
            </a:r>
            <a:br>
              <a:rPr lang="en-GB" altLang="tr-TR" sz="1200" dirty="0"/>
            </a:br>
            <a:r>
              <a:rPr lang="en-GB" altLang="tr-TR" sz="1200" dirty="0"/>
              <a:t>who proceeds from the Father [and the Son], </a:t>
            </a:r>
            <a:br>
              <a:rPr lang="en-GB" altLang="tr-TR" sz="1200" dirty="0"/>
            </a:br>
            <a:r>
              <a:rPr lang="en-GB" altLang="tr-TR" sz="1200" dirty="0"/>
              <a:t>who with the Father and the Son is worshiped and glorified, </a:t>
            </a:r>
            <a:br>
              <a:rPr lang="en-GB" altLang="tr-TR" sz="1200" dirty="0"/>
            </a:br>
            <a:r>
              <a:rPr lang="en-GB" altLang="tr-TR" sz="1200" dirty="0"/>
              <a:t>who has spoken through the prophets. </a:t>
            </a:r>
            <a:br>
              <a:rPr lang="en-GB" altLang="tr-TR" sz="1200" dirty="0"/>
            </a:br>
            <a:r>
              <a:rPr lang="en-GB" altLang="tr-TR" sz="1200" dirty="0"/>
              <a:t>We believe in one holy catholic and apostolic Church. </a:t>
            </a:r>
            <a:br>
              <a:rPr lang="en-GB" altLang="tr-TR" sz="1200" dirty="0"/>
            </a:br>
            <a:r>
              <a:rPr lang="en-GB" altLang="tr-TR" sz="1200" dirty="0"/>
              <a:t>We acknowledge one baptism for the forgiveness of sins. </a:t>
            </a:r>
            <a:br>
              <a:rPr lang="en-GB" altLang="tr-TR" sz="1200" dirty="0"/>
            </a:br>
            <a:r>
              <a:rPr lang="en-GB" altLang="tr-TR" sz="1200" dirty="0"/>
              <a:t>We look for the resurrection of the dead, </a:t>
            </a:r>
            <a:br>
              <a:rPr lang="en-GB" altLang="tr-TR" sz="1200" dirty="0"/>
            </a:br>
            <a:r>
              <a:rPr lang="en-GB" altLang="tr-TR" sz="1200" dirty="0"/>
              <a:t>and the life of the world to come. Amen.</a:t>
            </a:r>
          </a:p>
        </p:txBody>
      </p:sp>
      <p:sp>
        <p:nvSpPr>
          <p:cNvPr id="17414" name="Text Box 8"/>
          <p:cNvSpPr txBox="1">
            <a:spLocks noChangeArrowheads="1"/>
          </p:cNvSpPr>
          <p:nvPr/>
        </p:nvSpPr>
        <p:spPr bwMode="auto">
          <a:xfrm>
            <a:off x="1983179" y="2066306"/>
            <a:ext cx="54082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GB" altLang="tr-TR" dirty="0">
                <a:solidFill>
                  <a:schemeClr val="accent1"/>
                </a:solidFill>
              </a:rPr>
              <a:t>The  Nicene Creed</a:t>
            </a:r>
          </a:p>
        </p:txBody>
      </p:sp>
    </p:spTree>
    <p:extLst>
      <p:ext uri="{BB962C8B-B14F-4D97-AF65-F5344CB8AC3E}">
        <p14:creationId xmlns:p14="http://schemas.microsoft.com/office/powerpoint/2010/main" val="20658308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solidFill>
                  <a:srgbClr val="00B0F0"/>
                </a:solidFill>
              </a:rPr>
              <a:t>Scriptures?</a:t>
            </a:r>
            <a:endParaRPr lang="en-AU" b="1" dirty="0">
              <a:solidFill>
                <a:srgbClr val="00B0F0"/>
              </a:solidFill>
            </a:endParaRPr>
          </a:p>
        </p:txBody>
      </p:sp>
      <p:sp>
        <p:nvSpPr>
          <p:cNvPr id="3" name="Content Placeholder 2"/>
          <p:cNvSpPr>
            <a:spLocks noGrp="1"/>
          </p:cNvSpPr>
          <p:nvPr>
            <p:ph idx="1"/>
          </p:nvPr>
        </p:nvSpPr>
        <p:spPr/>
        <p:txBody>
          <a:bodyPr>
            <a:normAutofit/>
          </a:bodyPr>
          <a:lstStyle/>
          <a:p>
            <a:r>
              <a:rPr lang="en-AU" dirty="0" smtClean="0">
                <a:solidFill>
                  <a:schemeClr val="accent2">
                    <a:lumMod val="50000"/>
                  </a:schemeClr>
                </a:solidFill>
              </a:rPr>
              <a:t>Hebrew</a:t>
            </a:r>
            <a:r>
              <a:rPr lang="en-AU" dirty="0" smtClean="0"/>
              <a:t> Scriptures</a:t>
            </a:r>
          </a:p>
          <a:p>
            <a:pPr lvl="1"/>
            <a:r>
              <a:rPr lang="en-US" sz="2400" dirty="0"/>
              <a:t>The </a:t>
            </a:r>
            <a:r>
              <a:rPr lang="en-US" sz="2400" dirty="0" err="1"/>
              <a:t>Tanakh</a:t>
            </a:r>
            <a:r>
              <a:rPr lang="en-US" sz="2400" dirty="0"/>
              <a:t> (TNK) is an acronym of the initial Hebrew letters of the </a:t>
            </a:r>
            <a:r>
              <a:rPr lang="en-US" sz="2400" dirty="0" err="1"/>
              <a:t>Tanakh's</a:t>
            </a:r>
            <a:r>
              <a:rPr lang="en-US" sz="2400" dirty="0"/>
              <a:t> three traditional subdivisions: Torah (Law) </a:t>
            </a:r>
            <a:r>
              <a:rPr lang="en-US" sz="2400" dirty="0" err="1"/>
              <a:t>Nevi'im</a:t>
            </a:r>
            <a:r>
              <a:rPr lang="en-US" sz="2400" dirty="0"/>
              <a:t>  (Prophets) and </a:t>
            </a:r>
            <a:r>
              <a:rPr lang="en-US" sz="2400" dirty="0" err="1"/>
              <a:t>Ketuvim</a:t>
            </a:r>
            <a:r>
              <a:rPr lang="en-US" sz="2400" dirty="0"/>
              <a:t> (Writings).  According to Jewish tradition, the </a:t>
            </a:r>
            <a:r>
              <a:rPr lang="en-US" sz="2400" dirty="0" err="1"/>
              <a:t>Tanakh</a:t>
            </a:r>
            <a:r>
              <a:rPr lang="en-US" sz="2400" dirty="0"/>
              <a:t> consists of twenty-four books.</a:t>
            </a:r>
          </a:p>
          <a:p>
            <a:r>
              <a:rPr lang="en-AU" dirty="0" smtClean="0"/>
              <a:t>“</a:t>
            </a:r>
            <a:r>
              <a:rPr lang="en-AU" dirty="0" smtClean="0">
                <a:solidFill>
                  <a:schemeClr val="accent2">
                    <a:lumMod val="50000"/>
                  </a:schemeClr>
                </a:solidFill>
              </a:rPr>
              <a:t>Protestant</a:t>
            </a:r>
            <a:r>
              <a:rPr lang="en-AU" dirty="0" smtClean="0"/>
              <a:t>” OT: 39 books</a:t>
            </a:r>
          </a:p>
          <a:p>
            <a:r>
              <a:rPr lang="en-AU" dirty="0" smtClean="0"/>
              <a:t>“</a:t>
            </a:r>
            <a:r>
              <a:rPr lang="en-AU" dirty="0" smtClean="0">
                <a:solidFill>
                  <a:schemeClr val="accent2">
                    <a:lumMod val="50000"/>
                  </a:schemeClr>
                </a:solidFill>
              </a:rPr>
              <a:t>Catholic</a:t>
            </a:r>
            <a:r>
              <a:rPr lang="en-AU" dirty="0" smtClean="0"/>
              <a:t>” OT:  46 books </a:t>
            </a:r>
            <a:r>
              <a:rPr lang="en-AU" sz="2400" dirty="0"/>
              <a:t>add 1,2 Maccabees;  Wisdom, </a:t>
            </a:r>
            <a:r>
              <a:rPr lang="en-AU" sz="2400" dirty="0" err="1"/>
              <a:t>Ecclesiasticus</a:t>
            </a:r>
            <a:r>
              <a:rPr lang="en-AU" sz="2400" dirty="0"/>
              <a:t>; Baruch (</a:t>
            </a:r>
            <a:r>
              <a:rPr lang="en-AU" sz="2400" dirty="0" err="1"/>
              <a:t>Deutero</a:t>
            </a:r>
            <a:r>
              <a:rPr lang="en-AU" sz="2400" dirty="0"/>
              <a:t>-canonicals)</a:t>
            </a:r>
          </a:p>
          <a:p>
            <a:pPr lvl="1"/>
            <a:endParaRPr lang="en-AU" dirty="0" smtClean="0"/>
          </a:p>
        </p:txBody>
      </p:sp>
    </p:spTree>
    <p:extLst>
      <p:ext uri="{BB962C8B-B14F-4D97-AF65-F5344CB8AC3E}">
        <p14:creationId xmlns:p14="http://schemas.microsoft.com/office/powerpoint/2010/main" val="2214392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620688"/>
            <a:ext cx="8229600" cy="1143000"/>
          </a:xfrm>
        </p:spPr>
        <p:txBody>
          <a:bodyPr/>
          <a:lstStyle/>
          <a:p>
            <a:r>
              <a:rPr lang="en-AU" dirty="0" smtClean="0"/>
              <a:t>Old Testament, New Testament</a:t>
            </a:r>
            <a:endParaRPr lang="en-AU" dirty="0"/>
          </a:p>
        </p:txBody>
      </p:sp>
      <p:sp>
        <p:nvSpPr>
          <p:cNvPr id="3" name="Content Placeholder 2"/>
          <p:cNvSpPr>
            <a:spLocks noGrp="1"/>
          </p:cNvSpPr>
          <p:nvPr>
            <p:ph idx="1"/>
          </p:nvPr>
        </p:nvSpPr>
        <p:spPr>
          <a:xfrm>
            <a:off x="1991544" y="1916833"/>
            <a:ext cx="8229600" cy="4525963"/>
          </a:xfrm>
        </p:spPr>
        <p:txBody>
          <a:bodyPr>
            <a:normAutofit fontScale="77500" lnSpcReduction="20000"/>
          </a:bodyPr>
          <a:lstStyle/>
          <a:p>
            <a:r>
              <a:rPr lang="en-AU" dirty="0" smtClean="0"/>
              <a:t>Jewish Scholars have no issue with this nomenclature.</a:t>
            </a:r>
          </a:p>
          <a:p>
            <a:r>
              <a:rPr lang="en-AU" dirty="0" smtClean="0"/>
              <a:t>The Christian Old Testament (39, 46 books) is not the same as the Hebrew Scriptures (24 books)</a:t>
            </a:r>
          </a:p>
          <a:p>
            <a:r>
              <a:rPr lang="en-AU" dirty="0" smtClean="0"/>
              <a:t>The structure of the Jewish Sacred Writings is not the same as that of the Christian Old Testament.</a:t>
            </a:r>
          </a:p>
          <a:p>
            <a:r>
              <a:rPr lang="en-AU" dirty="0" smtClean="0"/>
              <a:t>The Jewish Texts are structured so as to point to reconstruction and renewal of Israel.   </a:t>
            </a:r>
            <a:endParaRPr lang="tr-TR" dirty="0" smtClean="0"/>
          </a:p>
          <a:p>
            <a:endParaRPr lang="tr-TR" dirty="0"/>
          </a:p>
          <a:p>
            <a:pPr lvl="0">
              <a:buClr>
                <a:srgbClr val="A53010"/>
              </a:buClr>
            </a:pPr>
            <a:r>
              <a:rPr lang="en-AU" dirty="0">
                <a:solidFill>
                  <a:prstClr val="black">
                    <a:lumMod val="75000"/>
                    <a:lumOff val="25000"/>
                  </a:prstClr>
                </a:solidFill>
              </a:rPr>
              <a:t>While all Christians agree there are 27 books in the New  Testament, Catholics (46)and Protestants (39) disagree on the number of books of the Old Testament. </a:t>
            </a:r>
          </a:p>
          <a:p>
            <a:pPr lvl="0">
              <a:buClr>
                <a:srgbClr val="A53010"/>
              </a:buClr>
            </a:pPr>
            <a:r>
              <a:rPr lang="en-AU" dirty="0">
                <a:solidFill>
                  <a:prstClr val="black">
                    <a:lumMod val="75000"/>
                    <a:lumOff val="25000"/>
                  </a:prstClr>
                </a:solidFill>
              </a:rPr>
              <a:t>Protestant scholars follow Martin Luther who accepted only those texts originally written in Hebrew, rejecting the texts first recorded in Greek. Hence  seven </a:t>
            </a:r>
            <a:r>
              <a:rPr lang="en-AU" dirty="0" err="1">
                <a:solidFill>
                  <a:prstClr val="black">
                    <a:lumMod val="75000"/>
                    <a:lumOff val="25000"/>
                  </a:prstClr>
                </a:solidFill>
              </a:rPr>
              <a:t>Deutero</a:t>
            </a:r>
            <a:r>
              <a:rPr lang="en-AU" dirty="0">
                <a:solidFill>
                  <a:prstClr val="black">
                    <a:lumMod val="75000"/>
                    <a:lumOff val="25000"/>
                  </a:prstClr>
                </a:solidFill>
              </a:rPr>
              <a:t>- (extra)canonical books of the Catholic Bible (Septuagint) </a:t>
            </a:r>
          </a:p>
          <a:p>
            <a:endParaRPr lang="en-AU" dirty="0" smtClean="0"/>
          </a:p>
        </p:txBody>
      </p:sp>
    </p:spTree>
    <p:extLst>
      <p:ext uri="{BB962C8B-B14F-4D97-AF65-F5344CB8AC3E}">
        <p14:creationId xmlns:p14="http://schemas.microsoft.com/office/powerpoint/2010/main" val="2100465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67400" y="623888"/>
            <a:ext cx="4191000" cy="61912"/>
          </a:xfrm>
        </p:spPr>
        <p:txBody>
          <a:bodyPr rtlCol="0">
            <a:normAutofit fontScale="90000"/>
          </a:bodyPr>
          <a:lstStyle/>
          <a:p>
            <a:pPr>
              <a:defRPr/>
            </a:pPr>
            <a:endParaRPr lang="tr-TR" dirty="0">
              <a:solidFill>
                <a:schemeClr val="tx1">
                  <a:lumMod val="85000"/>
                  <a:lumOff val="15000"/>
                </a:schemeClr>
              </a:solidFill>
            </a:endParaRPr>
          </a:p>
        </p:txBody>
      </p:sp>
      <p:sp>
        <p:nvSpPr>
          <p:cNvPr id="3" name="İçerik Yer Tutucusu 2"/>
          <p:cNvSpPr>
            <a:spLocks noGrp="1"/>
          </p:cNvSpPr>
          <p:nvPr>
            <p:ph idx="1"/>
          </p:nvPr>
        </p:nvSpPr>
        <p:spPr>
          <a:xfrm>
            <a:off x="1365662" y="1066800"/>
            <a:ext cx="8692738" cy="5334000"/>
          </a:xfrm>
        </p:spPr>
        <p:txBody>
          <a:bodyPr rtlCol="0">
            <a:normAutofit fontScale="77500" lnSpcReduction="20000"/>
          </a:bodyPr>
          <a:lstStyle/>
          <a:p>
            <a:pPr eaLnBrk="1" fontAlgn="auto" hangingPunct="1">
              <a:spcBef>
                <a:spcPct val="0"/>
              </a:spcBef>
              <a:spcAft>
                <a:spcPct val="40000"/>
              </a:spcAft>
              <a:buFont typeface="Wingdings 3" charset="2"/>
              <a:buChar char=""/>
              <a:defRPr/>
            </a:pPr>
            <a:r>
              <a:rPr lang="en-US" altLang="tr-TR" sz="4000" b="1" dirty="0"/>
              <a:t>Converting the Gentiles</a:t>
            </a:r>
            <a:endParaRPr lang="en-US" altLang="tr-TR" sz="1400" b="1" dirty="0"/>
          </a:p>
          <a:p>
            <a:pPr eaLnBrk="1" fontAlgn="auto" hangingPunct="1">
              <a:spcBef>
                <a:spcPct val="0"/>
              </a:spcBef>
              <a:spcAft>
                <a:spcPct val="40000"/>
              </a:spcAft>
              <a:buFontTx/>
              <a:buChar char="•"/>
              <a:defRPr/>
            </a:pPr>
            <a:r>
              <a:rPr lang="en-US" altLang="tr-TR" sz="2900" b="1" dirty="0"/>
              <a:t>Paul believed God sent him to convert non-Jews, or Gentiles</a:t>
            </a:r>
          </a:p>
          <a:p>
            <a:pPr eaLnBrk="1" fontAlgn="auto" hangingPunct="1">
              <a:spcBef>
                <a:spcPct val="0"/>
              </a:spcBef>
              <a:spcAft>
                <a:spcPct val="40000"/>
              </a:spcAft>
              <a:buFontTx/>
              <a:buChar char="•"/>
              <a:defRPr/>
            </a:pPr>
            <a:r>
              <a:rPr lang="en-US" altLang="tr-TR" sz="2900" b="1" dirty="0"/>
              <a:t>Paul helped make Christianity broader religion, attracted many new followers</a:t>
            </a:r>
          </a:p>
          <a:p>
            <a:pPr eaLnBrk="1" fontAlgn="auto" hangingPunct="1">
              <a:spcBef>
                <a:spcPct val="0"/>
              </a:spcBef>
              <a:spcAft>
                <a:spcPct val="40000"/>
              </a:spcAft>
              <a:buFontTx/>
              <a:buChar char="•"/>
              <a:defRPr/>
            </a:pPr>
            <a:r>
              <a:rPr lang="en-US" altLang="tr-TR" sz="2900" b="1" dirty="0"/>
              <a:t>Helped establish Christian churches throughout eastern Mediterranean</a:t>
            </a:r>
          </a:p>
          <a:p>
            <a:pPr eaLnBrk="1" fontAlgn="auto" hangingPunct="1">
              <a:spcBef>
                <a:spcPct val="0"/>
              </a:spcBef>
              <a:spcAft>
                <a:spcPct val="40000"/>
              </a:spcAft>
              <a:buFontTx/>
              <a:buChar char="•"/>
              <a:defRPr/>
            </a:pPr>
            <a:r>
              <a:rPr lang="en-US" altLang="tr-TR" sz="2900" b="1" dirty="0"/>
              <a:t>Paul’s epistles, or letters, to those churches later became part of the New Testament</a:t>
            </a:r>
            <a:endParaRPr lang="tr-TR" altLang="tr-TR" sz="2900" b="1" dirty="0"/>
          </a:p>
          <a:p>
            <a:pPr eaLnBrk="1" fontAlgn="auto" hangingPunct="1">
              <a:spcBef>
                <a:spcPct val="0"/>
              </a:spcBef>
              <a:spcAft>
                <a:spcPct val="40000"/>
              </a:spcAft>
              <a:buFontTx/>
              <a:buChar char="•"/>
              <a:defRPr/>
            </a:pPr>
            <a:r>
              <a:rPr lang="en-US" altLang="tr-TR" sz="2900" b="1" dirty="0"/>
              <a:t>Paul found some Jewish customs hindered missionary work among non-Jews, dispensed with those requirements for Christians</a:t>
            </a:r>
          </a:p>
          <a:p>
            <a:pPr eaLnBrk="1" fontAlgn="auto" hangingPunct="1">
              <a:spcBef>
                <a:spcPct val="0"/>
              </a:spcBef>
              <a:spcAft>
                <a:spcPct val="40000"/>
              </a:spcAft>
              <a:buFontTx/>
              <a:buChar char="•"/>
              <a:defRPr/>
            </a:pPr>
            <a:r>
              <a:rPr lang="en-US" altLang="tr-TR" sz="2900" b="1" dirty="0"/>
              <a:t>Paul emphasized new doctrines that helped distinguish Christianity from Judaism</a:t>
            </a:r>
          </a:p>
          <a:p>
            <a:pPr eaLnBrk="1" fontAlgn="auto" hangingPunct="1">
              <a:spcBef>
                <a:spcPct val="0"/>
              </a:spcBef>
              <a:spcAft>
                <a:spcPct val="40000"/>
              </a:spcAft>
              <a:buFontTx/>
              <a:buChar char="•"/>
              <a:defRPr/>
            </a:pPr>
            <a:r>
              <a:rPr lang="en-US" altLang="tr-TR" sz="2900" b="1" dirty="0"/>
              <a:t>Christianity spread; message of love, eternal life after death found appealing</a:t>
            </a:r>
          </a:p>
          <a:p>
            <a:pPr eaLnBrk="1" fontAlgn="auto" hangingPunct="1">
              <a:spcBef>
                <a:spcPct val="0"/>
              </a:spcBef>
              <a:spcAft>
                <a:spcPct val="40000"/>
              </a:spcAft>
              <a:buFontTx/>
              <a:buChar char="•"/>
              <a:defRPr/>
            </a:pPr>
            <a:r>
              <a:rPr lang="en-US" altLang="tr-TR" sz="2900" b="1" dirty="0"/>
              <a:t>By AD 300, some 10 percent of Roman people were Christian</a:t>
            </a:r>
          </a:p>
          <a:p>
            <a:pPr eaLnBrk="1" fontAlgn="auto" hangingPunct="1">
              <a:spcBef>
                <a:spcPct val="0"/>
              </a:spcBef>
              <a:spcAft>
                <a:spcPct val="40000"/>
              </a:spcAft>
              <a:buFontTx/>
              <a:buChar char="•"/>
              <a:defRPr/>
            </a:pPr>
            <a:endParaRPr lang="tr-TR" sz="2400" dirty="0"/>
          </a:p>
        </p:txBody>
      </p:sp>
    </p:spTree>
    <p:extLst>
      <p:ext uri="{BB962C8B-B14F-4D97-AF65-F5344CB8AC3E}">
        <p14:creationId xmlns:p14="http://schemas.microsoft.com/office/powerpoint/2010/main" val="35271106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1674421" y="2133600"/>
            <a:ext cx="9830191" cy="3777622"/>
          </a:xfrm>
        </p:spPr>
        <p:txBody>
          <a:bodyPr>
            <a:normAutofit/>
          </a:bodyPr>
          <a:lstStyle/>
          <a:p>
            <a:pPr algn="just"/>
            <a:r>
              <a:rPr lang="en-US" sz="4000" b="1" dirty="0">
                <a:solidFill>
                  <a:schemeClr val="tx1"/>
                </a:solidFill>
              </a:rPr>
              <a:t>What is the difference between Christianity and Judaism?</a:t>
            </a:r>
          </a:p>
          <a:p>
            <a:endParaRPr lang="tr-TR" dirty="0"/>
          </a:p>
        </p:txBody>
      </p:sp>
    </p:spTree>
    <p:extLst>
      <p:ext uri="{BB962C8B-B14F-4D97-AF65-F5344CB8AC3E}">
        <p14:creationId xmlns:p14="http://schemas.microsoft.com/office/powerpoint/2010/main" val="21632408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26275" y="1754579"/>
            <a:ext cx="10438409" cy="4634346"/>
          </a:xfrm>
        </p:spPr>
        <p:txBody>
          <a:bodyPr>
            <a:normAutofit fontScale="90000"/>
          </a:bodyPr>
          <a:lstStyle/>
          <a:p>
            <a:r>
              <a:rPr lang="tr-TR" sz="2400" b="1" dirty="0" smtClean="0">
                <a:solidFill>
                  <a:srgbClr val="FFFF00"/>
                </a:solidFill>
              </a:rPr>
              <a:t/>
            </a:r>
            <a:br>
              <a:rPr lang="tr-TR" sz="2400" b="1" dirty="0" smtClean="0">
                <a:solidFill>
                  <a:srgbClr val="FFFF00"/>
                </a:solidFill>
              </a:rPr>
            </a:br>
            <a:r>
              <a:rPr lang="tr-TR" sz="2400" b="1" dirty="0">
                <a:solidFill>
                  <a:srgbClr val="FFFF00"/>
                </a:solidFill>
              </a:rPr>
              <a:t/>
            </a:r>
            <a:br>
              <a:rPr lang="tr-TR" sz="2400" b="1" dirty="0">
                <a:solidFill>
                  <a:srgbClr val="FFFF00"/>
                </a:solidFill>
              </a:rPr>
            </a:br>
            <a:r>
              <a:rPr lang="tr-TR" sz="2400" b="1" dirty="0" smtClean="0">
                <a:solidFill>
                  <a:srgbClr val="FFFF00"/>
                </a:solidFill>
              </a:rPr>
              <a:t/>
            </a:r>
            <a:br>
              <a:rPr lang="tr-TR" sz="2400" b="1" dirty="0" smtClean="0">
                <a:solidFill>
                  <a:srgbClr val="FFFF00"/>
                </a:solidFill>
              </a:rPr>
            </a:br>
            <a:r>
              <a:rPr lang="tr-TR" sz="2400" b="1" dirty="0">
                <a:solidFill>
                  <a:srgbClr val="FFFF00"/>
                </a:solidFill>
              </a:rPr>
              <a:t/>
            </a:r>
            <a:br>
              <a:rPr lang="tr-TR" sz="2400" b="1" dirty="0">
                <a:solidFill>
                  <a:srgbClr val="FFFF00"/>
                </a:solidFill>
              </a:rPr>
            </a:br>
            <a:r>
              <a:rPr lang="tr-TR" sz="2400" b="1" dirty="0" smtClean="0">
                <a:solidFill>
                  <a:srgbClr val="FFFF00"/>
                </a:solidFill>
              </a:rPr>
              <a:t/>
            </a:r>
            <a:br>
              <a:rPr lang="tr-TR" sz="2400" b="1" dirty="0" smtClean="0">
                <a:solidFill>
                  <a:srgbClr val="FFFF00"/>
                </a:solidFill>
              </a:rPr>
            </a:br>
            <a:r>
              <a:rPr lang="tr-TR" sz="2400" b="1" dirty="0">
                <a:solidFill>
                  <a:srgbClr val="FFFF00"/>
                </a:solidFill>
              </a:rPr>
              <a:t/>
            </a:r>
            <a:br>
              <a:rPr lang="tr-TR" sz="2400" b="1" dirty="0">
                <a:solidFill>
                  <a:srgbClr val="FFFF00"/>
                </a:solidFill>
              </a:rPr>
            </a:br>
            <a:r>
              <a:rPr lang="en-US" sz="2400" b="1" dirty="0" smtClean="0">
                <a:solidFill>
                  <a:schemeClr val="tx1"/>
                </a:solidFill>
              </a:rPr>
              <a:t>Of </a:t>
            </a:r>
            <a:r>
              <a:rPr lang="en-US" sz="2400" b="1" dirty="0">
                <a:solidFill>
                  <a:schemeClr val="tx1"/>
                </a:solidFill>
              </a:rPr>
              <a:t>the major </a:t>
            </a:r>
            <a:r>
              <a:rPr lang="en-US" sz="2400" b="1" dirty="0" smtClean="0">
                <a:solidFill>
                  <a:schemeClr val="tx1"/>
                </a:solidFill>
              </a:rPr>
              <a:t>world </a:t>
            </a:r>
            <a:r>
              <a:rPr lang="en-US" sz="2400" b="1" dirty="0">
                <a:solidFill>
                  <a:schemeClr val="tx1"/>
                </a:solidFill>
              </a:rPr>
              <a:t>religions, Christianity and Judaism are likely the most similar. Christianity and Judaism both believe in one God who is almighty, omniscient, omnipresent, eternal, and infinite. Both religions believe in a God who is holy, righteous, and just, while at the same time loving, forgiving, and merciful. Christianity and Judaism share the Hebrew Scriptures (the Old Testament) as the authoritative Word of God, although Christianity includes the New Testament as well. Both Christianity and Judaism believe in the existence of heaven, the eternal dwelling place of the righteous, and hell, the eternal dwelling place of the wicked (although not all Christians and not all Jews believe in the eternality of hell</a:t>
            </a:r>
            <a:r>
              <a:rPr lang="en-US" sz="2400" b="1" dirty="0" smtClean="0">
                <a:solidFill>
                  <a:schemeClr val="tx1"/>
                </a:solidFill>
              </a:rPr>
              <a:t>).</a:t>
            </a:r>
            <a:r>
              <a:rPr lang="en-US" sz="1200" dirty="0">
                <a:solidFill>
                  <a:schemeClr val="tx1"/>
                </a:solidFill>
              </a:rPr>
              <a:t> </a:t>
            </a:r>
            <a:r>
              <a:rPr lang="en-US" sz="2000" b="1" dirty="0">
                <a:solidFill>
                  <a:schemeClr val="tx1"/>
                </a:solidFill>
              </a:rPr>
              <a:t>Christianity and Judaism have basically the same ethical code, commonly known today as Judeo-Christian. Both Judaism and Christianity teach that God has a special plan for the nation of Israel and the Jewish people</a:t>
            </a:r>
            <a:r>
              <a:rPr lang="en-US" sz="1200" dirty="0">
                <a:solidFill>
                  <a:schemeClr val="tx1"/>
                </a:solidFill>
              </a:rPr>
              <a:t/>
            </a:r>
            <a:br>
              <a:rPr lang="en-US" sz="1200" dirty="0">
                <a:solidFill>
                  <a:schemeClr val="tx1"/>
                </a:solidFill>
              </a:rPr>
            </a:br>
            <a:r>
              <a:rPr lang="en-US" sz="1200" dirty="0"/>
              <a:t/>
            </a:r>
            <a:br>
              <a:rPr lang="en-US" sz="1200" dirty="0"/>
            </a:br>
            <a:r>
              <a:rPr lang="en-US" sz="1200" dirty="0"/>
              <a:t/>
            </a:r>
            <a:br>
              <a:rPr lang="en-US" sz="1200" dirty="0"/>
            </a:br>
            <a:r>
              <a:rPr lang="en-US" sz="1400" dirty="0"/>
              <a:t/>
            </a:r>
            <a:br>
              <a:rPr lang="en-US" sz="1400" dirty="0"/>
            </a:br>
            <a:r>
              <a:rPr lang="en-US" sz="1400" dirty="0"/>
              <a:t>Read more</a:t>
            </a:r>
            <a:r>
              <a:rPr lang="en-US" sz="1400" dirty="0" smtClean="0"/>
              <a:t>:</a:t>
            </a:r>
            <a:r>
              <a:rPr lang="en-US" sz="1400" dirty="0"/>
              <a:t/>
            </a:r>
            <a:br>
              <a:rPr lang="en-US" sz="1400" dirty="0"/>
            </a:br>
            <a:r>
              <a:rPr lang="en-US" sz="1400" dirty="0"/>
              <a:t/>
            </a:r>
            <a:br>
              <a:rPr lang="en-US" sz="1400" dirty="0"/>
            </a:br>
            <a:endParaRPr lang="tr-TR" sz="1400"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5105067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53787" y="751344"/>
            <a:ext cx="9785268" cy="4616648"/>
          </a:xfrm>
          <a:prstGeom prst="rect">
            <a:avLst/>
          </a:prstGeom>
        </p:spPr>
        <p:txBody>
          <a:bodyPr wrap="square">
            <a:spAutoFit/>
          </a:bodyPr>
          <a:lstStyle/>
          <a:p>
            <a:pPr algn="just"/>
            <a:r>
              <a:rPr lang="en-US" sz="2400" dirty="0" smtClean="0">
                <a:latin typeface="Times New Roman" panose="02020603050405020304" pitchFamily="18" charset="0"/>
                <a:cs typeface="Times New Roman" panose="02020603050405020304" pitchFamily="18" charset="0"/>
              </a:rPr>
              <a:t>The all-important difference between Christianity and Judaism is the Person of Jesus Christ. Christianity teaches that Jesus Christ is the fulfillment of the Old Testament prophecies of a coming Messiah / Savior (Isaiah 7:14; 9:6-7; Micah 5:2). Judaism often recognizes Jesus as a good teacher, and perhaps even a prophet of God. Judaism does not believe that Jesus was the Messiah. Taking it a step further, Christianity teaches that Jesus was God in the flesh (Hebrews 1:8). Christianity teaches that God became a human being in the Person of Jesus Christ so He could lay down His life to pay the price for our sins (Romans 5:8; 2 Corinthians 5:21). Judaism strongly denies that Jesus was God or that such a sacrifice was necessary.</a:t>
            </a:r>
            <a:r>
              <a:rPr lang="en-US" dirty="0" smtClean="0"/>
              <a:t/>
            </a:r>
            <a:br>
              <a:rPr lang="en-US" dirty="0" smtClean="0"/>
            </a:br>
            <a:r>
              <a:rPr lang="en-US" u="none" strike="noStrike" dirty="0" smtClean="0">
                <a:solidFill>
                  <a:srgbClr val="000000"/>
                </a:solidFill>
                <a:effectLst/>
              </a:rPr>
              <a:t/>
            </a:r>
            <a:br>
              <a:rPr lang="en-US" u="none" strike="noStrike" dirty="0" smtClean="0">
                <a:solidFill>
                  <a:srgbClr val="000000"/>
                </a:solidFill>
                <a:effectLst/>
              </a:rPr>
            </a:br>
            <a:r>
              <a:rPr lang="en-US" u="none" strike="noStrike" dirty="0" smtClean="0">
                <a:solidFill>
                  <a:srgbClr val="000000"/>
                </a:solidFill>
                <a:effectLst/>
              </a:rPr>
              <a:t/>
            </a:r>
            <a:br>
              <a:rPr lang="en-US" u="none" strike="noStrike" dirty="0" smtClean="0">
                <a:solidFill>
                  <a:srgbClr val="000000"/>
                </a:solidFill>
                <a:effectLst/>
              </a:rPr>
            </a:br>
            <a:endParaRPr lang="en-US" u="none" strike="noStrike" dirty="0">
              <a:solidFill>
                <a:srgbClr val="000000"/>
              </a:solidFill>
              <a:effectLst/>
            </a:endParaRPr>
          </a:p>
        </p:txBody>
      </p:sp>
    </p:spTree>
    <p:extLst>
      <p:ext uri="{BB962C8B-B14F-4D97-AF65-F5344CB8AC3E}">
        <p14:creationId xmlns:p14="http://schemas.microsoft.com/office/powerpoint/2010/main" val="766070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3791" y="807522"/>
            <a:ext cx="8573985" cy="4708981"/>
          </a:xfrm>
          <a:prstGeom prst="rect">
            <a:avLst/>
          </a:prstGeom>
        </p:spPr>
        <p:txBody>
          <a:bodyPr wrap="square">
            <a:spAutoFit/>
          </a:bodyPr>
          <a:lstStyle/>
          <a:p>
            <a:r>
              <a:rPr lang="tr-TR" sz="2400" dirty="0" smtClean="0">
                <a:latin typeface="Aharoni" panose="02010803020104030203" pitchFamily="2" charset="-79"/>
                <a:cs typeface="Aharoni" panose="02010803020104030203" pitchFamily="2" charset="-79"/>
              </a:rPr>
              <a:t>J</a:t>
            </a:r>
            <a:r>
              <a:rPr lang="en-US" sz="2400" dirty="0" err="1" smtClean="0">
                <a:latin typeface="Aharoni" panose="02010803020104030203" pitchFamily="2" charset="-79"/>
                <a:cs typeface="Aharoni" panose="02010803020104030203" pitchFamily="2" charset="-79"/>
              </a:rPr>
              <a:t>esus</a:t>
            </a:r>
            <a:r>
              <a:rPr lang="en-US" sz="2400" dirty="0" smtClean="0">
                <a:latin typeface="Aharoni" panose="02010803020104030203" pitchFamily="2" charset="-79"/>
                <a:cs typeface="Aharoni" panose="02010803020104030203" pitchFamily="2" charset="-79"/>
              </a:rPr>
              <a:t> Christ is the all-important distinction between Christianity and Judaism. The Person and work of Jesus Christ is the one primary issue that Christianity and Judaism cannot agree upon. In Matthew 15:24, Jesus declared, "I was sent only to the lost sheep of Israel.” The religious leaders of Israel in Jesus' time asked Him, “Are you the Christ, the Son of the Blessed One?” Jesus replied, 'I am,' ... And you will see the Son of Man sitting at the right hand of the Mighty One and coming on the clouds of heaven" (Mark 14:61-62). But they didn’t believe His words or accept Him as the Messiah.</a:t>
            </a:r>
            <a:r>
              <a:rPr lang="en-US" u="none" strike="noStrike" dirty="0" smtClean="0">
                <a:solidFill>
                  <a:srgbClr val="000000"/>
                </a:solidFill>
                <a:effectLst/>
              </a:rPr>
              <a:t/>
            </a:r>
            <a:br>
              <a:rPr lang="en-US" u="none" strike="noStrike" dirty="0" smtClean="0">
                <a:solidFill>
                  <a:srgbClr val="000000"/>
                </a:solidFill>
                <a:effectLst/>
              </a:rPr>
            </a:br>
            <a:r>
              <a:rPr lang="en-US" u="none" strike="noStrike" dirty="0" smtClean="0">
                <a:solidFill>
                  <a:srgbClr val="000000"/>
                </a:solidFill>
                <a:effectLst/>
              </a:rPr>
              <a:t/>
            </a:r>
            <a:br>
              <a:rPr lang="en-US" u="none" strike="noStrike" dirty="0" smtClean="0">
                <a:solidFill>
                  <a:srgbClr val="000000"/>
                </a:solidFill>
                <a:effectLst/>
              </a:rPr>
            </a:br>
            <a:endParaRPr lang="en-US" u="none" strike="noStrike" dirty="0">
              <a:solidFill>
                <a:srgbClr val="000000"/>
              </a:solidFill>
              <a:effectLst/>
            </a:endParaRPr>
          </a:p>
        </p:txBody>
      </p:sp>
    </p:spTree>
    <p:extLst>
      <p:ext uri="{BB962C8B-B14F-4D97-AF65-F5344CB8AC3E}">
        <p14:creationId xmlns:p14="http://schemas.microsoft.com/office/powerpoint/2010/main" val="2743717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4395" y="558140"/>
            <a:ext cx="8419605" cy="1384995"/>
          </a:xfrm>
          <a:prstGeom prst="rect">
            <a:avLst/>
          </a:prstGeom>
        </p:spPr>
        <p:txBody>
          <a:bodyPr wrap="square">
            <a:spAutoFit/>
          </a:bodyPr>
          <a:lstStyle/>
          <a:p>
            <a:endParaRPr lang="tr-TR" dirty="0" smtClean="0"/>
          </a:p>
          <a:p>
            <a:endParaRPr lang="tr-TR" dirty="0"/>
          </a:p>
          <a:p>
            <a:r>
              <a:rPr lang="tr-TR" sz="4800" dirty="0" smtClean="0">
                <a:solidFill>
                  <a:srgbClr val="FF0000"/>
                </a:solidFill>
              </a:rPr>
              <a:t>DOCTRINES OF TRINITY</a:t>
            </a:r>
          </a:p>
        </p:txBody>
      </p:sp>
    </p:spTree>
    <p:extLst>
      <p:ext uri="{BB962C8B-B14F-4D97-AF65-F5344CB8AC3E}">
        <p14:creationId xmlns:p14="http://schemas.microsoft.com/office/powerpoint/2010/main" val="1592932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40031" y="335845"/>
            <a:ext cx="8965870" cy="5447645"/>
          </a:xfrm>
          <a:prstGeom prst="rect">
            <a:avLst/>
          </a:prstGeom>
        </p:spPr>
        <p:txBody>
          <a:bodyPr wrap="square">
            <a:spAutoFit/>
          </a:bodyPr>
          <a:lstStyle/>
          <a:p>
            <a:pPr algn="just"/>
            <a:r>
              <a:rPr lang="tr-TR" sz="2800" b="1" dirty="0"/>
              <a:t>T</a:t>
            </a:r>
            <a:r>
              <a:rPr lang="en-US" sz="2800" b="1" dirty="0" err="1" smtClean="0"/>
              <a:t>rinity</a:t>
            </a:r>
            <a:r>
              <a:rPr lang="en-US" sz="2800" b="1" dirty="0" smtClean="0"/>
              <a:t>,</a:t>
            </a:r>
            <a:r>
              <a:rPr lang="en-US" sz="2000" b="1" dirty="0" smtClean="0"/>
              <a:t> in Christian doctrine, the unity of Father, Son, and Holy Spirit as three persons in one Godhead.</a:t>
            </a:r>
          </a:p>
          <a:p>
            <a:pPr algn="just"/>
            <a:r>
              <a:rPr lang="en-US" sz="2000" b="1" dirty="0" smtClean="0"/>
              <a:t>Neither the word Trinity nor the explicit doctrine appears in the New Testament, nor did Jesus and his followers intend to contradict the Shema in the Hebrew Scriptures: “Hear, O Israel: The Lord our God is one Lord” (Deuteronomy 6:4). The earliest Christians, however, had to cope with the implications of the coming of Jesus Christ and of the presumed presence and power of God among them—</a:t>
            </a:r>
            <a:r>
              <a:rPr lang="en-US" sz="2000" b="1" i="1" dirty="0" smtClean="0"/>
              <a:t>i.e.,</a:t>
            </a:r>
            <a:r>
              <a:rPr lang="en-US" sz="2000" b="1" dirty="0" smtClean="0"/>
              <a:t> the Holy Spirit, whose coming was connected with the celebration of the Pentecost. The Father, Son, and Holy Spirit were associated in such New Testament passages as the Great Commission: “Go therefore and make disciples of all nations, baptizing them in the name of the Father and of the Son and of the Holy Spirit” (Matthew 28:19); and in the apostolic benediction: “The grace of the Lord Jesus Christ and the love of God and the fellowship of the Holy Spirit be with you all” (2 Corinthians 13:14). Thus, the New Testament established the basis for the doctrine of the Trinity.</a:t>
            </a:r>
            <a:endParaRPr lang="en-US" sz="2000" b="1" dirty="0"/>
          </a:p>
        </p:txBody>
      </p:sp>
    </p:spTree>
    <p:extLst>
      <p:ext uri="{BB962C8B-B14F-4D97-AF65-F5344CB8AC3E}">
        <p14:creationId xmlns:p14="http://schemas.microsoft.com/office/powerpoint/2010/main" val="34947775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56904" y="736270"/>
            <a:ext cx="9345880" cy="4401205"/>
          </a:xfrm>
          <a:prstGeom prst="rect">
            <a:avLst/>
          </a:prstGeom>
        </p:spPr>
        <p:txBody>
          <a:bodyPr wrap="square">
            <a:spAutoFit/>
          </a:bodyPr>
          <a:lstStyle/>
          <a:p>
            <a:r>
              <a:rPr lang="en-US" sz="2000" dirty="0" smtClean="0"/>
              <a:t>The doctrine developed gradually over several centuries and through many controversies. Initially, both the requirements of monotheism inherited from the Hebrew Scriptures and the implications of the need to interpret the biblical teaching to Greco-Roman religions seemed to demand that the divine in Christ as the Word, or Logos, be interpreted as subordinate to the Supreme Being. An alternative solution was to interpret Father, Son, and Holy Spirit as three modes of the self-disclosure of the one God but not as distinct within the being of God itself. The first tendency recognized the distinctness among the three, but at the cost of their equality and hence of their unity (</a:t>
            </a:r>
            <a:r>
              <a:rPr lang="en-US" sz="2000" dirty="0" err="1" smtClean="0"/>
              <a:t>subordinationism</a:t>
            </a:r>
            <a:r>
              <a:rPr lang="en-US" sz="2000" dirty="0" smtClean="0"/>
              <a:t>); the second came to terms with their unity, but at the cost of their distinctness as “persons” (modalism). It was not until the 4th century that the distinctness of the three and their unity were brought together in a single orthodox doctrine of one essence and three persons.</a:t>
            </a:r>
            <a:endParaRPr lang="tr-TR" sz="2000" dirty="0"/>
          </a:p>
        </p:txBody>
      </p:sp>
    </p:spTree>
    <p:extLst>
      <p:ext uri="{BB962C8B-B14F-4D97-AF65-F5344CB8AC3E}">
        <p14:creationId xmlns:p14="http://schemas.microsoft.com/office/powerpoint/2010/main" val="2528432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1002</Words>
  <Application>Microsoft Office PowerPoint</Application>
  <PresentationFormat>Geniş ekran</PresentationFormat>
  <Paragraphs>41</Paragraphs>
  <Slides>13</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Aharoni</vt:lpstr>
      <vt:lpstr>Arial</vt:lpstr>
      <vt:lpstr>Calibri</vt:lpstr>
      <vt:lpstr>Calibri Light</vt:lpstr>
      <vt:lpstr>Times New Roman</vt:lpstr>
      <vt:lpstr>Wingdings 3</vt:lpstr>
      <vt:lpstr>Office Teması</vt:lpstr>
      <vt:lpstr>PowerPoint Sunusu</vt:lpstr>
      <vt:lpstr>PowerPoint Sunusu</vt:lpstr>
      <vt:lpstr>PowerPoint Sunusu</vt:lpstr>
      <vt:lpstr>      Of the major world religions, Christianity and Judaism are likely the most similar. Christianity and Judaism both believe in one God who is almighty, omniscient, omnipresent, eternal, and infinite. Both religions believe in a God who is holy, righteous, and just, while at the same time loving, forgiving, and merciful. Christianity and Judaism share the Hebrew Scriptures (the Old Testament) as the authoritative Word of God, although Christianity includes the New Testament as well. Both Christianity and Judaism believe in the existence of heaven, the eternal dwelling place of the righteous, and hell, the eternal dwelling place of the wicked (although not all Christians and not all Jews believe in the eternality of hell). Christianity and Judaism have basically the same ethical code, commonly known today as Judeo-Christian. Both Judaism and Christianity teach that God has a special plan for the nation of Israel and the Jewish people    Read more:  </vt:lpstr>
      <vt:lpstr>PowerPoint Sunusu</vt:lpstr>
      <vt:lpstr>PowerPoint Sunusu</vt:lpstr>
      <vt:lpstr>PowerPoint Sunusu</vt:lpstr>
      <vt:lpstr>PowerPoint Sunusu</vt:lpstr>
      <vt:lpstr>PowerPoint Sunusu</vt:lpstr>
      <vt:lpstr>PowerPoint Sunusu</vt:lpstr>
      <vt:lpstr>PowerPoint Sunusu</vt:lpstr>
      <vt:lpstr>Scriptures?</vt:lpstr>
      <vt:lpstr>Old Testament, New Testament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account</dc:creator>
  <cp:lastModifiedBy>Microsoft account</cp:lastModifiedBy>
  <cp:revision>1</cp:revision>
  <dcterms:created xsi:type="dcterms:W3CDTF">2018-02-20T13:47:33Z</dcterms:created>
  <dcterms:modified xsi:type="dcterms:W3CDTF">2018-02-20T13:47:36Z</dcterms:modified>
</cp:coreProperties>
</file>