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A288AD7-8095-4C11-851E-2BBE074D5428}"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4D8AF57-3C35-491A-A55E-A0604B619075}" type="slidenum">
              <a:rPr lang="tr-TR" smtClean="0"/>
              <a:t>‹#›</a:t>
            </a:fld>
            <a:endParaRPr lang="tr-TR"/>
          </a:p>
        </p:txBody>
      </p:sp>
    </p:spTree>
    <p:extLst>
      <p:ext uri="{BB962C8B-B14F-4D97-AF65-F5344CB8AC3E}">
        <p14:creationId xmlns:p14="http://schemas.microsoft.com/office/powerpoint/2010/main" val="2840922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A288AD7-8095-4C11-851E-2BBE074D5428}"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4D8AF57-3C35-491A-A55E-A0604B619075}" type="slidenum">
              <a:rPr lang="tr-TR" smtClean="0"/>
              <a:t>‹#›</a:t>
            </a:fld>
            <a:endParaRPr lang="tr-TR"/>
          </a:p>
        </p:txBody>
      </p:sp>
    </p:spTree>
    <p:extLst>
      <p:ext uri="{BB962C8B-B14F-4D97-AF65-F5344CB8AC3E}">
        <p14:creationId xmlns:p14="http://schemas.microsoft.com/office/powerpoint/2010/main" val="841905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A288AD7-8095-4C11-851E-2BBE074D5428}"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4D8AF57-3C35-491A-A55E-A0604B619075}" type="slidenum">
              <a:rPr lang="tr-TR" smtClean="0"/>
              <a:t>‹#›</a:t>
            </a:fld>
            <a:endParaRPr lang="tr-TR"/>
          </a:p>
        </p:txBody>
      </p:sp>
    </p:spTree>
    <p:extLst>
      <p:ext uri="{BB962C8B-B14F-4D97-AF65-F5344CB8AC3E}">
        <p14:creationId xmlns:p14="http://schemas.microsoft.com/office/powerpoint/2010/main" val="2016961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A288AD7-8095-4C11-851E-2BBE074D5428}"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4D8AF57-3C35-491A-A55E-A0604B619075}" type="slidenum">
              <a:rPr lang="tr-TR" smtClean="0"/>
              <a:t>‹#›</a:t>
            </a:fld>
            <a:endParaRPr lang="tr-TR"/>
          </a:p>
        </p:txBody>
      </p:sp>
    </p:spTree>
    <p:extLst>
      <p:ext uri="{BB962C8B-B14F-4D97-AF65-F5344CB8AC3E}">
        <p14:creationId xmlns:p14="http://schemas.microsoft.com/office/powerpoint/2010/main" val="393944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A288AD7-8095-4C11-851E-2BBE074D5428}"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4D8AF57-3C35-491A-A55E-A0604B619075}" type="slidenum">
              <a:rPr lang="tr-TR" smtClean="0"/>
              <a:t>‹#›</a:t>
            </a:fld>
            <a:endParaRPr lang="tr-TR"/>
          </a:p>
        </p:txBody>
      </p:sp>
    </p:spTree>
    <p:extLst>
      <p:ext uri="{BB962C8B-B14F-4D97-AF65-F5344CB8AC3E}">
        <p14:creationId xmlns:p14="http://schemas.microsoft.com/office/powerpoint/2010/main" val="3675684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A288AD7-8095-4C11-851E-2BBE074D5428}"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4D8AF57-3C35-491A-A55E-A0604B619075}" type="slidenum">
              <a:rPr lang="tr-TR" smtClean="0"/>
              <a:t>‹#›</a:t>
            </a:fld>
            <a:endParaRPr lang="tr-TR"/>
          </a:p>
        </p:txBody>
      </p:sp>
    </p:spTree>
    <p:extLst>
      <p:ext uri="{BB962C8B-B14F-4D97-AF65-F5344CB8AC3E}">
        <p14:creationId xmlns:p14="http://schemas.microsoft.com/office/powerpoint/2010/main" val="2192071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A288AD7-8095-4C11-851E-2BBE074D5428}" type="datetimeFigureOut">
              <a:rPr lang="tr-TR" smtClean="0"/>
              <a:t>21.01.2019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4D8AF57-3C35-491A-A55E-A0604B619075}" type="slidenum">
              <a:rPr lang="tr-TR" smtClean="0"/>
              <a:t>‹#›</a:t>
            </a:fld>
            <a:endParaRPr lang="tr-TR"/>
          </a:p>
        </p:txBody>
      </p:sp>
    </p:spTree>
    <p:extLst>
      <p:ext uri="{BB962C8B-B14F-4D97-AF65-F5344CB8AC3E}">
        <p14:creationId xmlns:p14="http://schemas.microsoft.com/office/powerpoint/2010/main" val="1578083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A288AD7-8095-4C11-851E-2BBE074D5428}" type="datetimeFigureOut">
              <a:rPr lang="tr-TR" smtClean="0"/>
              <a:t>21.01.2019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4D8AF57-3C35-491A-A55E-A0604B619075}" type="slidenum">
              <a:rPr lang="tr-TR" smtClean="0"/>
              <a:t>‹#›</a:t>
            </a:fld>
            <a:endParaRPr lang="tr-TR"/>
          </a:p>
        </p:txBody>
      </p:sp>
    </p:spTree>
    <p:extLst>
      <p:ext uri="{BB962C8B-B14F-4D97-AF65-F5344CB8AC3E}">
        <p14:creationId xmlns:p14="http://schemas.microsoft.com/office/powerpoint/2010/main" val="1120101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A288AD7-8095-4C11-851E-2BBE074D5428}" type="datetimeFigureOut">
              <a:rPr lang="tr-TR" smtClean="0"/>
              <a:t>21.01.2019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4D8AF57-3C35-491A-A55E-A0604B619075}" type="slidenum">
              <a:rPr lang="tr-TR" smtClean="0"/>
              <a:t>‹#›</a:t>
            </a:fld>
            <a:endParaRPr lang="tr-TR"/>
          </a:p>
        </p:txBody>
      </p:sp>
    </p:spTree>
    <p:extLst>
      <p:ext uri="{BB962C8B-B14F-4D97-AF65-F5344CB8AC3E}">
        <p14:creationId xmlns:p14="http://schemas.microsoft.com/office/powerpoint/2010/main" val="3372406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A288AD7-8095-4C11-851E-2BBE074D5428}"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4D8AF57-3C35-491A-A55E-A0604B619075}" type="slidenum">
              <a:rPr lang="tr-TR" smtClean="0"/>
              <a:t>‹#›</a:t>
            </a:fld>
            <a:endParaRPr lang="tr-TR"/>
          </a:p>
        </p:txBody>
      </p:sp>
    </p:spTree>
    <p:extLst>
      <p:ext uri="{BB962C8B-B14F-4D97-AF65-F5344CB8AC3E}">
        <p14:creationId xmlns:p14="http://schemas.microsoft.com/office/powerpoint/2010/main" val="3341064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A288AD7-8095-4C11-851E-2BBE074D5428}"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4D8AF57-3C35-491A-A55E-A0604B619075}" type="slidenum">
              <a:rPr lang="tr-TR" smtClean="0"/>
              <a:t>‹#›</a:t>
            </a:fld>
            <a:endParaRPr lang="tr-TR"/>
          </a:p>
        </p:txBody>
      </p:sp>
    </p:spTree>
    <p:extLst>
      <p:ext uri="{BB962C8B-B14F-4D97-AF65-F5344CB8AC3E}">
        <p14:creationId xmlns:p14="http://schemas.microsoft.com/office/powerpoint/2010/main" val="2040248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288AD7-8095-4C11-851E-2BBE074D5428}" type="datetimeFigureOut">
              <a:rPr lang="tr-TR" smtClean="0"/>
              <a:t>21.01.2019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D8AF57-3C35-491A-A55E-A0604B619075}" type="slidenum">
              <a:rPr lang="tr-TR" smtClean="0"/>
              <a:t>‹#›</a:t>
            </a:fld>
            <a:endParaRPr lang="tr-TR"/>
          </a:p>
        </p:txBody>
      </p:sp>
    </p:spTree>
    <p:extLst>
      <p:ext uri="{BB962C8B-B14F-4D97-AF65-F5344CB8AC3E}">
        <p14:creationId xmlns:p14="http://schemas.microsoft.com/office/powerpoint/2010/main" val="306785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24607" y="1443841"/>
            <a:ext cx="9480331" cy="3970318"/>
          </a:xfrm>
          <a:prstGeom prst="rect">
            <a:avLst/>
          </a:prstGeom>
        </p:spPr>
        <p:txBody>
          <a:bodyPr wrap="square">
            <a:spAutoFit/>
          </a:bodyPr>
          <a:lstStyle/>
          <a:p>
            <a:r>
              <a:rPr lang="tr-TR" dirty="0" smtClean="0"/>
              <a:t>TUTUMLAR</a:t>
            </a:r>
          </a:p>
          <a:p>
            <a:endParaRPr lang="tr-TR" dirty="0" smtClean="0"/>
          </a:p>
          <a:p>
            <a:r>
              <a:rPr lang="tr-TR" dirty="0" smtClean="0"/>
              <a:t>-Ahmet X partisine oy verirken kardeşi Ayşe niçin Y partisine oy vermektedir?</a:t>
            </a:r>
          </a:p>
          <a:p>
            <a:endParaRPr lang="tr-TR" dirty="0" smtClean="0"/>
          </a:p>
          <a:p>
            <a:r>
              <a:rPr lang="tr-TR" dirty="0" smtClean="0"/>
              <a:t>-Mehmet ömründe hiçbir Arap ile karşılaşmadığı halde nedense Arapları sevmez, ama bir Pakistanlı ile de karşılaşmamıştır fakat Pakistanlıları sever, bu sevme-sevmeme nasıl ortaya çıkmıştır?</a:t>
            </a:r>
          </a:p>
          <a:p>
            <a:endParaRPr lang="tr-TR" dirty="0" smtClean="0"/>
          </a:p>
          <a:p>
            <a:r>
              <a:rPr lang="tr-TR" dirty="0" smtClean="0"/>
              <a:t>-Aynı ilçede oturan bir baba kızını kuran kursuna yollarken diğerini liseye göndermektedir, neden?</a:t>
            </a:r>
          </a:p>
          <a:p>
            <a:endParaRPr lang="tr-TR" dirty="0" smtClean="0"/>
          </a:p>
          <a:p>
            <a:r>
              <a:rPr lang="tr-TR" dirty="0" smtClean="0"/>
              <a:t>-Önceleri Toyota, Opel, Renault otomobilleri arasında bir seçim yapamayan Orhan, birini tercih ettikten sonra onun diğerlerinden iyi olduğuna neden kesinlikle kanaat getirir?</a:t>
            </a:r>
          </a:p>
          <a:p>
            <a:endParaRPr lang="tr-TR" dirty="0" smtClean="0"/>
          </a:p>
          <a:p>
            <a:r>
              <a:rPr lang="tr-TR" dirty="0" smtClean="0"/>
              <a:t>Bu örneklerin hepsinde tutumlardan söz edilmekte, bazılarında tutum davranışa dönüşmekte, bazılarında da tutum değişimi görülmektedir. </a:t>
            </a:r>
            <a:endParaRPr lang="tr-TR" dirty="0"/>
          </a:p>
        </p:txBody>
      </p:sp>
    </p:spTree>
    <p:extLst>
      <p:ext uri="{BB962C8B-B14F-4D97-AF65-F5344CB8AC3E}">
        <p14:creationId xmlns:p14="http://schemas.microsoft.com/office/powerpoint/2010/main" val="14468902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56441" y="1443841"/>
            <a:ext cx="9448800" cy="5078313"/>
          </a:xfrm>
          <a:prstGeom prst="rect">
            <a:avLst/>
          </a:prstGeom>
        </p:spPr>
        <p:txBody>
          <a:bodyPr wrap="square">
            <a:spAutoFit/>
          </a:bodyPr>
          <a:lstStyle/>
          <a:p>
            <a:r>
              <a:rPr lang="tr-TR" dirty="0" smtClean="0"/>
              <a:t>Bu örnekte de davranış ile tutum arasında bir çelişki ortaya çıkmıştır! </a:t>
            </a:r>
          </a:p>
          <a:p>
            <a:endParaRPr lang="tr-TR" dirty="0" smtClean="0"/>
          </a:p>
          <a:p>
            <a:r>
              <a:rPr lang="tr-TR" dirty="0" smtClean="0"/>
              <a:t>İnsanlar genellikle 2 çocuk ister ancak 2’den fazla veya az çocuğa sahiptirler. Demek ki insanların kaç çocuk isteyeceklerini bilmek onların gerçekten kaç çocuğu olacağını önceden tahmin etme imkanını bize vermez. </a:t>
            </a:r>
          </a:p>
          <a:p>
            <a:endParaRPr lang="tr-TR" dirty="0" smtClean="0"/>
          </a:p>
          <a:p>
            <a:r>
              <a:rPr lang="tr-TR" dirty="0" smtClean="0"/>
              <a:t>Tutum </a:t>
            </a:r>
            <a:r>
              <a:rPr lang="tr-TR" dirty="0" err="1" smtClean="0"/>
              <a:t>ortamsal</a:t>
            </a:r>
            <a:r>
              <a:rPr lang="tr-TR" dirty="0" smtClean="0"/>
              <a:t> değişkenlerle etkileşim halinde davranışa dönüşür. </a:t>
            </a:r>
          </a:p>
          <a:p>
            <a:endParaRPr lang="tr-TR" dirty="0" smtClean="0"/>
          </a:p>
          <a:p>
            <a:r>
              <a:rPr lang="tr-TR" dirty="0" smtClean="0"/>
              <a:t>La </a:t>
            </a:r>
            <a:r>
              <a:rPr lang="tr-TR" dirty="0" err="1" smtClean="0"/>
              <a:t>piere</a:t>
            </a:r>
            <a:r>
              <a:rPr lang="tr-TR" dirty="0" smtClean="0"/>
              <a:t> ve Kunter vd. çalışmalarında tutum mektup veya telefonla belirtilmekte, davranış ise yüz yüze ortamlarda meydana gelmektedir. Mektup veya telefonla tanımadığımız insanları kabul etmemek daha kolaydır. Ya da anketlerde 2 çocuk istediğimizi söylemek. Ama iş uygulamaya gelince bunu yapmak daha zor olmaktadır.</a:t>
            </a:r>
          </a:p>
          <a:p>
            <a:endParaRPr lang="tr-TR" dirty="0" smtClean="0"/>
          </a:p>
          <a:p>
            <a:r>
              <a:rPr lang="tr-TR" dirty="0" smtClean="0"/>
              <a:t>Demek ki ortam davranışı belirlemekten daha etkili olabilmektedir!</a:t>
            </a:r>
          </a:p>
          <a:p>
            <a:endParaRPr lang="tr-TR" dirty="0" smtClean="0"/>
          </a:p>
          <a:p>
            <a:r>
              <a:rPr lang="tr-TR" dirty="0" smtClean="0"/>
              <a:t>Ancak çok güçlü tutumlar </a:t>
            </a:r>
            <a:r>
              <a:rPr lang="tr-TR" dirty="0" err="1" smtClean="0"/>
              <a:t>ortamsal</a:t>
            </a:r>
            <a:r>
              <a:rPr lang="tr-TR" dirty="0" smtClean="0"/>
              <a:t> engelleri aşıp her durumda aynı davranışa yola açabilir. Beyaz işçilerin %20lik gruplarında görüldüğü gibi. </a:t>
            </a:r>
          </a:p>
          <a:p>
            <a:endParaRPr lang="tr-TR" dirty="0"/>
          </a:p>
        </p:txBody>
      </p:sp>
    </p:spTree>
    <p:extLst>
      <p:ext uri="{BB962C8B-B14F-4D97-AF65-F5344CB8AC3E}">
        <p14:creationId xmlns:p14="http://schemas.microsoft.com/office/powerpoint/2010/main" val="2528634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77159" y="1997839"/>
            <a:ext cx="9753600" cy="3693319"/>
          </a:xfrm>
          <a:prstGeom prst="rect">
            <a:avLst/>
          </a:prstGeom>
        </p:spPr>
        <p:txBody>
          <a:bodyPr wrap="square">
            <a:spAutoFit/>
          </a:bodyPr>
          <a:lstStyle/>
          <a:p>
            <a:r>
              <a:rPr lang="tr-TR" dirty="0" smtClean="0"/>
              <a:t>Tutum Nedir?</a:t>
            </a:r>
          </a:p>
          <a:p>
            <a:endParaRPr lang="tr-TR" dirty="0" smtClean="0"/>
          </a:p>
          <a:p>
            <a:r>
              <a:rPr lang="tr-TR" dirty="0" smtClean="0"/>
              <a:t>Tutum, bir bireye atfedilen ve onun bir psikolojik obje ile ilgili düşünce, duygu ve davranışlarını düzenli bir biçimde oluşturan eğilimdir. </a:t>
            </a:r>
          </a:p>
          <a:p>
            <a:endParaRPr lang="tr-TR" dirty="0" smtClean="0"/>
          </a:p>
          <a:p>
            <a:r>
              <a:rPr lang="tr-TR" dirty="0" smtClean="0"/>
              <a:t>Bu tanımı çözümlemeye çalışalım: </a:t>
            </a:r>
          </a:p>
          <a:p>
            <a:endParaRPr lang="tr-TR" dirty="0" smtClean="0"/>
          </a:p>
          <a:p>
            <a:r>
              <a:rPr lang="tr-TR" dirty="0" smtClean="0"/>
              <a:t>-Tutumun bir bireye ait olduğunu görülmektedir.</a:t>
            </a:r>
          </a:p>
          <a:p>
            <a:endParaRPr lang="tr-TR" dirty="0" smtClean="0"/>
          </a:p>
          <a:p>
            <a:r>
              <a:rPr lang="tr-TR" dirty="0" smtClean="0"/>
              <a:t>-Tutum bir bireye atfedilen eğilimdir. </a:t>
            </a:r>
          </a:p>
          <a:p>
            <a:endParaRPr lang="tr-TR" dirty="0" smtClean="0"/>
          </a:p>
          <a:p>
            <a:r>
              <a:rPr lang="tr-TR" dirty="0" smtClean="0"/>
              <a:t>-Tutum, doğrudan gözlenemez, ancak gözle görülen bazı davranışlara yol açtığı için bu davranışların gözlenmesi sonucu tutumun varlığından söz edilebilir. </a:t>
            </a:r>
            <a:endParaRPr lang="tr-TR" dirty="0"/>
          </a:p>
        </p:txBody>
      </p:sp>
    </p:spTree>
    <p:extLst>
      <p:ext uri="{BB962C8B-B14F-4D97-AF65-F5344CB8AC3E}">
        <p14:creationId xmlns:p14="http://schemas.microsoft.com/office/powerpoint/2010/main" val="2360131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29709" y="889844"/>
            <a:ext cx="9722069" cy="3970318"/>
          </a:xfrm>
          <a:prstGeom prst="rect">
            <a:avLst/>
          </a:prstGeom>
        </p:spPr>
        <p:txBody>
          <a:bodyPr wrap="square">
            <a:spAutoFit/>
          </a:bodyPr>
          <a:lstStyle/>
          <a:p>
            <a:r>
              <a:rPr lang="tr-TR" dirty="0" smtClean="0"/>
              <a:t>Tanımda geçen diğer bir önemli kavram “psikolojik </a:t>
            </a:r>
            <a:r>
              <a:rPr lang="tr-TR" dirty="0" err="1" smtClean="0"/>
              <a:t>obje”dir</a:t>
            </a:r>
            <a:r>
              <a:rPr lang="tr-TR" dirty="0" smtClean="0"/>
              <a:t>. Bu terim, birey için anlam taşıyan ve bireyin farkında olduğu herhangi bir obje demektir. </a:t>
            </a:r>
          </a:p>
          <a:p>
            <a:endParaRPr lang="tr-TR" dirty="0" smtClean="0"/>
          </a:p>
          <a:p>
            <a:r>
              <a:rPr lang="tr-TR" dirty="0" smtClean="0"/>
              <a:t>Ahmet için çalışma masası fiziksel bir obje iken, Mehmet için çalışma masası babasından yadigâr kaldığı için psikolojik objedir. Herhangi bir şey bir kişi için tutum objesi olduğu halde başkası için olmayabilir. </a:t>
            </a:r>
          </a:p>
          <a:p>
            <a:r>
              <a:rPr lang="tr-TR" dirty="0" smtClean="0"/>
              <a:t>Herhangi bir obje, nitelik değiştirerek bir kimse için psikolojik obje haline gelebilir. </a:t>
            </a:r>
          </a:p>
          <a:p>
            <a:endParaRPr lang="tr-TR" dirty="0" smtClean="0"/>
          </a:p>
          <a:p>
            <a:r>
              <a:rPr lang="tr-TR" dirty="0" smtClean="0"/>
              <a:t>Ahmet antikacının önünden geçerken masasına benzer bir masanın fiyatının çok pahalı olduğunu görür ve masası onun için psikolojik obje haline gelebilir. Çünkü birden bire hiç önemsemediği, farkında olmadığı, onun için anlam taşımayan masasına karşı olumlu bir tutum geliştirebilir. Böylece masası onun için psikolojik bir obje haline </a:t>
            </a:r>
            <a:r>
              <a:rPr lang="tr-TR" dirty="0" err="1" smtClean="0"/>
              <a:t>gelektedir</a:t>
            </a:r>
            <a:r>
              <a:rPr lang="tr-TR" dirty="0" smtClean="0"/>
              <a:t>.</a:t>
            </a:r>
          </a:p>
          <a:p>
            <a:endParaRPr lang="tr-TR" dirty="0" smtClean="0"/>
          </a:p>
          <a:p>
            <a:r>
              <a:rPr lang="tr-TR" dirty="0" smtClean="0"/>
              <a:t>Bir birey için her şey psikolojik obje olabilir. Sevdiği kimseler, nefret ettiği kimseler, yeni taşınan komşu, aile planlaması, oturduğu ev, tuttuğu takım, iş arkadaşları…</a:t>
            </a:r>
            <a:endParaRPr lang="tr-TR" dirty="0"/>
          </a:p>
        </p:txBody>
      </p:sp>
    </p:spTree>
    <p:extLst>
      <p:ext uri="{BB962C8B-B14F-4D97-AF65-F5344CB8AC3E}">
        <p14:creationId xmlns:p14="http://schemas.microsoft.com/office/powerpoint/2010/main" val="1525413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92469" y="1166843"/>
            <a:ext cx="9249103" cy="5078313"/>
          </a:xfrm>
          <a:prstGeom prst="rect">
            <a:avLst/>
          </a:prstGeom>
        </p:spPr>
        <p:txBody>
          <a:bodyPr wrap="square">
            <a:spAutoFit/>
          </a:bodyPr>
          <a:lstStyle/>
          <a:p>
            <a:r>
              <a:rPr lang="tr-TR" dirty="0" smtClean="0"/>
              <a:t>Tanımda dikkatimizi çeken diğer bir noktada, düşünce-duygu-davranış eğilimi bütünleşmesidir. Bu üçlü aynı zamanda tutumun öğeleridir. </a:t>
            </a:r>
          </a:p>
          <a:p>
            <a:endParaRPr lang="tr-TR" dirty="0" smtClean="0"/>
          </a:p>
          <a:p>
            <a:pPr marL="342900" indent="-342900">
              <a:buAutoNum type="arabicPeriod"/>
            </a:pPr>
            <a:r>
              <a:rPr lang="tr-TR" dirty="0" smtClean="0"/>
              <a:t>Düşünce ile ilgili olarak (Bilişsel Öğe): O tutum objesi hakkında sahip olunan bilgiler ve düşüncelerdir. </a:t>
            </a:r>
          </a:p>
          <a:p>
            <a:pPr marL="342900" indent="-342900">
              <a:buAutoNum type="arabicPeriod"/>
            </a:pPr>
            <a:endParaRPr lang="tr-TR" dirty="0" smtClean="0"/>
          </a:p>
          <a:p>
            <a:r>
              <a:rPr lang="tr-TR" dirty="0" smtClean="0"/>
              <a:t> Ahmet’in kadınların çalışmasının çocuklarını ihmal etmelerine, aile huzursuzluğuna yol açacağını düşünmesi.</a:t>
            </a:r>
          </a:p>
          <a:p>
            <a:endParaRPr lang="tr-TR" dirty="0" smtClean="0"/>
          </a:p>
          <a:p>
            <a:pPr marL="342900" indent="-342900">
              <a:buAutoNum type="arabicPeriod" startAt="2"/>
            </a:pPr>
            <a:r>
              <a:rPr lang="tr-TR" dirty="0" smtClean="0"/>
              <a:t>Duygusal Öğe: O tutum objesine karşı duygusal tepkilerdir. </a:t>
            </a:r>
          </a:p>
          <a:p>
            <a:pPr marL="342900" indent="-342900">
              <a:buAutoNum type="arabicPeriod" startAt="2"/>
            </a:pPr>
            <a:endParaRPr lang="tr-TR" dirty="0" smtClean="0"/>
          </a:p>
          <a:p>
            <a:r>
              <a:rPr lang="tr-TR" dirty="0" smtClean="0"/>
              <a:t>Ahmet karısının çalıştığını düşündüğünde sinirlenebilir, kıskanabilir.</a:t>
            </a:r>
          </a:p>
          <a:p>
            <a:endParaRPr lang="tr-TR" dirty="0" smtClean="0"/>
          </a:p>
          <a:p>
            <a:pPr marL="342900" indent="-342900">
              <a:buAutoNum type="arabicPeriod" startAt="3"/>
            </a:pPr>
            <a:r>
              <a:rPr lang="tr-TR" dirty="0" smtClean="0"/>
              <a:t>Davranışsal Öğe: O tutum objesine karşı gözlemlenebilen tüm davranışlardır.</a:t>
            </a:r>
          </a:p>
          <a:p>
            <a:endParaRPr lang="tr-TR" dirty="0" smtClean="0"/>
          </a:p>
          <a:p>
            <a:r>
              <a:rPr lang="tr-TR" dirty="0" smtClean="0"/>
              <a:t> Ahmet çalışmak isteyen karısıyla kavga edebilir, arkadaşına da karısını çalıştırmamasını öğütleyebilir. Bu tür davranış eğilimleri artıkça tutumun gerçekten davranışa yol açma olasılığı artar.</a:t>
            </a:r>
            <a:endParaRPr lang="tr-TR" dirty="0"/>
          </a:p>
        </p:txBody>
      </p:sp>
    </p:spTree>
    <p:extLst>
      <p:ext uri="{BB962C8B-B14F-4D97-AF65-F5344CB8AC3E}">
        <p14:creationId xmlns:p14="http://schemas.microsoft.com/office/powerpoint/2010/main" val="1291818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98179" y="1997839"/>
            <a:ext cx="9038897" cy="3139321"/>
          </a:xfrm>
          <a:prstGeom prst="rect">
            <a:avLst/>
          </a:prstGeom>
        </p:spPr>
        <p:txBody>
          <a:bodyPr wrap="square">
            <a:spAutoFit/>
          </a:bodyPr>
          <a:lstStyle/>
          <a:p>
            <a:r>
              <a:rPr lang="tr-TR" dirty="0" smtClean="0"/>
              <a:t>Güçlü tutumlarda bu üç öğe belirgin bir şekilde karşımıza çıkar ancak zayıf tutumlarda özellikle davranış boyutu zayıf olabilir.</a:t>
            </a:r>
          </a:p>
          <a:p>
            <a:endParaRPr lang="tr-TR" dirty="0" smtClean="0"/>
          </a:p>
          <a:p>
            <a:r>
              <a:rPr lang="tr-TR" dirty="0" smtClean="0"/>
              <a:t>Gelişmiş bir tutumda bu üç öğe karmaşık bir bileşim oluşturur. Bu bileşim tutumu kendi içinde tutarlı bir hale sokar ve tutumun davranışa dönüşmesine aracılık eder.</a:t>
            </a:r>
          </a:p>
          <a:p>
            <a:endParaRPr lang="tr-TR" dirty="0"/>
          </a:p>
          <a:p>
            <a:r>
              <a:rPr lang="tr-TR" dirty="0" smtClean="0"/>
              <a:t>Böylece kişinin çevresindeki objelere karşı duyguları, fikirleri, bilgileri ve davranışları devamlılık ve düzenlilik gösterir. </a:t>
            </a:r>
          </a:p>
          <a:p>
            <a:endParaRPr lang="tr-TR" dirty="0" smtClean="0"/>
          </a:p>
          <a:p>
            <a:r>
              <a:rPr lang="tr-TR" dirty="0" smtClean="0"/>
              <a:t>Bu üç öğenin gerekliliğinin vurgulanmasına rağmen son yıllarda bu üçlünün olmadan da tutumun söz konusu olabileceğine işaret edilmektedir. </a:t>
            </a:r>
            <a:endParaRPr lang="tr-TR" dirty="0"/>
          </a:p>
        </p:txBody>
      </p:sp>
    </p:spTree>
    <p:extLst>
      <p:ext uri="{BB962C8B-B14F-4D97-AF65-F5344CB8AC3E}">
        <p14:creationId xmlns:p14="http://schemas.microsoft.com/office/powerpoint/2010/main" val="3387756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55833" y="1859340"/>
            <a:ext cx="9469821" cy="2862322"/>
          </a:xfrm>
          <a:prstGeom prst="rect">
            <a:avLst/>
          </a:prstGeom>
        </p:spPr>
        <p:txBody>
          <a:bodyPr wrap="square">
            <a:spAutoFit/>
          </a:bodyPr>
          <a:lstStyle/>
          <a:p>
            <a:r>
              <a:rPr lang="tr-TR" dirty="0" smtClean="0"/>
              <a:t>Örneğin bir ürünün reklamını gören bir kişinin o ürünle ilgili olarak olumlu bir tutuma sahip olmasına rağmen bu tutumun herhangi bir davranışa dönüşmesi durumu gibi. </a:t>
            </a:r>
          </a:p>
          <a:p>
            <a:endParaRPr lang="tr-TR" dirty="0" smtClean="0"/>
          </a:p>
          <a:p>
            <a:r>
              <a:rPr lang="tr-TR" dirty="0" smtClean="0"/>
              <a:t>Buradan hareketle tutuma ilişkin daha sade tanımlamalar da yapılabilmektedir. </a:t>
            </a:r>
          </a:p>
          <a:p>
            <a:endParaRPr lang="tr-TR" dirty="0" smtClean="0"/>
          </a:p>
          <a:p>
            <a:r>
              <a:rPr lang="tr-TR" dirty="0" smtClean="0"/>
              <a:t>Tutum “bireyin bir obje ile ilgili olumlu veya olumsuz değerlendirmeleridir.” Bu tanımda sadece düşüncel (bilişsel) bir değerlendirme vardır. </a:t>
            </a:r>
          </a:p>
          <a:p>
            <a:endParaRPr lang="tr-TR" dirty="0" smtClean="0"/>
          </a:p>
          <a:p>
            <a:r>
              <a:rPr lang="tr-TR" dirty="0" smtClean="0"/>
              <a:t>O zaman her iki bakış açısını da birlikte ele alarak tutumun en azından zihinsel bir değerlendirmeden oluşması gerektiği söylenebilir. </a:t>
            </a:r>
            <a:endParaRPr lang="tr-TR" dirty="0"/>
          </a:p>
        </p:txBody>
      </p:sp>
    </p:spTree>
    <p:extLst>
      <p:ext uri="{BB962C8B-B14F-4D97-AF65-F5344CB8AC3E}">
        <p14:creationId xmlns:p14="http://schemas.microsoft.com/office/powerpoint/2010/main" val="3707472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13793" y="1582341"/>
            <a:ext cx="9228083" cy="3693319"/>
          </a:xfrm>
          <a:prstGeom prst="rect">
            <a:avLst/>
          </a:prstGeom>
        </p:spPr>
        <p:txBody>
          <a:bodyPr wrap="square">
            <a:spAutoFit/>
          </a:bodyPr>
          <a:lstStyle/>
          <a:p>
            <a:r>
              <a:rPr lang="tr-TR" dirty="0" smtClean="0"/>
              <a:t>Tutum ve Davranış</a:t>
            </a:r>
          </a:p>
          <a:p>
            <a:endParaRPr lang="tr-TR" dirty="0" smtClean="0"/>
          </a:p>
          <a:p>
            <a:r>
              <a:rPr lang="tr-TR" dirty="0" smtClean="0"/>
              <a:t>Tutumun davranış için bir belirleyici olduğunu ve davranışa bakarak kişinin tutumu hakkında bir fikre sahip olacağımızı belirttik peki;</a:t>
            </a:r>
          </a:p>
          <a:p>
            <a:endParaRPr lang="tr-TR" dirty="0" smtClean="0"/>
          </a:p>
          <a:p>
            <a:r>
              <a:rPr lang="tr-TR" dirty="0" smtClean="0"/>
              <a:t>Tutum tek başına davranışı meydana getirebilir mi? Ya da bir kimsenin bir konuda tutumu biliniyorsa, o konudaki davranışı önceden tahmin edilebilir mi? </a:t>
            </a:r>
          </a:p>
          <a:p>
            <a:endParaRPr lang="tr-TR" dirty="0" smtClean="0"/>
          </a:p>
          <a:p>
            <a:r>
              <a:rPr lang="tr-TR" dirty="0" smtClean="0"/>
              <a:t>Bu soruların hem kuramsal hem uygulama açısından önemi büyüktür. </a:t>
            </a:r>
          </a:p>
          <a:p>
            <a:endParaRPr lang="tr-TR" dirty="0" smtClean="0"/>
          </a:p>
          <a:p>
            <a:r>
              <a:rPr lang="tr-TR" dirty="0" smtClean="0"/>
              <a:t>Cevabımız evet ise bir kişinin tutumu hakkında bilgi sahibi olmakla bireyin davranışlarının önceden tahmin edilme olasılığı vardır. Bu durum, sosyal bilimlerin uygulama için önemini arttırmış ve tutumların ölçülmesinin değerini ortaya çıkarmıştır. </a:t>
            </a:r>
            <a:endParaRPr lang="tr-TR" dirty="0"/>
          </a:p>
        </p:txBody>
      </p:sp>
    </p:spTree>
    <p:extLst>
      <p:ext uri="{BB962C8B-B14F-4D97-AF65-F5344CB8AC3E}">
        <p14:creationId xmlns:p14="http://schemas.microsoft.com/office/powerpoint/2010/main" val="1198030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61241" y="1582341"/>
            <a:ext cx="9543393" cy="3139321"/>
          </a:xfrm>
          <a:prstGeom prst="rect">
            <a:avLst/>
          </a:prstGeom>
        </p:spPr>
        <p:txBody>
          <a:bodyPr wrap="square">
            <a:spAutoFit/>
          </a:bodyPr>
          <a:lstStyle/>
          <a:p>
            <a:r>
              <a:rPr lang="tr-TR" dirty="0" smtClean="0"/>
              <a:t>Tutum-Davranış Tutarsızlığı: </a:t>
            </a:r>
          </a:p>
          <a:p>
            <a:endParaRPr lang="tr-TR" dirty="0" smtClean="0"/>
          </a:p>
          <a:p>
            <a:r>
              <a:rPr lang="tr-TR" dirty="0" smtClean="0"/>
              <a:t>1934 yılında ABD’de uzak doğululara özellikle de Çinlilere yönelik güçlü bir önyargının olduğu dönemde yapılan bir araştırmaya bakalım. </a:t>
            </a:r>
          </a:p>
          <a:p>
            <a:endParaRPr lang="tr-TR" dirty="0" smtClean="0"/>
          </a:p>
          <a:p>
            <a:r>
              <a:rPr lang="tr-TR" dirty="0" smtClean="0"/>
              <a:t>La </a:t>
            </a:r>
            <a:r>
              <a:rPr lang="tr-TR" dirty="0" err="1" smtClean="0"/>
              <a:t>Piere</a:t>
            </a:r>
            <a:r>
              <a:rPr lang="tr-TR" dirty="0" smtClean="0"/>
              <a:t>, genç bir Çinli karı-kocayla 66 otel ve 184 lokantaya gitti ve gittikleri her yere kabul edildiler, kendilerine servis yapıldı (Çinli çift düzgün giyimliydi ve akıcı İngilizceye sahipti). Sadece 3. sınıf bir motele kabul edilmediler. Bundan altı ay sonra La </a:t>
            </a:r>
            <a:r>
              <a:rPr lang="tr-TR" dirty="0" err="1" smtClean="0"/>
              <a:t>Piere</a:t>
            </a:r>
            <a:r>
              <a:rPr lang="tr-TR" dirty="0" smtClean="0"/>
              <a:t>, gittikleri yerlere mektup yazarak rezervasyon yaptırmak istediğini ve Çinli müşterileri kabul edip etmeyeceklerini sordu. Mektupların yarısına cevap geldi, cevap yazan yerlerin %92’si Çinli çiftin kabul edilmeyeceğini bildirdi. %7’si kesin cevap vermedi, %1’i ise olumlu cevap verdi. </a:t>
            </a:r>
            <a:endParaRPr lang="tr-TR" dirty="0"/>
          </a:p>
        </p:txBody>
      </p:sp>
    </p:spTree>
    <p:extLst>
      <p:ext uri="{BB962C8B-B14F-4D97-AF65-F5344CB8AC3E}">
        <p14:creationId xmlns:p14="http://schemas.microsoft.com/office/powerpoint/2010/main" val="699952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19199" y="1443841"/>
            <a:ext cx="9406759" cy="3139321"/>
          </a:xfrm>
          <a:prstGeom prst="rect">
            <a:avLst/>
          </a:prstGeom>
        </p:spPr>
        <p:txBody>
          <a:bodyPr wrap="square">
            <a:spAutoFit/>
          </a:bodyPr>
          <a:lstStyle/>
          <a:p>
            <a:r>
              <a:rPr lang="tr-TR" dirty="0" smtClean="0"/>
              <a:t>Bu örnekte olumlu davranış ile olumsuz tutum arasında bir çelişki ortaya çıkmıştır! </a:t>
            </a:r>
          </a:p>
          <a:p>
            <a:endParaRPr lang="tr-TR" dirty="0" smtClean="0"/>
          </a:p>
          <a:p>
            <a:r>
              <a:rPr lang="tr-TR" dirty="0" smtClean="0"/>
              <a:t>Benzer bir durum siyah ve beyazların birlikte 11 restorana kabul edilmelerine rağmen, bu durum mektupla sorulduğunda hiç birinden cevap alınamamış, sonra telefon edildiğinde 6 ret, 5 (zorla) kabul cevabı alınmıştır. (Kunter vd., 1952)</a:t>
            </a:r>
          </a:p>
          <a:p>
            <a:endParaRPr lang="tr-TR" dirty="0" smtClean="0"/>
          </a:p>
          <a:p>
            <a:r>
              <a:rPr lang="tr-TR" dirty="0" smtClean="0"/>
              <a:t>Aynı durum 1952 ABD’de kömür madeninde çalışanlarda da gözlenmiştir. Siyahlarla hem madende hem de şehirde konuşan beyazların oranı ile her iki yerde de konuşmayanların oranı % 20’dir. Burada işçilerin davranışlarından ilkinde olumlu ikincisinde ise olumsuz tutum gözlenmektedir ve bu tutumları davranışlarıyla tutarlıdır. Ancak siyahlarla madende konuştuğu halde şehirde konuşmayan %60’lık beyaz grubun davranışı bir tutumla açıklanamaz. </a:t>
            </a:r>
            <a:endParaRPr lang="tr-TR" dirty="0"/>
          </a:p>
        </p:txBody>
      </p:sp>
    </p:spTree>
    <p:extLst>
      <p:ext uri="{BB962C8B-B14F-4D97-AF65-F5344CB8AC3E}">
        <p14:creationId xmlns:p14="http://schemas.microsoft.com/office/powerpoint/2010/main" val="180210968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1052</Words>
  <Application>Microsoft Office PowerPoint</Application>
  <PresentationFormat>Geniş ekran</PresentationFormat>
  <Paragraphs>87</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MEHMET ARCAN TUZCU</dc:creator>
  <cp:lastModifiedBy>MEHMET ARCAN TUZCU</cp:lastModifiedBy>
  <cp:revision>2</cp:revision>
  <dcterms:created xsi:type="dcterms:W3CDTF">2019-01-21T14:52:05Z</dcterms:created>
  <dcterms:modified xsi:type="dcterms:W3CDTF">2019-01-21T14:57:50Z</dcterms:modified>
</cp:coreProperties>
</file>