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Başlık"/>
          <p:cNvSpPr>
            <a:spLocks noGrp="1"/>
          </p:cNvSpPr>
          <p:nvPr>
            <p:ph type="ctrTitle" hasCustomPrompt="1"/>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lstStyle>
          <a:p>
            <a:r>
              <a:rPr kumimoji="0" lang="tr-TR" smtClean="0"/>
              <a:t>Asıl başlık stili için tıklatın</a:t>
            </a:r>
            <a:endParaRPr kumimoji="0" lang="en-US"/>
          </a:p>
        </p:txBody>
      </p:sp>
      <p:sp>
        <p:nvSpPr>
          <p:cNvPr id="17" name="16 Alt Başlık"/>
          <p:cNvSpPr>
            <a:spLocks noGrp="1"/>
          </p:cNvSpPr>
          <p:nvPr>
            <p:ph type="subTitle" idx="1" hasCustomPrompt="1"/>
          </p:nvPr>
        </p:nvSpPr>
        <p:spPr>
          <a:xfrm>
            <a:off x="685800" y="3611607"/>
            <a:ext cx="7772400" cy="1199704"/>
          </a:xfrm>
        </p:spPr>
        <p:txBody>
          <a:bodyPr lIns="45720" rIns="45720"/>
          <a:lstStyle>
            <a:lvl1pPr marL="0" marR="64135"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Serbest Form"/>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Serbest Form"/>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lstStyle>
          <a:p>
            <a:fld id="{D9F75050-0E15-4C5B-92B0-66D068882F1F}" type="datetimeFigureOut">
              <a:rPr lang="tr-TR" smtClean="0"/>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lstStyle>
          <a:p>
            <a:endParaRPr lang="tr-TR"/>
          </a:p>
        </p:txBody>
      </p:sp>
      <p:sp>
        <p:nvSpPr>
          <p:cNvPr id="27" name="26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457200" y="1481329"/>
            <a:ext cx="8229600" cy="4386071"/>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6844013" y="274640"/>
            <a:ext cx="1777470" cy="5592761"/>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457200" y="274641"/>
            <a:ext cx="6324600" cy="5592760"/>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hasCustomPrompt="1"/>
          </p:nvPr>
        </p:nvSpPr>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7" name="6 Başlık"/>
          <p:cNvSpPr>
            <a:spLocks noGrp="1"/>
          </p:cNvSpPr>
          <p:nvPr>
            <p:ph type="title" hasCustomPrompt="1"/>
          </p:nvPr>
        </p:nvSpPr>
        <p:spPr/>
        <p:txBody>
          <a:bodyPr rtlCol="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hasCustomPrompt="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İçerik Yer Tutucusu"/>
          <p:cNvSpPr>
            <a:spLocks noGrp="1"/>
          </p:cNvSpPr>
          <p:nvPr>
            <p:ph sz="half" idx="2" hasCustomPrompt="1"/>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Başlık"/>
          <p:cNvSpPr>
            <a:spLocks noGrp="1"/>
          </p:cNvSpPr>
          <p:nvPr>
            <p:ph type="title" hasCustomPrompt="1"/>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73050"/>
            <a:ext cx="8229600" cy="11430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Metin Yer Tutucusu"/>
          <p:cNvSpPr>
            <a:spLocks noGrp="1"/>
          </p:cNvSpPr>
          <p:nvPr>
            <p:ph type="body" sz="half" idx="3" hasCustomPrompt="1"/>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5" name="4 İçerik Yer Tutucusu"/>
          <p:cNvSpPr>
            <a:spLocks noGrp="1"/>
          </p:cNvSpPr>
          <p:nvPr>
            <p:ph sz="quarter" idx="2" hasCustomPrompt="1"/>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6" name="5 İçerik Yer Tutucusu"/>
          <p:cNvSpPr>
            <a:spLocks noGrp="1"/>
          </p:cNvSpPr>
          <p:nvPr>
            <p:ph sz="quarter" idx="4" hasCustomPrompt="1"/>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6" name="5 Başlık"/>
          <p:cNvSpPr>
            <a:spLocks noGrp="1"/>
          </p:cNvSpPr>
          <p:nvPr>
            <p:ph type="title" hasCustomPrompt="1"/>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lstStyle>
          <a:p>
            <a:r>
              <a:rPr kumimoji="0" lang="tr-TR" smtClean="0"/>
              <a:t>Asıl başlık stili için tıklatın</a:t>
            </a:r>
            <a:endParaRPr kumimoji="0" lang="en-US"/>
          </a:p>
        </p:txBody>
      </p:sp>
      <p:sp>
        <p:nvSpPr>
          <p:cNvPr id="3" name="2 Metin Yer Tutucusu"/>
          <p:cNvSpPr>
            <a:spLocks noGrp="1"/>
          </p:cNvSpPr>
          <p:nvPr>
            <p:ph type="body" idx="2" hasCustomPrompt="1"/>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endParaRPr kumimoji="0" lang="tr-TR" smtClean="0"/>
          </a:p>
        </p:txBody>
      </p:sp>
      <p:sp>
        <p:nvSpPr>
          <p:cNvPr id="4" name="3 İçerik Yer Tutucusu"/>
          <p:cNvSpPr>
            <a:spLocks noGrp="1"/>
          </p:cNvSpPr>
          <p:nvPr>
            <p:ph sz="half" idx="1" hasCustomPrompt="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hasCustomPrompt="1"/>
          </p:nvPr>
        </p:nvSpPr>
        <p:spPr>
          <a:xfrm>
            <a:off x="1141232" y="5443402"/>
            <a:ext cx="7162800" cy="648232"/>
          </a:xfrm>
          <a:noFill/>
        </p:spPr>
        <p:txBody>
          <a:bodyPr lIns="91440" tIns="0" rIns="91440" anchor="t"/>
          <a:lstStyle>
            <a:lvl1pPr marL="0" marR="18415" indent="0" algn="r">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
        <p:nvSpPr>
          <p:cNvPr id="3" name="2 Resim Yer Tutucusu"/>
          <p:cNvSpPr>
            <a:spLocks noGrp="1"/>
          </p:cNvSpPr>
          <p:nvPr>
            <p:ph type="pic" idx="1" hasCustomPrompt="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lstStyle>
          <a:p>
            <a:endParaRPr lang="tr-TR"/>
          </a:p>
        </p:txBody>
      </p:sp>
      <p:sp>
        <p:nvSpPr>
          <p:cNvPr id="7" name="6 Slayt Numarası Yer Tutucusu"/>
          <p:cNvSpPr>
            <a:spLocks noGrp="1"/>
          </p:cNvSpPr>
          <p:nvPr>
            <p:ph type="sldNum" sz="quarter" idx="12"/>
          </p:nvPr>
        </p:nvSpPr>
        <p:spPr/>
        <p:txBody>
          <a:bodyPr/>
          <a:lstStyle>
            <a:lvl1pPr>
              <a:defRPr>
                <a:solidFill>
                  <a:schemeClr val="tx1"/>
                </a:solidFill>
              </a:defRPr>
            </a:lvl1pPr>
          </a:lstStyle>
          <a:p>
            <a:fld id="{B1DEFA8C-F947-479F-BE07-76B6B3F80BF1}" type="slidenum">
              <a:rPr lang="tr-TR" smtClean="0"/>
            </a:fld>
            <a:endParaRPr lang="tr-TR"/>
          </a:p>
        </p:txBody>
      </p:sp>
      <p:sp>
        <p:nvSpPr>
          <p:cNvPr id="2" name="1 Başlık"/>
          <p:cNvSpPr>
            <a:spLocks noGrp="1"/>
          </p:cNvSpPr>
          <p:nvPr>
            <p:ph type="title" hasCustomPrompt="1"/>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kumimoji="0" lang="tr-TR" smtClean="0"/>
              <a:t>Asıl başlık stili için tıklatın</a:t>
            </a:r>
            <a:endParaRPr kumimoji="0" lang="en-US"/>
          </a:p>
        </p:txBody>
      </p:sp>
      <p:sp>
        <p:nvSpPr>
          <p:cNvPr id="8" name="7 Serbest Form"/>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Serbest Form"/>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 Üçgen"/>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Serbest Form"/>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ik Üçgen"/>
          <p:cNvSpPr/>
          <p:nvPr/>
        </p:nvSpPr>
        <p:spPr bwMode="auto">
          <a:xfrm>
            <a:off x="-6042" y="5791253"/>
            <a:ext cx="3402314" cy="1080868"/>
          </a:xfrm>
          <a:prstGeom prst="rtTriangle">
            <a:avLst/>
          </a:prstGeom>
          <a:blipFill>
            <a:blip r:embed="rId1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lstStyle>
          <a:p>
            <a:fld id="{D9F75050-0E15-4C5B-92B0-66D068882F1F}" type="datetimeFigureOut">
              <a:rPr lang="tr-TR" smtClean="0"/>
            </a:fld>
            <a:endParaRPr lang="tr-T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lstStyle>
          <a:p>
            <a:endParaRPr lang="tr-T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lstStyle>
          <a:p>
            <a:fld id="{B1DEFA8C-F947-479F-BE07-76B6B3F80BF1}" type="slidenum">
              <a:rPr lang="tr-TR" smtClean="0"/>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p:titleStyle>
    <p:bodyStyle>
      <a:lvl1pPr marL="365760" indent="-255905" algn="l" rtl="0" eaLnBrk="1" latinLnBrk="0" hangingPunct="1">
        <a:spcBef>
          <a:spcPts val="400"/>
        </a:spcBef>
        <a:spcAft>
          <a:spcPts val="0"/>
        </a:spcAft>
        <a:buClr>
          <a:schemeClr val="accent1"/>
        </a:buClr>
        <a:buSzPct val="68000"/>
        <a:buFont typeface="Wingdings 3" panose="05040102010807070707"/>
        <a:buChar char=""/>
        <a:defRPr kumimoji="0" sz="2700" kern="1200">
          <a:solidFill>
            <a:schemeClr val="tx1"/>
          </a:solidFill>
          <a:latin typeface="+mn-lt"/>
          <a:ea typeface="+mn-ea"/>
          <a:cs typeface="+mn-cs"/>
        </a:defRPr>
      </a:lvl1pPr>
      <a:lvl2pPr marL="621665" indent="-228600" algn="l" rtl="0" eaLnBrk="1" latinLnBrk="0" hangingPunct="1">
        <a:spcBef>
          <a:spcPts val="325"/>
        </a:spcBef>
        <a:buClr>
          <a:schemeClr val="accent1"/>
        </a:buClr>
        <a:buFont typeface="Verdana" panose="020B0604030504040204"/>
        <a:buChar char="◦"/>
        <a:defRPr kumimoji="0" sz="2300" kern="1200">
          <a:solidFill>
            <a:schemeClr val="tx1"/>
          </a:solidFill>
          <a:latin typeface="+mn-lt"/>
          <a:ea typeface="+mn-ea"/>
          <a:cs typeface="+mn-cs"/>
        </a:defRPr>
      </a:lvl2pPr>
      <a:lvl3pPr marL="859790" indent="-228600" algn="l" rtl="0" eaLnBrk="1" latinLnBrk="0" hangingPunct="1">
        <a:spcBef>
          <a:spcPts val="350"/>
        </a:spcBef>
        <a:buClr>
          <a:schemeClr val="accent2"/>
        </a:buClr>
        <a:buSzPct val="100000"/>
        <a:buFont typeface="Wingdings 2" panose="05020102010507070707"/>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panose="05020102010507070707"/>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panose="05020102010507070707"/>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panose="05020102010507070707"/>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panose="05020102010507070707"/>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panose="05020102010507070707"/>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panose="05020102010507070707"/>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0" y="1844824"/>
            <a:ext cx="9144000" cy="1829761"/>
          </a:xfrm>
        </p:spPr>
        <p:txBody>
          <a:bodyPr>
            <a:normAutofit/>
          </a:bodyPr>
          <a:lstStyle/>
          <a:p>
            <a:r>
              <a:rPr lang="tr-TR" sz="4000" dirty="0" smtClean="0"/>
              <a:t>YİYECEK VE İÇECEK HİZMETLERİ PAZARLAMASI</a:t>
            </a:r>
            <a:endParaRPr lang="tr-TR" sz="4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052736"/>
            <a:ext cx="8229600" cy="4954555"/>
          </a:xfrm>
        </p:spPr>
        <p:txBody>
          <a:bodyPr>
            <a:normAutofit/>
          </a:bodyPr>
          <a:lstStyle/>
          <a:p>
            <a:pPr algn="just">
              <a:buNone/>
            </a:pPr>
            <a:r>
              <a:rPr lang="tr-TR" sz="1600" dirty="0" smtClean="0"/>
              <a:t>		</a:t>
            </a:r>
            <a:r>
              <a:rPr lang="tr-TR" sz="1600" b="1" dirty="0" smtClean="0"/>
              <a:t>Faaliyetlerin doğasına göre sınıflandırıldığında,</a:t>
            </a:r>
            <a:r>
              <a:rPr lang="tr-TR" sz="1600" dirty="0" smtClean="0"/>
              <a:t> hizmetler; insan süreçli, madde süreçli, ansal uyarım süreçli ve bilgi süreçli olmak üzere dört ana başlık altında incelenebilir. İnsan süreçli hizmetler, somut işletme faaliyetlerinin insan bedenlerine uygulanması şeklinde tanımlanabilirler. Çalışma kapsamında üzerinde durulan yiyecek ve içecek faaliyetleri </a:t>
            </a:r>
            <a:r>
              <a:rPr lang="tr-TR" sz="1600" b="1" dirty="0" smtClean="0"/>
              <a:t>insan süreçli</a:t>
            </a:r>
            <a:r>
              <a:rPr lang="tr-TR" sz="1600" dirty="0" smtClean="0"/>
              <a:t> faaliyetlerdir.</a:t>
            </a:r>
            <a:endParaRPr lang="tr-TR" sz="1600" dirty="0" smtClean="0"/>
          </a:p>
          <a:p>
            <a:pPr algn="just">
              <a:buNone/>
            </a:pPr>
            <a:r>
              <a:rPr lang="tr-TR" sz="1600" dirty="0" smtClean="0"/>
              <a:t>		</a:t>
            </a:r>
            <a:r>
              <a:rPr lang="tr-TR" sz="1600" b="1" dirty="0" smtClean="0"/>
              <a:t>Hizmet tecrübesindeki temas düzeyi </a:t>
            </a:r>
            <a:r>
              <a:rPr lang="tr-TR" sz="1600" dirty="0" smtClean="0"/>
              <a:t>de hizmetlerin sınıflandırılmasında başvurulan değişkenlerden bir diğeridir. Herhangi bir hizmetin temas düzeyinin belirlenmesinde, tüketicinin hizmet tecrübesi boyunca, işletmenin tesis ve ekipmanları gibi fiziksel unsurlarıyla ve/veya işletmenin personeliyle teması kriter olarak alınır. Örneğin, havayolu yolcu taşımacılığı gibi bazı hizmetlerde ise, işletmenin personeliyle, bakımevi gibi diğer bazı hizmetlerde ise, işletmenin hem fiziki hem de insan unsurlarıyla doğrudan yakın bir ilişki içine girmek zorundadır. Diğer, taraftan, telefon ve kablolu yayın gibi hizmetlerde, tüketici ve hizmet işletmesi arasında doğrudan bir temas olmadan da, hizmet üretilip, tüketilebilir. Birçok yiyecek ve içecek işletmesinde sunulan hizmetler </a:t>
            </a:r>
            <a:r>
              <a:rPr lang="tr-TR" sz="1600" b="1" dirty="0" smtClean="0"/>
              <a:t>yüksek </a:t>
            </a:r>
            <a:r>
              <a:rPr lang="tr-TR" sz="1600" dirty="0" smtClean="0"/>
              <a:t>temaslı hizmetlerdir. </a:t>
            </a:r>
            <a:r>
              <a:rPr lang="tr-TR" sz="1600" dirty="0" err="1" smtClean="0"/>
              <a:t>Fast</a:t>
            </a:r>
            <a:r>
              <a:rPr lang="tr-TR" sz="1600" dirty="0" smtClean="0"/>
              <a:t> </a:t>
            </a:r>
            <a:r>
              <a:rPr lang="tr-TR" sz="1600" dirty="0" err="1" smtClean="0"/>
              <a:t>food</a:t>
            </a:r>
            <a:r>
              <a:rPr lang="tr-TR" sz="1600" dirty="0" smtClean="0"/>
              <a:t> restoranlarda olduğu gibi, tüketici ve personelin daha az temas ettiği işletmeler de vardır. </a:t>
            </a:r>
            <a:endParaRPr lang="tr-TR"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algn="just">
              <a:buNone/>
            </a:pPr>
            <a:r>
              <a:rPr lang="tr-TR" sz="1600" dirty="0" smtClean="0"/>
              <a:t>	</a:t>
            </a:r>
            <a:r>
              <a:rPr lang="tr-TR" sz="1600" b="1" dirty="0" smtClean="0"/>
              <a:t>Fizibilite (Hazırlık) Çalışmaları</a:t>
            </a:r>
            <a:endParaRPr lang="tr-TR" sz="1600" b="1" dirty="0" smtClean="0"/>
          </a:p>
          <a:p>
            <a:pPr algn="just">
              <a:buNone/>
            </a:pPr>
            <a:r>
              <a:rPr lang="tr-TR" sz="1600" b="1" dirty="0" smtClean="0"/>
              <a:t>		</a:t>
            </a:r>
            <a:r>
              <a:rPr lang="tr-TR" sz="1600" dirty="0" smtClean="0"/>
              <a:t>Fizibilite çalışmaları, genellikle yiyecek-içecek işletmesi yapılanmadan önce gerçekleştirilir. Potansiyel yatırımcılar, projeyi finanse edip etmemeye bu aşamada karar verirler. Bu çalışmalar, finansal şirketler, yatırım şirketleri veya danışmanlık şirketleri tarafından yapılır. Bu çalışmayı gerçekleştiren işletmelere komisyon ödenir. </a:t>
            </a:r>
            <a:endParaRPr lang="tr-TR" sz="1600" dirty="0" smtClean="0"/>
          </a:p>
          <a:p>
            <a:pPr algn="just">
              <a:buNone/>
            </a:pPr>
            <a:r>
              <a:rPr lang="tr-TR" sz="1600" dirty="0" smtClean="0"/>
              <a:t>	</a:t>
            </a:r>
            <a:r>
              <a:rPr lang="tr-TR" sz="1600" b="1" dirty="0" smtClean="0"/>
              <a:t>Pazar Analizi</a:t>
            </a:r>
            <a:endParaRPr lang="tr-TR" sz="1600" b="1" dirty="0" smtClean="0"/>
          </a:p>
          <a:p>
            <a:pPr algn="just">
              <a:buNone/>
            </a:pPr>
            <a:r>
              <a:rPr lang="tr-TR" sz="1600" b="1" dirty="0" smtClean="0"/>
              <a:t>		</a:t>
            </a:r>
            <a:r>
              <a:rPr lang="tr-TR" sz="1600" dirty="0" smtClean="0"/>
              <a:t>İşletmenin faaliyet göstermesi planlanan yerleşim yerindeki potansiyel tüketicilerin demografik özellikleri incelenir. Yararlı olacak demografik bilgilere örnek olarak, yaş, cinsiyet, medeni durum, çocuk sayısı, ailenin gelir düzeyi, meslek türleri ve ikametgah adresleri verilebilir. Pazar analizinde dikkate alınabilecek başka değişkenler de vardır. Örneğin, bölgedeki ticari satışlar, endüstriyel ve ticari işletme sayıları, bu işletmelerin türleri, bölgedeki turizm potansiyeli ve ulaşım olanakları düşünülebilir. Pazarın şu anki durumunu gösteren istatistiklerin yanında, bölgeyi ileride etkileyebilecek olumlu veya olumsu gelişmeler de fizibilite çalışmasında kapsama alınmalıdır.</a:t>
            </a:r>
            <a:endParaRPr lang="tr-TR" sz="1600" dirty="0"/>
          </a:p>
        </p:txBody>
      </p:sp>
      <p:sp>
        <p:nvSpPr>
          <p:cNvPr id="3" name="2 Başlık"/>
          <p:cNvSpPr>
            <a:spLocks noGrp="1"/>
          </p:cNvSpPr>
          <p:nvPr>
            <p:ph type="title"/>
          </p:nvPr>
        </p:nvSpPr>
        <p:spPr>
          <a:xfrm>
            <a:off x="251520" y="260648"/>
            <a:ext cx="8712968" cy="1143000"/>
          </a:xfrm>
        </p:spPr>
        <p:txBody>
          <a:bodyPr>
            <a:normAutofit/>
          </a:bodyPr>
          <a:lstStyle/>
          <a:p>
            <a:r>
              <a:rPr lang="tr-TR" sz="2800" dirty="0" smtClean="0"/>
              <a:t>YİYECEK VE İÇECEK İŞLETMELERİNDE PAZARLAMA ÇALIŞMALARI</a:t>
            </a:r>
            <a:endParaRPr lang="tr-T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179512" y="404664"/>
            <a:ext cx="8784976" cy="5602627"/>
          </a:xfrm>
        </p:spPr>
        <p:txBody>
          <a:bodyPr>
            <a:normAutofit fontScale="92500" lnSpcReduction="10000"/>
          </a:bodyPr>
          <a:lstStyle/>
          <a:p>
            <a:pPr algn="just">
              <a:buNone/>
            </a:pPr>
            <a:r>
              <a:rPr lang="tr-TR" sz="1600" b="1" dirty="0" smtClean="0"/>
              <a:t>	İşletme Çevresinin Değerlendirilmesi</a:t>
            </a:r>
            <a:endParaRPr lang="tr-TR" sz="1600" b="1" dirty="0" smtClean="0"/>
          </a:p>
          <a:p>
            <a:pPr algn="just">
              <a:buNone/>
            </a:pPr>
            <a:r>
              <a:rPr lang="tr-TR" sz="1600" b="1" dirty="0" smtClean="0"/>
              <a:t>		</a:t>
            </a:r>
            <a:r>
              <a:rPr lang="tr-TR" sz="1600" dirty="0" smtClean="0"/>
              <a:t>Arzu edilen faaliyetin sunulacağı yer, belki de işletmenin başarı veya başarısızlığını etkileyecek en önemli değişkenlerden birisidir. Fizibilite çalışmasında işletmenin konumlandırılacağı bina ve çevresinde yaşayan tüketicilerin sayısı da araştırılmalıdır. Bu sayı belirlenirken; (1) hemen çevredeki kişilerin sayısı, (2) yürüme mesafesinde ikamet edenler ve/veya çalışanların sayısı ve (3) araçla kolay ulaşılabilecek mesafedeki insanların sayısı dikkate alınmalıdır.</a:t>
            </a:r>
            <a:endParaRPr lang="tr-TR" sz="1600" dirty="0" smtClean="0"/>
          </a:p>
          <a:p>
            <a:pPr algn="just">
              <a:buNone/>
            </a:pPr>
            <a:r>
              <a:rPr lang="tr-TR" sz="1600" b="1" dirty="0" smtClean="0"/>
              <a:t>	Rekabet Analizi</a:t>
            </a:r>
            <a:endParaRPr lang="tr-TR" sz="1600" b="1" dirty="0" smtClean="0"/>
          </a:p>
          <a:p>
            <a:pPr algn="just">
              <a:buNone/>
            </a:pPr>
            <a:r>
              <a:rPr lang="tr-TR" sz="1600" b="1" dirty="0" smtClean="0"/>
              <a:t>		</a:t>
            </a:r>
            <a:r>
              <a:rPr lang="tr-TR" sz="1600" dirty="0" smtClean="0"/>
              <a:t>Fizibilite çalışması sırasında gerçekleştirilen rekabet analizinde, projede belirlenen alandaki bütün yiyecek ve içecek işletmeleri dikkate alınmalıdır. Bu kapsamda rakiplerin:</a:t>
            </a:r>
            <a:endParaRPr lang="tr-TR" sz="1600" dirty="0" smtClean="0"/>
          </a:p>
          <a:p>
            <a:pPr lvl="2" algn="just"/>
            <a:r>
              <a:rPr lang="tr-TR" sz="1600" dirty="0" smtClean="0"/>
              <a:t>Kuruluş yerleri (</a:t>
            </a:r>
            <a:r>
              <a:rPr lang="tr-TR" sz="1600" dirty="0" err="1" smtClean="0"/>
              <a:t>lokasyonları</a:t>
            </a:r>
            <a:r>
              <a:rPr lang="tr-TR" sz="1600" dirty="0" smtClean="0"/>
              <a:t>),</a:t>
            </a:r>
            <a:endParaRPr lang="tr-TR" sz="1600" dirty="0" smtClean="0"/>
          </a:p>
          <a:p>
            <a:pPr lvl="2" algn="just"/>
            <a:r>
              <a:rPr lang="tr-TR" sz="1600" dirty="0" smtClean="0"/>
              <a:t>Restoran türleri</a:t>
            </a:r>
            <a:endParaRPr lang="tr-TR" sz="1600" dirty="0" smtClean="0"/>
          </a:p>
          <a:p>
            <a:pPr lvl="2" algn="just"/>
            <a:r>
              <a:rPr lang="tr-TR" sz="1600" dirty="0" smtClean="0"/>
              <a:t>İş hacmi ve kaynağı, </a:t>
            </a:r>
            <a:endParaRPr lang="tr-TR" sz="1600" dirty="0" smtClean="0"/>
          </a:p>
          <a:p>
            <a:pPr lvl="2" algn="just"/>
            <a:r>
              <a:rPr lang="tr-TR" sz="1600" dirty="0" smtClean="0"/>
              <a:t>Faaliyette bulunan gün ve saatler,</a:t>
            </a:r>
            <a:endParaRPr lang="tr-TR" sz="1600" dirty="0" smtClean="0"/>
          </a:p>
          <a:p>
            <a:pPr lvl="2" algn="just"/>
            <a:r>
              <a:rPr lang="tr-TR" sz="1600" dirty="0" smtClean="0"/>
              <a:t>Mönü fiyatları, </a:t>
            </a:r>
            <a:endParaRPr lang="tr-TR" sz="1600" dirty="0" smtClean="0"/>
          </a:p>
          <a:p>
            <a:pPr lvl="2" algn="just"/>
            <a:r>
              <a:rPr lang="tr-TR" sz="1600" dirty="0" smtClean="0"/>
              <a:t>Hesap ortalamaları,</a:t>
            </a:r>
            <a:endParaRPr lang="tr-TR" sz="1600" dirty="0" smtClean="0"/>
          </a:p>
          <a:p>
            <a:pPr lvl="2" algn="just"/>
            <a:r>
              <a:rPr lang="tr-TR" sz="1600" dirty="0" smtClean="0"/>
              <a:t>Servis türü,</a:t>
            </a:r>
            <a:endParaRPr lang="tr-TR" sz="1600" dirty="0" smtClean="0"/>
          </a:p>
          <a:p>
            <a:pPr lvl="2" algn="just"/>
            <a:r>
              <a:rPr lang="tr-TR" sz="1600" dirty="0" smtClean="0"/>
              <a:t>Kuver (yerleşim) sayısı (kapasite),</a:t>
            </a:r>
            <a:endParaRPr lang="tr-TR" sz="1600" dirty="0" smtClean="0"/>
          </a:p>
          <a:p>
            <a:pPr lvl="2" algn="just"/>
            <a:r>
              <a:rPr lang="tr-TR" sz="1600" dirty="0" smtClean="0"/>
              <a:t>İçki servisinin olup olmadığı,</a:t>
            </a:r>
            <a:endParaRPr lang="tr-TR" sz="1600" dirty="0" smtClean="0"/>
          </a:p>
          <a:p>
            <a:pPr lvl="2" algn="just"/>
            <a:r>
              <a:rPr lang="tr-TR" sz="1600" dirty="0" smtClean="0"/>
              <a:t>Eğlence olanakları, </a:t>
            </a:r>
            <a:endParaRPr lang="tr-TR" sz="1600" dirty="0" smtClean="0"/>
          </a:p>
          <a:p>
            <a:pPr lvl="2" algn="just"/>
            <a:r>
              <a:rPr lang="tr-TR" sz="1600" dirty="0" smtClean="0"/>
              <a:t>Tutundurma çalışmaları ve</a:t>
            </a:r>
            <a:endParaRPr lang="tr-TR" sz="1600" dirty="0" smtClean="0"/>
          </a:p>
          <a:p>
            <a:pPr lvl="2" algn="just"/>
            <a:r>
              <a:rPr lang="tr-TR" sz="1600" dirty="0" smtClean="0"/>
              <a:t>Herhangi bir zincire bağlı olup olmadığı incelenmelidir.</a:t>
            </a:r>
            <a:endParaRPr lang="tr-TR" sz="16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marL="365760" lvl="2" indent="-255905" algn="just">
              <a:spcBef>
                <a:spcPts val="400"/>
              </a:spcBef>
              <a:buClr>
                <a:schemeClr val="accent1"/>
              </a:buClr>
              <a:buSzPct val="68000"/>
              <a:buNone/>
            </a:pPr>
            <a:r>
              <a:rPr lang="tr-TR" sz="1600" dirty="0" smtClean="0"/>
              <a:t>		Yapılan rekabet analizinde rakiplerin ayrıca, ne kadar süredir faaliyette oldukları, farklı günlerdeki yemek periyotlarında oluşan yoğunluk ve tüketicilerin işletmede sunulan yiyecek ve içeceklerle ilgili izlenimleri de incelenmelidir. Yapılan fizibilite çalışmalarının sonucu, aşağıdaki bilgilerin sağlanmasında yardımcı olur:</a:t>
            </a:r>
            <a:endParaRPr lang="tr-TR" dirty="0" smtClean="0"/>
          </a:p>
          <a:p>
            <a:pPr marL="648970" lvl="3" indent="-255905" algn="just">
              <a:spcBef>
                <a:spcPts val="400"/>
              </a:spcBef>
              <a:buClr>
                <a:schemeClr val="accent1"/>
              </a:buClr>
              <a:buSzPct val="68000"/>
            </a:pPr>
            <a:r>
              <a:rPr lang="tr-TR" sz="1600" dirty="0" smtClean="0"/>
              <a:t>Hem yiyecek, hem de içecek servisi için oluşan talep yoğunluğu ve türü,</a:t>
            </a:r>
            <a:endParaRPr lang="tr-TR" sz="1600" dirty="0" smtClean="0"/>
          </a:p>
          <a:p>
            <a:pPr marL="648970" lvl="3" indent="-255905" algn="just">
              <a:spcBef>
                <a:spcPts val="400"/>
              </a:spcBef>
              <a:buClr>
                <a:schemeClr val="accent1"/>
              </a:buClr>
              <a:buSzPct val="68000"/>
            </a:pPr>
            <a:r>
              <a:rPr lang="tr-TR" sz="1600" dirty="0" smtClean="0"/>
              <a:t>Şu andaki talebi karşılayacak yeterlilikte rekabet olup olmadığı,</a:t>
            </a:r>
            <a:endParaRPr lang="tr-TR" sz="1600" dirty="0" smtClean="0"/>
          </a:p>
          <a:p>
            <a:pPr marL="648970" lvl="3" indent="-255905" algn="just">
              <a:spcBef>
                <a:spcPts val="400"/>
              </a:spcBef>
              <a:buClr>
                <a:schemeClr val="accent1"/>
              </a:buClr>
              <a:buSzPct val="68000"/>
            </a:pPr>
            <a:r>
              <a:rPr lang="tr-TR" sz="1600" dirty="0" smtClean="0"/>
              <a:t>Rekabetin güçlü yanları ve kısıtlamalar,</a:t>
            </a:r>
            <a:endParaRPr lang="tr-TR" sz="1600" dirty="0" smtClean="0"/>
          </a:p>
          <a:p>
            <a:pPr marL="648970" lvl="3" indent="-255905" algn="just">
              <a:spcBef>
                <a:spcPts val="400"/>
              </a:spcBef>
              <a:buClr>
                <a:schemeClr val="accent1"/>
              </a:buClr>
              <a:buSzPct val="68000"/>
            </a:pPr>
            <a:r>
              <a:rPr lang="tr-TR" sz="1600" dirty="0" smtClean="0"/>
              <a:t>Rekabet çerçevesinde işletmenin farklı yönlerinin belirlenmesi.</a:t>
            </a:r>
            <a:endParaRPr lang="tr-TR" sz="1600" dirty="0" smtClean="0"/>
          </a:p>
          <a:p>
            <a:pPr algn="just">
              <a:buNone/>
            </a:pPr>
            <a:r>
              <a:rPr lang="tr-TR" sz="1600" b="1" dirty="0" smtClean="0"/>
              <a:t>	Talep Tahmini</a:t>
            </a:r>
            <a:endParaRPr lang="tr-TR" sz="1600" b="1" dirty="0" smtClean="0"/>
          </a:p>
          <a:p>
            <a:pPr algn="just">
              <a:buNone/>
            </a:pPr>
            <a:r>
              <a:rPr lang="tr-TR" sz="1600" b="1" dirty="0" smtClean="0"/>
              <a:t>		</a:t>
            </a:r>
            <a:r>
              <a:rPr lang="tr-TR" sz="1600" dirty="0" smtClean="0"/>
              <a:t>Yiyecek ve içecek talep tahminini gerçekleştirmek için, öncelikle ilgili bölümdeki restoran ve bar satışları incelenmelidir. Bu sayede hem yemek, hem de pazar talepleriyle ilgili genel bir görünüm elde edilir. Bu analize yönelik verileri elde etmek için, potansiyel tüketicileri kapsayan restoran, banket ve toplantı ihtiyaçları, anketler çerçevesinde araştırılmalıdır.</a:t>
            </a:r>
            <a:endParaRPr lang="tr-TR" sz="16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179512" y="260648"/>
            <a:ext cx="8784976" cy="5746643"/>
          </a:xfrm>
        </p:spPr>
        <p:txBody>
          <a:bodyPr>
            <a:normAutofit/>
          </a:bodyPr>
          <a:lstStyle/>
          <a:p>
            <a:pPr algn="just">
              <a:buNone/>
            </a:pPr>
            <a:r>
              <a:rPr lang="tr-TR" sz="1600" b="1" dirty="0" smtClean="0"/>
              <a:t>		Faaliyet Sonuçlarının Projeksiyonu</a:t>
            </a:r>
            <a:endParaRPr lang="tr-TR" sz="1600" b="1" dirty="0" smtClean="0"/>
          </a:p>
          <a:p>
            <a:pPr algn="just">
              <a:buNone/>
            </a:pPr>
            <a:r>
              <a:rPr lang="tr-TR" sz="1600" b="1" dirty="0" smtClean="0"/>
              <a:t>		</a:t>
            </a:r>
            <a:r>
              <a:rPr lang="tr-TR" sz="1600" dirty="0" smtClean="0"/>
              <a:t>Birçok </a:t>
            </a:r>
            <a:r>
              <a:rPr lang="tr-TR" sz="1600" dirty="0" err="1" smtClean="0"/>
              <a:t>fizibilete</a:t>
            </a:r>
            <a:r>
              <a:rPr lang="tr-TR" sz="1600" dirty="0" smtClean="0"/>
              <a:t> çalışmasında birinci, ikinci ve üçüncü yılla ilgili tahmini finansal sonuçlar belirlenir. Potansiyel yatırımcılar bu bilgiye, projeye mali destek sağlayıp sağlamama konusunda ihtiyaç duyarlar. Genel olarak beklenen yiyecek ve içecek satışları sonucunda, elde edilecek gelir ve gider tahminleri yapılır. Gider kalemleri içinde, idari, işçilik, pazarlama, bakım ve onarım, enerji maliyeti, kira, sigorta ve vergiler düşünülür.</a:t>
            </a:r>
            <a:endParaRPr lang="tr-TR" sz="1600" dirty="0" smtClean="0"/>
          </a:p>
          <a:p>
            <a:pPr algn="just">
              <a:buNone/>
            </a:pPr>
            <a:r>
              <a:rPr lang="tr-TR" sz="1600" b="1" dirty="0" smtClean="0"/>
              <a:t>		</a:t>
            </a:r>
            <a:r>
              <a:rPr lang="tr-TR" sz="1600" dirty="0" smtClean="0"/>
              <a:t>İşletmeyi çevreleyen dış çevre faktörlerinden birisi olan ekonomik çevre, oldukça dinamik bir çevre olabilir. Bu açıdan bakıldığında, altı ay önce gerçekleştirilen bir fizibilite çalışması ve bu çalışmadan elde edilen veriler, kolaylıkla geçerliliğini yitirebilir.</a:t>
            </a:r>
            <a:endParaRPr lang="tr-TR" sz="1600" dirty="0" smtClean="0"/>
          </a:p>
          <a:p>
            <a:pPr algn="just">
              <a:buNone/>
            </a:pPr>
            <a:r>
              <a:rPr lang="tr-TR" sz="1600" b="1" dirty="0" smtClean="0"/>
              <a:t>	Devam Eden Pazarlama Araştırmaları</a:t>
            </a:r>
            <a:endParaRPr lang="tr-TR" sz="1600" b="1" dirty="0" smtClean="0"/>
          </a:p>
          <a:p>
            <a:pPr algn="just">
              <a:buNone/>
            </a:pPr>
            <a:r>
              <a:rPr lang="tr-TR" sz="1600" b="1" dirty="0" smtClean="0"/>
              <a:t>		</a:t>
            </a:r>
            <a:r>
              <a:rPr lang="tr-TR" sz="1600" dirty="0" smtClean="0"/>
              <a:t>İşletmenin kuruluş çalışmaları tamamlandıktan ve faaliyete geçildikten sonra da, konuk istek ve ihtiyaçlarının istenilen düzeyde tatmin edildiğinden emin olmak için, sürekli olarak pazarlama araştırmalarının yapılması gerekmektedir.</a:t>
            </a:r>
            <a:endParaRPr lang="tr-TR" sz="1600" dirty="0" smtClean="0"/>
          </a:p>
          <a:p>
            <a:pPr algn="just">
              <a:buNone/>
            </a:pPr>
            <a:r>
              <a:rPr lang="tr-TR" sz="1600" b="1" dirty="0" smtClean="0"/>
              <a:t>	İşletme Analizi</a:t>
            </a:r>
            <a:endParaRPr lang="tr-TR" sz="1600" b="1" dirty="0" smtClean="0"/>
          </a:p>
          <a:p>
            <a:pPr algn="just">
              <a:buNone/>
            </a:pPr>
            <a:r>
              <a:rPr lang="tr-TR" sz="1600" b="1" dirty="0" smtClean="0"/>
              <a:t>		İşletme analizi,</a:t>
            </a:r>
            <a:r>
              <a:rPr lang="tr-TR" sz="1600" dirty="0" smtClean="0"/>
              <a:t> ilgili yiyecek ve içecek işletmesinin üretim ve servis alanlarını, ürünlerini ve hizmetlerini kapsayan yazılı ve önyargısız bir analizdir. Bu tür analiz, işletmenin güçlü ve zayıf yönlerini değerlendirmek için kullanılır. Ayrıca, rekabet analizi çerçevesinde sıralanan konum, restoran türü, iş hacmi, kaynağı vb. bilgileri de değerlendirmelidir.</a:t>
            </a:r>
            <a:endParaRPr lang="tr-TR" sz="16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0" y="0"/>
            <a:ext cx="9144000" cy="6007291"/>
          </a:xfrm>
        </p:spPr>
        <p:txBody>
          <a:bodyPr>
            <a:normAutofit lnSpcReduction="10000"/>
          </a:bodyPr>
          <a:lstStyle/>
          <a:p>
            <a:pPr algn="just">
              <a:buNone/>
            </a:pPr>
            <a:r>
              <a:rPr lang="tr-TR" sz="1600" b="1" dirty="0" smtClean="0"/>
              <a:t>	</a:t>
            </a:r>
            <a:endParaRPr lang="tr-TR" sz="1600" dirty="0" smtClean="0"/>
          </a:p>
          <a:p>
            <a:pPr algn="just">
              <a:buNone/>
            </a:pPr>
            <a:r>
              <a:rPr lang="tr-TR" sz="1600" b="1" dirty="0" smtClean="0"/>
              <a:t>	Rekabet Analizi</a:t>
            </a:r>
            <a:endParaRPr lang="tr-TR" sz="1600" b="1" dirty="0" smtClean="0"/>
          </a:p>
          <a:p>
            <a:pPr algn="just">
              <a:buNone/>
            </a:pPr>
            <a:r>
              <a:rPr lang="tr-TR" sz="1600" b="1" dirty="0" smtClean="0"/>
              <a:t>		</a:t>
            </a:r>
            <a:r>
              <a:rPr lang="tr-TR" sz="1600" dirty="0" smtClean="0"/>
              <a:t>Rekabet analizinde gözlem formları ve benzeri araçlar kullanılmakla birlikte bunlar, rekabetin gerçek özelliğini yansıtma konusunda yetersiz kalmaktadır. Yiyecek-içecek yöneticileri ve diğer ilgili çalışanlar, farklı zamanlarda rakip işletmeleri ziyaret etmelidirler.</a:t>
            </a:r>
            <a:endParaRPr lang="tr-TR" sz="1600" dirty="0" smtClean="0"/>
          </a:p>
          <a:p>
            <a:pPr algn="just">
              <a:buNone/>
            </a:pPr>
            <a:r>
              <a:rPr lang="tr-TR" sz="1600" b="1" dirty="0" smtClean="0"/>
              <a:t>	Pazar Analizi</a:t>
            </a:r>
            <a:endParaRPr lang="tr-TR" sz="1600" b="1" dirty="0" smtClean="0"/>
          </a:p>
          <a:p>
            <a:pPr algn="just">
              <a:buNone/>
            </a:pPr>
            <a:r>
              <a:rPr lang="tr-TR" sz="1600" b="1" dirty="0" smtClean="0"/>
              <a:t>		</a:t>
            </a:r>
            <a:r>
              <a:rPr lang="tr-TR" sz="1600" dirty="0" smtClean="0"/>
              <a:t>Yiyecek ve içecek işletmesi tarafından hizmet verilen pazarı tanımlamak için kullanılır. Pazar alanında işletmeye fırsat olanakları veren veya tehdit oluşturan faktörler ve/veya gelişmeler dikkate alınır.</a:t>
            </a:r>
            <a:endParaRPr lang="tr-TR" sz="1600" dirty="0" smtClean="0"/>
          </a:p>
          <a:p>
            <a:pPr algn="just">
              <a:buNone/>
            </a:pPr>
            <a:r>
              <a:rPr lang="tr-TR" sz="1600" b="1" dirty="0" smtClean="0"/>
              <a:t>		Konuk Profili Araştırması. </a:t>
            </a:r>
            <a:r>
              <a:rPr lang="tr-TR" sz="1600" dirty="0" smtClean="0"/>
              <a:t> Konuğun yaşı, cinsiyeti, işletmeyi ziyaret sıklığı ve mesleği gerek konumlandırma, gerekse tekrar konumlandırma açısından son derece önemlidir. Konuk profiliyle ilgili veriler, yönetici ve servis çalışanı tarafından konuklarla konuşarak rahatlıkla elde edilebilir. Daha önemli diğer bilgileri elde etmek için, özel promosyon çalışmaları oldukça yardımcı olabilir. Detaylı sorulardan veya kısa yorum kartlarından oluşabilecek konuk anketleri, mönü planlama ve konuk gruplarına yönelik promosyon çalışmalarının oluşturulmasında mükemmel bilgi kaynaklarıdır. Konukları, bu tür anket ve yorum kartlarını doldurma konusunda teşvik etmek için çeşitli hediyeler, özel indirimler ve bazı ikramlar kullanılabilir.</a:t>
            </a:r>
            <a:endParaRPr lang="tr-TR" sz="1600" dirty="0" smtClean="0"/>
          </a:p>
          <a:p>
            <a:pPr algn="just">
              <a:buNone/>
            </a:pPr>
            <a:r>
              <a:rPr lang="tr-TR" sz="1600" b="1" dirty="0" smtClean="0"/>
              <a:t>		Pazar Alanındaki  Faktörler ve Gelişmeler. </a:t>
            </a:r>
            <a:r>
              <a:rPr lang="tr-TR" sz="1600" dirty="0" smtClean="0"/>
              <a:t>Pazar analizi ayrıca, çevrede oluşan ve işi etkileyecek ölçüde önemli fırsatları ve problemleri de dikkate almalıdır. Demografik yapıdaki değişimler, toplumda gelişen olumlu veya olumsuz olaylar (çevre, şehir, ülke), enerji kullanımı ve maliyeti, yasal düzenlemeler ve ulaşım giderleri bunlardan bazılarıdır. Yiyecek ve içecek yöneticileri, yeme-içme alışkanlıklarındaki değişim ve gelişmeleri de takip etmek zorundadır.</a:t>
            </a:r>
            <a:endParaRPr lang="tr-TR" sz="16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a:xfrm>
            <a:off x="457200" y="1481455"/>
            <a:ext cx="8661400" cy="4526280"/>
          </a:xfrm>
        </p:spPr>
        <p:txBody>
          <a:bodyPr/>
          <a:p>
            <a:r>
              <a:rPr lang="tr-TR" sz="1400" dirty="0" smtClean="0">
                <a:latin typeface="Arial" panose="020B0604020202020204" pitchFamily="34" charset="0"/>
                <a:cs typeface="Arial" panose="020B0604020202020204" pitchFamily="34" charset="0"/>
                <a:sym typeface="+mn-ea"/>
              </a:rPr>
              <a:t>Alptekin Sökmen, Yiyecek İçecek Hizmetleri Yönetimi ve İşletmeciliği, Detay Yayıncılık, 2005,s, 1-304</a:t>
            </a:r>
            <a:endParaRPr lang="tr-TR" sz="1400" dirty="0">
              <a:latin typeface="Arial" panose="020B0604020202020204" pitchFamily="34" charset="0"/>
              <a:cs typeface="Arial" panose="020B0604020202020204" pitchFamily="34" charset="0"/>
            </a:endParaRPr>
          </a:p>
          <a:p>
            <a:endParaRPr lang="en-US"/>
          </a:p>
        </p:txBody>
      </p:sp>
      <p:sp>
        <p:nvSpPr>
          <p:cNvPr id="3" name="Title 2"/>
          <p:cNvSpPr>
            <a:spLocks noGrp="1"/>
          </p:cNvSpPr>
          <p:nvPr>
            <p:ph type="title"/>
          </p:nvPr>
        </p:nvSpPr>
        <p:spPr/>
        <p:txBody>
          <a:bodyPr/>
          <a:p>
            <a:r>
              <a:rPr lang="tr-TR" altLang="en-US"/>
              <a:t>Kaynakça</a:t>
            </a:r>
            <a:endParaRPr lang="tr-TR"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0" y="980728"/>
            <a:ext cx="9144000" cy="5544616"/>
          </a:xfrm>
        </p:spPr>
        <p:txBody>
          <a:bodyPr>
            <a:normAutofit/>
          </a:bodyPr>
          <a:lstStyle/>
          <a:p>
            <a:pPr algn="just">
              <a:buNone/>
            </a:pPr>
            <a:r>
              <a:rPr lang="tr-TR" sz="1600" b="1" dirty="0" smtClean="0"/>
              <a:t>	</a:t>
            </a:r>
            <a:r>
              <a:rPr lang="tr-TR" sz="1600" dirty="0" smtClean="0"/>
              <a:t>	Her işletme türünde olduğu gibi yiyecek ve içecek işletmelerinde de, tüketici istek ve ihtiyaçlarının belirlenerek tatmin edilmesi gerekir.</a:t>
            </a:r>
            <a:endParaRPr lang="tr-TR" sz="1600" dirty="0" smtClean="0"/>
          </a:p>
          <a:p>
            <a:pPr algn="just">
              <a:buNone/>
            </a:pPr>
            <a:r>
              <a:rPr lang="tr-TR" sz="1600" b="1" dirty="0" smtClean="0"/>
              <a:t>	Pazar, Pazarlama ve Pazarlama Karması</a:t>
            </a:r>
            <a:endParaRPr lang="tr-TR" sz="1600" b="1" dirty="0" smtClean="0"/>
          </a:p>
          <a:p>
            <a:pPr algn="just">
              <a:buNone/>
            </a:pPr>
            <a:r>
              <a:rPr lang="tr-TR" sz="1600" b="1" dirty="0" smtClean="0"/>
              <a:t>		Pazarlama</a:t>
            </a:r>
            <a:r>
              <a:rPr lang="tr-TR" sz="1600" dirty="0" smtClean="0"/>
              <a:t> (marketing), karşılıklı amaçlara ulaşmayı sağlayacak değişimi yaratabilmek için mal, hizmet ve fikirlerin geliştirilmesi, fiyatlandırılması, dağıtımı ve tutundurulmasına yönelik bir planlama ve uygulama sürecidir. </a:t>
            </a:r>
            <a:r>
              <a:rPr lang="tr-TR" sz="1600" b="1" dirty="0" smtClean="0"/>
              <a:t>Pazarlama,</a:t>
            </a:r>
            <a:r>
              <a:rPr lang="tr-TR" sz="1600" dirty="0" smtClean="0"/>
              <a:t> müşteriler, alıcılar, paydaşlar ve toplumun bütünü için değer ifade eden önerilerin geliştirilmesi, iletişimi, ulaştırılması ve değişimi için bir faaliyet, bir dizi kurum ve süreçtir. Pazarlama tanımı, pazarlama yönetimi için de geçerlidir. </a:t>
            </a:r>
            <a:r>
              <a:rPr lang="tr-TR" sz="1600" b="1" dirty="0" smtClean="0"/>
              <a:t>Pazar</a:t>
            </a:r>
            <a:r>
              <a:rPr lang="tr-TR" sz="1600" dirty="0" smtClean="0"/>
              <a:t> (market), arz ile talebin kesiştiği, diğer bir ifadeyle, alıcı ve satıcının bir araya geldiği yerdir. Pazarın iki temel özelliği büyük ve heterojen olmasıdır. Yiyecek ve içecek işletmelerinin mal ve/veya hizmetini satın almakta olanlar </a:t>
            </a:r>
            <a:r>
              <a:rPr lang="tr-TR" sz="1600" b="1" dirty="0" smtClean="0"/>
              <a:t>gerçek müşteri,</a:t>
            </a:r>
            <a:r>
              <a:rPr lang="tr-TR" sz="1600" dirty="0" smtClean="0"/>
              <a:t> satın alma olasılığı bulunanlar ise </a:t>
            </a:r>
            <a:r>
              <a:rPr lang="tr-TR" sz="1600" b="1" dirty="0" smtClean="0"/>
              <a:t>potansiyel müşteri </a:t>
            </a:r>
            <a:r>
              <a:rPr lang="tr-TR" sz="1600" dirty="0" smtClean="0"/>
              <a:t>olarak nitelendirilir. Pazar, gerçek ve potansiyel müşterilerden oluşan bir bütündür. Müşteri grubunun pazarı oluşturabilmesi için;</a:t>
            </a:r>
            <a:endParaRPr lang="tr-TR" sz="1600" dirty="0" smtClean="0"/>
          </a:p>
          <a:p>
            <a:pPr lvl="2" algn="just"/>
            <a:r>
              <a:rPr lang="tr-TR" sz="1600" dirty="0" smtClean="0"/>
              <a:t>Ortak bir istek ve ihtiyacı paylaşmaları,</a:t>
            </a:r>
            <a:endParaRPr lang="tr-TR" sz="1600" dirty="0" smtClean="0"/>
          </a:p>
          <a:p>
            <a:pPr lvl="2" algn="just"/>
            <a:r>
              <a:rPr lang="tr-TR" sz="1600" dirty="0" smtClean="0"/>
              <a:t>Bu istek ve ihtiyaç konusunda hevesli olmaları,</a:t>
            </a:r>
            <a:endParaRPr lang="tr-TR" sz="1600" dirty="0" smtClean="0"/>
          </a:p>
          <a:p>
            <a:pPr lvl="2" algn="just"/>
            <a:r>
              <a:rPr lang="tr-TR" sz="1600" dirty="0" smtClean="0"/>
              <a:t>Satın alma gücüne sahip olmaları ve </a:t>
            </a:r>
            <a:endParaRPr lang="tr-TR" sz="1600" dirty="0" smtClean="0"/>
          </a:p>
          <a:p>
            <a:pPr lvl="2" algn="just"/>
            <a:r>
              <a:rPr lang="tr-TR" sz="1600" dirty="0" smtClean="0"/>
              <a:t>Satın alma gücünü harcama konusunda istekli ve yetkili olmaları gerekir.</a:t>
            </a:r>
            <a:endParaRPr lang="tr-TR" sz="1600" dirty="0"/>
          </a:p>
        </p:txBody>
      </p:sp>
      <p:sp>
        <p:nvSpPr>
          <p:cNvPr id="3" name="2 Başlık"/>
          <p:cNvSpPr>
            <a:spLocks noGrp="1"/>
          </p:cNvSpPr>
          <p:nvPr>
            <p:ph type="title"/>
          </p:nvPr>
        </p:nvSpPr>
        <p:spPr>
          <a:xfrm>
            <a:off x="179512" y="188640"/>
            <a:ext cx="8712968" cy="792088"/>
          </a:xfrm>
        </p:spPr>
        <p:txBody>
          <a:bodyPr>
            <a:normAutofit/>
          </a:bodyPr>
          <a:lstStyle/>
          <a:p>
            <a:r>
              <a:rPr lang="tr-TR" sz="2400" dirty="0" smtClean="0"/>
              <a:t>TANIMLAR, KAVRAMLAR VE SINIFLANDIRMALAR</a:t>
            </a:r>
            <a:endParaRPr lang="tr-T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algn="just">
              <a:buNone/>
            </a:pPr>
            <a:r>
              <a:rPr lang="tr-TR" sz="1600" dirty="0" smtClean="0"/>
              <a:t>		Pazarlama karması elemanları, yiyecek ve içecek pazarlaması için de geçerlidir. Bunlar; ürün (</a:t>
            </a:r>
            <a:r>
              <a:rPr lang="tr-TR" sz="1600" dirty="0" err="1" smtClean="0"/>
              <a:t>product</a:t>
            </a:r>
            <a:r>
              <a:rPr lang="tr-TR" sz="1600" dirty="0" smtClean="0"/>
              <a:t>), tutundurma (</a:t>
            </a:r>
            <a:r>
              <a:rPr lang="tr-TR" sz="1600" dirty="0" err="1" smtClean="0"/>
              <a:t>promotion</a:t>
            </a:r>
            <a:r>
              <a:rPr lang="tr-TR" sz="1600" dirty="0" smtClean="0"/>
              <a:t>), fiyat (</a:t>
            </a:r>
            <a:r>
              <a:rPr lang="tr-TR" sz="1600" dirty="0" err="1" smtClean="0"/>
              <a:t>price</a:t>
            </a:r>
            <a:r>
              <a:rPr lang="tr-TR" sz="1600" dirty="0" smtClean="0"/>
              <a:t>) ve dağıtım (</a:t>
            </a:r>
            <a:r>
              <a:rPr lang="tr-TR" sz="1600" dirty="0" err="1" smtClean="0"/>
              <a:t>place</a:t>
            </a:r>
            <a:r>
              <a:rPr lang="tr-TR" sz="1600" dirty="0" smtClean="0"/>
              <a:t>)dır. </a:t>
            </a:r>
            <a:r>
              <a:rPr lang="tr-TR" sz="1600" b="1" dirty="0" smtClean="0"/>
              <a:t>Ürün, </a:t>
            </a:r>
            <a:r>
              <a:rPr lang="tr-TR" sz="1600" dirty="0" smtClean="0"/>
              <a:t>dokunulur ve dokunulmaz niteliklerinin oluşturulduğu bir bir bütündür. Dar anlamda </a:t>
            </a:r>
            <a:r>
              <a:rPr lang="tr-TR" sz="1600" b="1" dirty="0" smtClean="0"/>
              <a:t>mal</a:t>
            </a:r>
            <a:r>
              <a:rPr lang="tr-TR" sz="1600" dirty="0" smtClean="0"/>
              <a:t> ise, bir dizi fiziksel ve kimyasal özelliğin kolaylıkla görülebilecek biçimde bir araya toplanıp, birleştirildiği bir madde diye tanımlandırılmaktadır. </a:t>
            </a:r>
            <a:r>
              <a:rPr lang="tr-TR" sz="1600" b="1" dirty="0" smtClean="0"/>
              <a:t>Fiyat,</a:t>
            </a:r>
            <a:r>
              <a:rPr lang="tr-TR" sz="1600" dirty="0" smtClean="0"/>
              <a:t> işletmenin ürünü için belirlediği değerdir. Başka bir ifadeyle tüketicilerin bir ürünü elde etmek için ödemek zorunda oldukları para miktarıdır. </a:t>
            </a:r>
            <a:r>
              <a:rPr lang="tr-TR" sz="1600" b="1" dirty="0" smtClean="0"/>
              <a:t>Dağıtım,</a:t>
            </a:r>
            <a:r>
              <a:rPr lang="tr-TR" sz="1600" dirty="0" smtClean="0"/>
              <a:t> bir mal ve/veya hizmetin üretildiği yerden tüketildiği yere götürmek için gerekli tüm çabalardan oluşmaktadır. </a:t>
            </a:r>
            <a:r>
              <a:rPr lang="tr-TR" sz="1600" b="1" dirty="0" smtClean="0"/>
              <a:t>Dağıtım kanalı,</a:t>
            </a:r>
            <a:r>
              <a:rPr lang="tr-TR" sz="1600" dirty="0" smtClean="0"/>
              <a:t> bir mal ve/veya hizmetin üreticiden tüketiciye hareketinde izlediği yol olarak tanımlanır. </a:t>
            </a:r>
            <a:r>
              <a:rPr lang="tr-TR" sz="1600" b="1" dirty="0" smtClean="0"/>
              <a:t>Tutundurma</a:t>
            </a:r>
            <a:r>
              <a:rPr lang="tr-TR" sz="1600" dirty="0" smtClean="0"/>
              <a:t>, bir işletmenin mal ya da hizmetinin satışını kolaylaştırmak amacıyla üretici ya da pazarlamacı işletmenin denetimi altında yürütülen, müşteriyi ikna etme amacına yönelik; bilinçli, programlanmış ve eşgüdümlü faaliyetlerden oluşan bir iletişim sürecidir.</a:t>
            </a:r>
            <a:endParaRPr lang="tr-TR"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179512" y="332656"/>
            <a:ext cx="8784976" cy="5976664"/>
          </a:xfrm>
        </p:spPr>
        <p:txBody>
          <a:bodyPr>
            <a:normAutofit fontScale="92500" lnSpcReduction="10000"/>
          </a:bodyPr>
          <a:lstStyle/>
          <a:p>
            <a:pPr algn="just">
              <a:buNone/>
            </a:pPr>
            <a:r>
              <a:rPr lang="tr-TR" sz="1600" b="1" dirty="0" smtClean="0"/>
              <a:t>	Pazar Bölümleme ve Konumlandırma</a:t>
            </a:r>
            <a:endParaRPr lang="tr-TR" sz="1600" b="1" dirty="0" smtClean="0"/>
          </a:p>
          <a:p>
            <a:pPr algn="just">
              <a:buNone/>
            </a:pPr>
            <a:r>
              <a:rPr lang="tr-TR" sz="1600" b="1" dirty="0" smtClean="0"/>
              <a:t>		</a:t>
            </a:r>
            <a:r>
              <a:rPr lang="tr-TR" sz="1600" dirty="0" smtClean="0"/>
              <a:t>Hiçbir ürün, tüm pazarın istek ve ihtiyaçlarına cevap veremez. Farklı pazarlar için, farklı pazarlama stratejileri uygulamak gerekir. </a:t>
            </a:r>
            <a:r>
              <a:rPr lang="tr-TR" sz="1600" b="1" dirty="0" smtClean="0"/>
              <a:t>Pazar bölümleme,</a:t>
            </a:r>
            <a:r>
              <a:rPr lang="tr-TR" sz="1600" dirty="0" smtClean="0"/>
              <a:t> geniş ve heterojen pazarın, küçük ve homojen pazar dilimleri haline getirilmesidir. Pazar bölümleme yapmadan hedef Pazar belirlenmez.</a:t>
            </a:r>
            <a:endParaRPr lang="tr-TR" sz="1600" dirty="0" smtClean="0"/>
          </a:p>
          <a:p>
            <a:pPr algn="just">
              <a:buNone/>
            </a:pPr>
            <a:r>
              <a:rPr lang="tr-TR" sz="1600" b="1" dirty="0" smtClean="0"/>
              <a:t>		</a:t>
            </a:r>
            <a:r>
              <a:rPr lang="tr-TR" sz="1600" dirty="0" smtClean="0"/>
              <a:t>Pazar bölümlemede coğrafik değişkenler (şehir büyüklüğü, yoğunluk, iklim), demografik değişkenler (yaş, cinsiyet, gelir, meslek vb.), psikolojik değişkenler (kişilik, yaşam tarzları vb.), davranışsal değişkenler (kullanıcı statüsü, kullanım sıklığı, marka sadakati vb.) kullanılır. Pazar bölümlemedeki değişkenlerin sayısı, işletmenin kaynakları ve becerisi tarafından belirlenecektir. Hedef pazar (</a:t>
            </a:r>
            <a:r>
              <a:rPr lang="tr-TR" sz="1600" dirty="0" err="1" smtClean="0"/>
              <a:t>target</a:t>
            </a:r>
            <a:r>
              <a:rPr lang="tr-TR" sz="1600" dirty="0" smtClean="0"/>
              <a:t> market) seçiminin doğal sonucu olarak, ürün konumlandırma kavramı ortaya çıkar.</a:t>
            </a:r>
            <a:endParaRPr lang="tr-TR" sz="1600" dirty="0" smtClean="0"/>
          </a:p>
          <a:p>
            <a:pPr algn="just">
              <a:buNone/>
            </a:pPr>
            <a:r>
              <a:rPr lang="tr-TR" sz="1600" b="1" dirty="0" smtClean="0"/>
              <a:t>		Ürün konumlandırma </a:t>
            </a:r>
            <a:r>
              <a:rPr lang="tr-TR" sz="1600" dirty="0" smtClean="0"/>
              <a:t>(</a:t>
            </a:r>
            <a:r>
              <a:rPr lang="tr-TR" sz="1600" dirty="0" err="1" smtClean="0"/>
              <a:t>positioning</a:t>
            </a:r>
            <a:r>
              <a:rPr lang="tr-TR" sz="1600" dirty="0" smtClean="0"/>
              <a:t>), bir işletme ürünü ya da markasının, aynı pazar dilimini hedefleyen rakip işletmelerin ürünleri ya da markalarından farklılaştırılmasıdır. Konumlandırma çabalarıyla tüketici zihninde yaratılacak olan yer sayesinde, tüketiciler tarafından algılanan risk azaltılabilecek ve tüketicinin satın alma kararına ulaşma süreci hızlandırılabilecektir. </a:t>
            </a:r>
            <a:endParaRPr lang="tr-TR" sz="1600" dirty="0" smtClean="0"/>
          </a:p>
          <a:p>
            <a:pPr algn="just">
              <a:buNone/>
            </a:pPr>
            <a:r>
              <a:rPr lang="tr-TR" sz="1600" dirty="0" smtClean="0"/>
              <a:t>		Etkin bir konumlandırma için, tüketicilerin zihinlerinde bulunan boşluğun diğer işletmeler tarafından henüz doldurulmamış bir boşluk olması, amaca ulaşmayı kolaylaştıracaktır. Ürünü pazarda etkin konumlandıran işletmeler, potansiyel tüketicileri gerçek tüketicilere dönüştürmeyi başaracaklardır. Tüketicilerin zihinlerinde bulunan boşluğun doldurulması, işletmeleri rekabete yönelik farklılaştırılmış bir pazarlama stratejisi uygulamaya da sürükler. Bu kapsamda hizmet pazarlamasına özgü pazarlama karması elemanlarının tamamı kullanılabilir. Ürün farklılaştırılmasını gerçekleştirebilmek için hizmetlerin öncelikle sınıflandırılması gerekir. Bunun doğal sonucu, somut mallara nazaran daha değişik bir farklılaştırma yaklaşımıdır.</a:t>
            </a:r>
            <a:endParaRPr lang="tr-TR" sz="1600" dirty="0" smtClean="0"/>
          </a:p>
          <a:p>
            <a:pPr algn="just">
              <a:buNone/>
            </a:pPr>
            <a:endParaRPr lang="tr-TR" sz="16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251520" y="620688"/>
            <a:ext cx="8712968" cy="5386603"/>
          </a:xfrm>
        </p:spPr>
        <p:txBody>
          <a:bodyPr>
            <a:normAutofit/>
          </a:bodyPr>
          <a:lstStyle/>
          <a:p>
            <a:pPr algn="just">
              <a:buNone/>
            </a:pPr>
            <a:r>
              <a:rPr lang="tr-TR" sz="1600" dirty="0" smtClean="0"/>
              <a:t>		Ürün iki farklı boyutta ele alınabilir. Birincisi </a:t>
            </a:r>
            <a:r>
              <a:rPr lang="tr-TR" sz="1600" b="1" dirty="0" smtClean="0"/>
              <a:t>çekirdek ürün </a:t>
            </a:r>
            <a:r>
              <a:rPr lang="tr-TR" sz="1600" dirty="0" smtClean="0"/>
              <a:t>(tüketim için sunulan yiyecek ve içecekler), ikincisi çekirdek ürünü çevrelemekte olan </a:t>
            </a:r>
            <a:r>
              <a:rPr lang="tr-TR" sz="1600" b="1" dirty="0" smtClean="0"/>
              <a:t>zenginleştirilmiş ürün</a:t>
            </a:r>
            <a:r>
              <a:rPr lang="tr-TR" sz="1600" dirty="0" smtClean="0"/>
              <a:t> (bilgi vermek, sipariş almak, güvenlik, faturalama, danışma, dağıtma, ağırlama, özel hizmetler, ödeme vb.)dür.</a:t>
            </a:r>
            <a:endParaRPr lang="tr-TR" sz="1600" dirty="0" smtClean="0"/>
          </a:p>
          <a:p>
            <a:pPr algn="just">
              <a:buNone/>
            </a:pPr>
            <a:r>
              <a:rPr lang="tr-TR" sz="1600" dirty="0" smtClean="0"/>
              <a:t>		Çekirdek (parite) ürünlerinde (</a:t>
            </a:r>
            <a:r>
              <a:rPr lang="tr-TR" sz="1600" dirty="0" err="1" smtClean="0"/>
              <a:t>core</a:t>
            </a:r>
            <a:r>
              <a:rPr lang="tr-TR" sz="1600" dirty="0" smtClean="0"/>
              <a:t> </a:t>
            </a:r>
            <a:r>
              <a:rPr lang="tr-TR" sz="1600" dirty="0" err="1" smtClean="0"/>
              <a:t>product</a:t>
            </a:r>
            <a:r>
              <a:rPr lang="tr-TR" sz="1600" dirty="0" smtClean="0"/>
              <a:t>) değişiklik yaparak rekabet üstünlüğü sağlama şansına sahip olmayan yiyecek ve içecek işletmeleri, ancak zenginleştirilmiş ürün (</a:t>
            </a:r>
            <a:r>
              <a:rPr lang="tr-TR" sz="1600" dirty="0" err="1" smtClean="0"/>
              <a:t>augmented</a:t>
            </a:r>
            <a:r>
              <a:rPr lang="tr-TR" sz="1600" dirty="0" smtClean="0"/>
              <a:t> </a:t>
            </a:r>
            <a:r>
              <a:rPr lang="tr-TR" sz="1600" dirty="0" err="1" smtClean="0"/>
              <a:t>product</a:t>
            </a:r>
            <a:r>
              <a:rPr lang="tr-TR" sz="1600" dirty="0" smtClean="0"/>
              <a:t>) boyutuyla oynayarak toplam ürünlerini farklılaştırabilirler.</a:t>
            </a:r>
            <a:endParaRPr lang="tr-TR" sz="1600" dirty="0" smtClean="0"/>
          </a:p>
          <a:p>
            <a:pPr algn="just">
              <a:buNone/>
            </a:pPr>
            <a:r>
              <a:rPr lang="tr-TR" sz="1600" dirty="0" smtClean="0"/>
              <a:t>		Stratejik pazarlama planlaması sürecinde kullanılabilecek önemli bir araç algılama haritalarıdır (</a:t>
            </a:r>
            <a:r>
              <a:rPr lang="tr-TR" sz="1600" dirty="0" err="1" smtClean="0"/>
              <a:t>positioning</a:t>
            </a:r>
            <a:r>
              <a:rPr lang="tr-TR" sz="1600" dirty="0" smtClean="0"/>
              <a:t> </a:t>
            </a:r>
            <a:r>
              <a:rPr lang="tr-TR" sz="1600" dirty="0" err="1" smtClean="0"/>
              <a:t>maps</a:t>
            </a:r>
            <a:r>
              <a:rPr lang="tr-TR" sz="1600" dirty="0" smtClean="0"/>
              <a:t>/</a:t>
            </a:r>
            <a:r>
              <a:rPr lang="tr-TR" sz="1600" dirty="0" err="1" smtClean="0"/>
              <a:t>perceptual</a:t>
            </a:r>
            <a:r>
              <a:rPr lang="tr-TR" sz="1600" dirty="0" smtClean="0"/>
              <a:t> </a:t>
            </a:r>
            <a:r>
              <a:rPr lang="tr-TR" sz="1600" dirty="0" err="1" smtClean="0"/>
              <a:t>maps</a:t>
            </a:r>
            <a:r>
              <a:rPr lang="tr-TR" sz="1600" dirty="0" smtClean="0"/>
              <a:t>). Önemi, pazarı tüketiciye görsel olarak sunmasıdır. </a:t>
            </a:r>
            <a:r>
              <a:rPr lang="tr-TR" sz="1600" b="1" dirty="0" smtClean="0"/>
              <a:t>Algılama haritası,</a:t>
            </a:r>
            <a:r>
              <a:rPr lang="tr-TR" sz="1600" dirty="0" smtClean="0"/>
              <a:t> bir pazardaki ürünlerin konumlarının görselleştirilmesidir. Algılama haritalarının hazırlanmasında sık kullanılan değişkenler; kalite, fiyat, kullanım sıklığı ve türü, kullanıcı türleri, karşılaştırılmalı yararlar, coğrafi konum, personelin tutumu ve benzerleridir.</a:t>
            </a:r>
            <a:endParaRPr lang="tr-TR" sz="1600" dirty="0" smtClean="0"/>
          </a:p>
          <a:p>
            <a:pPr algn="just">
              <a:buNone/>
            </a:pPr>
            <a:r>
              <a:rPr lang="tr-TR" sz="1600" dirty="0" smtClean="0"/>
              <a:t>		Algılama haritalarının stratejik planlama süreci kapsamında kullanılmasıyla, işletmelerin pazarda daha güçlü şekilde rekabet edebilmesine olanak verecek olan yeni konum alternatifleri de tespit edilecektir. Algılama haritaları, pazarda henüz doldurulmamış boşlukları yansıtmasının yanı sıra, konumlandırma veya yeniden konumlandırma amacıyla uygulanacak pazarlama stratejilerinin istenilen sonuçlara ulaşma düzeyinin belirlenmesine de yardımcı olabilecektir.</a:t>
            </a:r>
            <a:endParaRPr lang="tr-TR"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179512" y="764704"/>
            <a:ext cx="8784976" cy="5544616"/>
          </a:xfrm>
        </p:spPr>
        <p:txBody>
          <a:bodyPr>
            <a:normAutofit/>
          </a:bodyPr>
          <a:lstStyle/>
          <a:p>
            <a:pPr algn="just">
              <a:buNone/>
            </a:pPr>
            <a:r>
              <a:rPr lang="tr-TR" sz="1600" b="1" dirty="0" smtClean="0"/>
              <a:t>	Hizmetler, Özellikleri ve Sınıflandırılmaları</a:t>
            </a:r>
            <a:endParaRPr lang="tr-TR" sz="1600" b="1" dirty="0" smtClean="0"/>
          </a:p>
          <a:p>
            <a:pPr algn="just">
              <a:buNone/>
            </a:pPr>
            <a:r>
              <a:rPr lang="tr-TR" sz="1600" b="1" dirty="0" smtClean="0"/>
              <a:t>		</a:t>
            </a:r>
            <a:r>
              <a:rPr lang="tr-TR" sz="1600" dirty="0" smtClean="0"/>
              <a:t>Hemen tüm hizmetlerin genel özellikleri arasında yer alan; “hizmetin doğası, tüketicinin hizmet üretim sürecine katılımı, insan unsurunun ürünün bir parçası olması, kalite kontrolünün zorluğu, stoklanamama, zaman faktörünün önemi, dağıtım kanalının farklı yapısı, “yiyecek ve içecek hizmetlerinin de özellikleri arasında sıralanabilir. Ancak, yiyecek ve içecek hizmetlerini diğer bazı hizmetlerden farklı kılan özelliklerini belirlemek için izlenebilecek bir yol, hizmet pazarlaması literatürünün hizmetleri sınıflandırmakta kullandığı kriterlere başvurmaktadır.</a:t>
            </a:r>
            <a:endParaRPr lang="tr-TR" sz="1600" dirty="0" smtClean="0"/>
          </a:p>
          <a:p>
            <a:pPr algn="just">
              <a:buNone/>
            </a:pPr>
            <a:r>
              <a:rPr lang="tr-TR" sz="1600" b="1" dirty="0" smtClean="0"/>
              <a:t>		</a:t>
            </a:r>
            <a:r>
              <a:rPr lang="tr-TR" sz="1600" dirty="0" smtClean="0"/>
              <a:t>Yiyecek ve içecek sunumu gibi bir faaliyetin temel amacı veya unsuru olan </a:t>
            </a:r>
            <a:r>
              <a:rPr lang="tr-TR" sz="1600" b="1" dirty="0" smtClean="0"/>
              <a:t>hizmetin</a:t>
            </a:r>
            <a:r>
              <a:rPr lang="tr-TR" sz="1600" dirty="0" smtClean="0"/>
              <a:t> tüketici istek ve ihtiyaçlarını giderici nitelikte belirlenebilen soyut olma, eşzamanlılık, heterojen olma ve kolay heba olabilirlik özelliklerine sahip olduğu rahatlıkla ifade edilebilir.</a:t>
            </a:r>
            <a:endParaRPr lang="tr-TR" sz="1600" dirty="0" smtClean="0"/>
          </a:p>
          <a:p>
            <a:pPr algn="just">
              <a:buNone/>
            </a:pPr>
            <a:r>
              <a:rPr lang="tr-TR" sz="1600" b="1" dirty="0" smtClean="0"/>
              <a:t>		</a:t>
            </a:r>
            <a:r>
              <a:rPr lang="tr-TR" sz="1600" dirty="0" smtClean="0"/>
              <a:t>Hizmetlerin </a:t>
            </a:r>
            <a:r>
              <a:rPr lang="tr-TR" sz="1600" b="1" dirty="0" smtClean="0"/>
              <a:t>soyut olma özelliği,</a:t>
            </a:r>
            <a:r>
              <a:rPr lang="tr-TR" sz="1600" dirty="0" smtClean="0"/>
              <a:t> hizmetin satın alındıktan sonra tüketicinin kullanım hakkını, edineceği tecrübeyi ya da tüketimi anlatılır. Daha önce de belirtildiği gibi, hizmetler, elle tutulamayan, koklanamayan soyut unsurları ifade etmektedir. Bu nedenle, tüketiciler, hizmeti satın almadan önce ciddi şüphelere sahip olabilirler.</a:t>
            </a:r>
            <a:endParaRPr lang="tr-TR" sz="16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179512" y="188640"/>
            <a:ext cx="8712968" cy="5818651"/>
          </a:xfrm>
        </p:spPr>
        <p:txBody>
          <a:bodyPr>
            <a:normAutofit/>
          </a:bodyPr>
          <a:lstStyle/>
          <a:p>
            <a:pPr algn="just">
              <a:buNone/>
            </a:pPr>
            <a:r>
              <a:rPr lang="tr-TR" sz="1600" dirty="0" smtClean="0"/>
              <a:t>		Hizmetlerin </a:t>
            </a:r>
            <a:r>
              <a:rPr lang="tr-TR" sz="1600" b="1" dirty="0" smtClean="0"/>
              <a:t>eşzamanlılık özelliği </a:t>
            </a:r>
            <a:r>
              <a:rPr lang="tr-TR" sz="1600" dirty="0" smtClean="0"/>
              <a:t> ise, hizmetlerin üretilmeleri e tüketilmelerinin aynı anda gerçekleştiğini anlatır. Örneğin, bir restoranda servis çalışanı, yemek hizmetini konuğa sunarken, konuk da bu hizmeti aynı anda tüketmektedir. Ayrıca, üretim ve tüketimin eşzamanlılığı, sadece dağıtım kanalı olarak doğrudan satışın olduğu anlamına gelmemektedir. Hem ulusal hem de uluslar arası pazarlarda faaliyet gösteren hizmet işletmeleri, doğrudan satışın yanında, dolaylı dağıtım kanallarından da faydalanabilmektedir.</a:t>
            </a:r>
            <a:endParaRPr lang="tr-TR" sz="1600" dirty="0" smtClean="0"/>
          </a:p>
          <a:p>
            <a:pPr algn="just">
              <a:buNone/>
            </a:pPr>
            <a:r>
              <a:rPr lang="tr-TR" sz="1600" dirty="0" smtClean="0"/>
              <a:t>		Hizmet sektörünün emek-yoğun bir sektör olması, hizmetlerin heterojen olmalarına işaret etmektedir. Başka bir ifadeyle, </a:t>
            </a:r>
            <a:r>
              <a:rPr lang="tr-TR" sz="1600" b="1" dirty="0" smtClean="0"/>
              <a:t>heterojen olma özelliği,</a:t>
            </a:r>
            <a:r>
              <a:rPr lang="tr-TR" sz="1600" dirty="0" smtClean="0"/>
              <a:t> hizmetlerin en önemli kısmının üretimine insan unsurunun, makine ve teçhizata nazaran daha yoğun olarak katılmasından kaynaklanır. Bunun sonucu olarak da, hizmetlerin üretiminde insan unsurunun bulunması, hataların kaçınılmazlığını gündeme getirmektedir. Öte yandan bu özellik, üretilen hizmetlerin kalite ve </a:t>
            </a:r>
            <a:r>
              <a:rPr lang="tr-TR" sz="1600" dirty="0" err="1" smtClean="0"/>
              <a:t>standardizyon</a:t>
            </a:r>
            <a:r>
              <a:rPr lang="tr-TR" sz="1600" dirty="0" smtClean="0"/>
              <a:t> açısından  farklılık gösterebileceklerini vurgular.</a:t>
            </a:r>
            <a:endParaRPr lang="tr-TR" sz="1600" dirty="0" smtClean="0"/>
          </a:p>
          <a:p>
            <a:pPr algn="just">
              <a:buNone/>
            </a:pPr>
            <a:r>
              <a:rPr lang="tr-TR" sz="1600" dirty="0" smtClean="0"/>
              <a:t>		Hizmetlerin </a:t>
            </a:r>
            <a:r>
              <a:rPr lang="tr-TR" sz="1600" b="1" dirty="0" smtClean="0"/>
              <a:t> kolay heba olabilirlik özelliği </a:t>
            </a:r>
            <a:r>
              <a:rPr lang="tr-TR" sz="1600" dirty="0" smtClean="0"/>
              <a:t>de, hizmetlerin ileride kullanılması ya da tüketilmesi amacıyla stoklanmasının zor olduğunu açıklar. Ulusal ve uluslar arası pazarlarda karşılaşılabilecek talep dalgalanmaları, bu özelliğin önemini bir hayli arttırmaktadır. Örneğin, 1985-1995 yılları arasında yaşanan terör olayları, Türkiye’de Turizm Sektörü’nde talep damgalanmalarına yol açmış, işletmelerin konaklama ve konaklama hizmetini destekleyen diğer hizmetlerini de kolaylıkla pazarlayabilmelerini </a:t>
            </a:r>
            <a:r>
              <a:rPr lang="tr-TR" sz="1600" dirty="0" err="1" smtClean="0"/>
              <a:t>engellmiştir</a:t>
            </a:r>
            <a:r>
              <a:rPr lang="tr-TR" sz="1600" dirty="0" smtClean="0"/>
              <a:t>.</a:t>
            </a:r>
            <a:endParaRPr lang="tr-TR"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algn="just">
              <a:buNone/>
            </a:pPr>
            <a:r>
              <a:rPr lang="tr-TR" sz="1600" dirty="0" smtClean="0"/>
              <a:t>		Hizmet pazarlaması literatürüne göre, hizmetler farklı değişkenler cinsinden sınıflandırılıp, hizmet gruplarının kendilerine has bazı özellikleri itibariyle belirlenmelidir. Diğer bir deyişle, hizmet pazarlaması literatürü, hizmetleri çeşitli özelliklerine göre sınıflandırarak, bir hizmet ve/veya hizmet grubunu, diğer bir hizmet ve/veya hizmet gruplarından ayıran özelliklerinin belirlenmesi, işletme yöneticilerine stratejilerini geliştirirken, hangi farklı unsurları ne şekilde dikkate almaları gerektiği hakkında ipuçları vermektedir.</a:t>
            </a:r>
            <a:endParaRPr lang="tr-TR" sz="1600" dirty="0" smtClean="0"/>
          </a:p>
          <a:p>
            <a:pPr algn="just">
              <a:buNone/>
            </a:pPr>
            <a:r>
              <a:rPr lang="tr-TR" sz="1600" dirty="0" smtClean="0"/>
              <a:t>		Hizmet pazarlaması literatürü, hizmetleri sınıflandırmak için, hizmet tecrübesinde üretici-tüketici arasındaki temas düzeyi, hizmetin doğası, hizmetin tüketiciye ulaştırılma metodu, hizmete yönelik talebin yapısı, hizmet tecrübesinin özellikleri, hizmet üreticisi-tüketicisi arasındaki ilişkinin türü, hizmet üreticisinin tüketici istek ve ihtiyaçlarını değerlendirmek ve istek ve ihtiyaçlarına göre hizmeti uyarlama imkanı şeklinde sıralanabilecek değişkenleri kullanmaktadır. </a:t>
            </a:r>
            <a:endParaRPr lang="tr-TR"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620688"/>
            <a:ext cx="8229600" cy="5386603"/>
          </a:xfrm>
        </p:spPr>
        <p:txBody>
          <a:bodyPr>
            <a:normAutofit/>
          </a:bodyPr>
          <a:lstStyle/>
          <a:p>
            <a:pPr algn="just">
              <a:buNone/>
            </a:pPr>
            <a:r>
              <a:rPr lang="tr-TR" sz="1600" dirty="0" smtClean="0"/>
              <a:t>		Sıralanan değişkenlerden hareketle, yiyecek ve içecek işletmeleri tarafından üretilen hizmetlerinin özelliklerini aşağıdaki gibi belirleyiniz:</a:t>
            </a:r>
            <a:endParaRPr lang="tr-TR" sz="1600" dirty="0" smtClean="0"/>
          </a:p>
          <a:p>
            <a:pPr lvl="1" algn="just"/>
            <a:r>
              <a:rPr lang="tr-TR" sz="1600" dirty="0" smtClean="0"/>
              <a:t>Yiyecek ve içecek hizmetleri, somut işletme faaliyetlerinin insan bedenlerine uyguladığı hizmetlerdir. Başka bir deyişle, yiyecek ve içecek hizmetleri insan süreçli (</a:t>
            </a:r>
            <a:r>
              <a:rPr lang="tr-TR" sz="1600" dirty="0" err="1" smtClean="0"/>
              <a:t>people</a:t>
            </a:r>
            <a:r>
              <a:rPr lang="tr-TR" sz="1600" dirty="0" smtClean="0"/>
              <a:t>-</a:t>
            </a:r>
            <a:r>
              <a:rPr lang="tr-TR" sz="1600" dirty="0" err="1" smtClean="0"/>
              <a:t>precessing</a:t>
            </a:r>
            <a:r>
              <a:rPr lang="tr-TR" sz="1600" dirty="0" smtClean="0"/>
              <a:t>) hizmetleridir.</a:t>
            </a:r>
            <a:endParaRPr lang="tr-TR" sz="1600" dirty="0" smtClean="0"/>
          </a:p>
          <a:p>
            <a:pPr lvl="1" algn="just"/>
            <a:r>
              <a:rPr lang="tr-TR" sz="1600" dirty="0" smtClean="0"/>
              <a:t>Tüketici hizmeti satın almak için, hizmet işletmesine gitmek zorundadır.</a:t>
            </a:r>
            <a:endParaRPr lang="tr-TR" sz="1600" dirty="0" smtClean="0"/>
          </a:p>
          <a:p>
            <a:pPr lvl="1" algn="just"/>
            <a:r>
              <a:rPr lang="tr-TR" sz="1600" dirty="0" smtClean="0"/>
              <a:t>Tüketiciye hizmet, tek noktadan ulaştırılabileceği gibi çoklu üretim-tüketim merkezleriyle de ulaştırılabilir. </a:t>
            </a:r>
            <a:endParaRPr lang="tr-TR" sz="1600" dirty="0" smtClean="0"/>
          </a:p>
          <a:p>
            <a:pPr lvl="1" algn="just"/>
            <a:r>
              <a:rPr lang="tr-TR" sz="1600" dirty="0" smtClean="0"/>
              <a:t>Talep dalgalanmaya konudur. Talep en yüksek noktasına ulaştığında, hizmet işletmesinin üretim kapasitesinin üzerine çıkar.</a:t>
            </a:r>
            <a:endParaRPr lang="tr-TR" sz="1600" dirty="0" smtClean="0"/>
          </a:p>
          <a:p>
            <a:pPr lvl="1" algn="just"/>
            <a:r>
              <a:rPr lang="tr-TR" sz="1600" dirty="0" smtClean="0"/>
              <a:t>İşletme tesis ve ekipmanları ile katılımcılar, hizmet tecrübesinde önemli bir yer tutar.</a:t>
            </a:r>
            <a:endParaRPr lang="tr-TR" sz="1600" dirty="0" smtClean="0"/>
          </a:p>
          <a:p>
            <a:pPr lvl="1" algn="just"/>
            <a:r>
              <a:rPr lang="tr-TR" sz="1600" dirty="0" smtClean="0"/>
              <a:t>Tüketiciyle hizmet işletmesi arasında genellikle bir üyelik ilişkisi yoktur.</a:t>
            </a:r>
            <a:endParaRPr lang="tr-TR" sz="1600" dirty="0" smtClean="0"/>
          </a:p>
          <a:p>
            <a:pPr lvl="1" algn="just"/>
            <a:r>
              <a:rPr lang="tr-TR" sz="1600" dirty="0" smtClean="0"/>
              <a:t>Tüketici hizmeti sürekli olarak kullanmaz.</a:t>
            </a:r>
            <a:endParaRPr lang="tr-TR" sz="1600" dirty="0" smtClean="0"/>
          </a:p>
          <a:p>
            <a:pPr lvl="1" algn="just"/>
            <a:r>
              <a:rPr lang="tr-TR" sz="1600" dirty="0" smtClean="0"/>
              <a:t>Yiyecek ve içecek hizmetlerinin belirli bir düzeyde tüketici istek ve ihtiyaçlarına göre uyarlanma imkanı vardır.</a:t>
            </a:r>
            <a:endParaRPr lang="tr-TR" sz="1600" dirty="0" smtClean="0"/>
          </a:p>
          <a:p>
            <a:pPr lvl="1" algn="just"/>
            <a:r>
              <a:rPr lang="tr-TR" sz="1600" dirty="0" smtClean="0"/>
              <a:t>Tüketiciyle temas halinde olan işletme personelinin (servis personeli), tüketici istek ve ihtiyaçlarını değerlendirme imkanı düşüktür.</a:t>
            </a:r>
            <a:endParaRPr lang="tr-TR" sz="1600"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0</TotalTime>
  <Words>18326</Words>
  <Application>WPS Presentation</Application>
  <PresentationFormat>Ekran Gösterisi (4:3)</PresentationFormat>
  <Paragraphs>105</Paragraphs>
  <Slides>16</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16</vt:i4>
      </vt:variant>
    </vt:vector>
  </HeadingPairs>
  <TitlesOfParts>
    <vt:vector size="28" baseType="lpstr">
      <vt:lpstr>Arial</vt:lpstr>
      <vt:lpstr>SimSun</vt:lpstr>
      <vt:lpstr>Wingdings</vt:lpstr>
      <vt:lpstr>Wingdings 3</vt:lpstr>
      <vt:lpstr>Verdana</vt:lpstr>
      <vt:lpstr>Wingdings 2</vt:lpstr>
      <vt:lpstr>Lucida Sans Unicode</vt:lpstr>
      <vt:lpstr>Microsoft YaHei</vt:lpstr>
      <vt:lpstr/>
      <vt:lpstr>Arial Unicode MS</vt:lpstr>
      <vt:lpstr>Calibri</vt:lpstr>
      <vt:lpstr>Kalabalık</vt:lpstr>
      <vt:lpstr>YİYECEK VE İÇECEK HİZMETLERİ PAZARLAMASI</vt:lpstr>
      <vt:lpstr>TANIMLAR, KAVRAMLAR VE SINIFLANDIRMALAR</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YİYECEK VE İÇECEK İŞLETMELERİNDE PAZARLAMA ÇALIŞMALARI</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YİYECEK VE İÇECEK HİZMETLERİ PAZARLAMASI</dc:title>
  <dc:creator>ramazan</dc:creator>
  <cp:lastModifiedBy>ali</cp:lastModifiedBy>
  <cp:revision>39</cp:revision>
  <dcterms:created xsi:type="dcterms:W3CDTF">2018-01-24T03:43:00Z</dcterms:created>
  <dcterms:modified xsi:type="dcterms:W3CDTF">2018-02-16T13:11:32Z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