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8" r:id="rId9"/>
    <p:sldId id="263" r:id="rId10"/>
    <p:sldId id="264" r:id="rId11"/>
    <p:sldId id="265" r:id="rId12"/>
    <p:sldId id="266" r:id="rId13"/>
    <p:sldId id="267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122" d="100"/>
          <a:sy n="122" d="100"/>
        </p:scale>
        <p:origin x="-96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9B6D-BC3C-4F50-926B-7749B74FACA2}" type="datetimeFigureOut">
              <a:rPr lang="tr-TR" smtClean="0"/>
              <a:t>03.05.2021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7524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9B6D-BC3C-4F50-926B-7749B74FACA2}" type="datetimeFigureOut">
              <a:rPr lang="tr-TR" smtClean="0"/>
              <a:t>03.05.2021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53974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9B6D-BC3C-4F50-926B-7749B74FACA2}" type="datetimeFigureOut">
              <a:rPr lang="tr-TR" smtClean="0"/>
              <a:t>03.05.2021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1165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9B6D-BC3C-4F50-926B-7749B74FACA2}" type="datetimeFigureOut">
              <a:rPr lang="tr-TR" smtClean="0"/>
              <a:t>03.05.2021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94853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9B6D-BC3C-4F50-926B-7749B74FACA2}" type="datetimeFigureOut">
              <a:rPr lang="tr-TR" smtClean="0"/>
              <a:t>03.05.2021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0236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9B6D-BC3C-4F50-926B-7749B74FACA2}" type="datetimeFigureOut">
              <a:rPr lang="tr-TR" smtClean="0"/>
              <a:t>03.05.2021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6849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9B6D-BC3C-4F50-926B-7749B74FACA2}" type="datetimeFigureOut">
              <a:rPr lang="tr-TR" smtClean="0"/>
              <a:t>03.05.2021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3993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9B6D-BC3C-4F50-926B-7749B74FACA2}" type="datetimeFigureOut">
              <a:rPr lang="tr-TR" smtClean="0"/>
              <a:t>03.05.2021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3950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9B6D-BC3C-4F50-926B-7749B74FACA2}" type="datetimeFigureOut">
              <a:rPr lang="tr-TR" smtClean="0"/>
              <a:t>03.05.2021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8764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F419B6D-BC3C-4F50-926B-7749B74FACA2}" type="datetimeFigureOut">
              <a:rPr lang="tr-TR" smtClean="0"/>
              <a:t>03.05.2021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198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9B6D-BC3C-4F50-926B-7749B74FACA2}" type="datetimeFigureOut">
              <a:rPr lang="tr-TR" smtClean="0"/>
              <a:t>03.05.2021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91301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F419B6D-BC3C-4F50-926B-7749B74FACA2}" type="datetimeFigureOut">
              <a:rPr lang="tr-TR" smtClean="0"/>
              <a:t>03.05.2021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4825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Siyaset Bilimi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/>
              <a:t>5</a:t>
            </a:r>
            <a:r>
              <a:rPr lang="tr-TR" dirty="0" smtClean="0"/>
              <a:t>. Hafta</a:t>
            </a:r>
            <a:r>
              <a:rPr lang="tr-TR" smtClean="0"/>
              <a:t>: Marksizm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698250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Yabancılaşma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tr-TR" sz="2600" dirty="0" smtClean="0"/>
              <a:t>İnsanın kendi etkinliğinin ve bu etkinliğin sonuçlarının/ürünlerinin insana egemen olacak biçimde nesneleşmesi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Emeğin yabancılaşması – meta fetişizmi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Yabancılaşmaya karşı mücadele?</a:t>
            </a:r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28270641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İdeoloji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tr-TR" sz="2600" dirty="0" smtClean="0"/>
              <a:t>Maddi emekle zihinsel emeğin ayrışması – toplumsal işbölümü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Toplumsal yaşamın bütünlüğünün parçalanması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İdeolojiler, maddi üretim süreçlerinde kurulan maddi ilişkilerin yansımasıdır – maddi yaşamın çarpıklığını </a:t>
            </a:r>
            <a:r>
              <a:rPr lang="tr-TR" sz="2600" dirty="0" err="1" smtClean="0"/>
              <a:t>rasyonalize</a:t>
            </a:r>
            <a:r>
              <a:rPr lang="tr-TR" sz="2600" dirty="0" smtClean="0"/>
              <a:t> eder ve örterler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Önce bilinci ideolojiden kurtarmak mümkün değildir, maddi gerçekliğin dönüşmesiyle ideoloji ortadan kalkabilir</a:t>
            </a:r>
          </a:p>
          <a:p>
            <a:pPr lvl="1"/>
            <a:endParaRPr lang="tr-TR" sz="2600" dirty="0"/>
          </a:p>
          <a:p>
            <a:pPr lvl="1"/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25341487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Devlet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tr-TR" sz="2600" dirty="0" smtClean="0"/>
              <a:t>Toplumsal işbölümünde, </a:t>
            </a:r>
            <a:r>
              <a:rPr lang="tr-TR" sz="2600" dirty="0"/>
              <a:t>t</a:t>
            </a:r>
            <a:r>
              <a:rPr lang="tr-TR" sz="2600" dirty="0" smtClean="0"/>
              <a:t>oplumun ortak işlevlerini yerine getirecek olan kısım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Toplumdaki egemenlik ilişkileri devlete nasıl yansır?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Kurumsallık olarak devlet vs. aygıt olarak devlet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Devletin göreli özerkliği</a:t>
            </a:r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26811845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Marksizm hâlâ geçerli mi?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tr-TR" sz="2600" dirty="0" smtClean="0"/>
              <a:t>Kapitalizmin çözümleyen tek araç kutusu ve teorik çerçeve Marksizm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Bilimsellik/nesnellik ve iradecilik/öznellik sorununa çözüm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Süreklilik-kopuş diyalektiği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Hem güncel hem tarihsel olguların çözümlenmesi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İşçi </a:t>
            </a:r>
            <a:r>
              <a:rPr lang="tr-TR" sz="2600" smtClean="0"/>
              <a:t>sınıfının özneliği</a:t>
            </a:r>
            <a:endParaRPr lang="tr-TR" sz="2600"/>
          </a:p>
        </p:txBody>
      </p:sp>
    </p:spTree>
    <p:extLst>
      <p:ext uri="{BB962C8B-B14F-4D97-AF65-F5344CB8AC3E}">
        <p14:creationId xmlns:p14="http://schemas.microsoft.com/office/powerpoint/2010/main" val="35707698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Siyaset Bilimi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6. </a:t>
            </a:r>
            <a:r>
              <a:rPr lang="tr-TR" smtClean="0"/>
              <a:t>Hafta: anarşizm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706301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Yaygın yanlışlar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tr-TR" sz="2600" dirty="0" smtClean="0"/>
              <a:t>Radikallik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Şiddet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Kargaşa savunusu</a:t>
            </a:r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31888762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Birinci Enternasyonal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tr-TR" sz="2600" dirty="0" smtClean="0"/>
              <a:t>I. Enternasyonal içinde Marksistler ve anarşistlerin bir </a:t>
            </a:r>
            <a:r>
              <a:rPr lang="tr-TR" sz="2600" dirty="0" err="1" smtClean="0"/>
              <a:t>aradalığı</a:t>
            </a:r>
            <a:endParaRPr lang="tr-TR" sz="2600" dirty="0" smtClean="0"/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Ayrılık noktaları</a:t>
            </a:r>
          </a:p>
          <a:p>
            <a:pPr lvl="2"/>
            <a:r>
              <a:rPr lang="tr-TR" sz="2200" dirty="0" smtClean="0"/>
              <a:t>Devlet sorunu – devlet devrim sürecinde bir araç olarak kullanılabilir mi?</a:t>
            </a:r>
          </a:p>
          <a:p>
            <a:pPr lvl="2"/>
            <a:r>
              <a:rPr lang="tr-TR" sz="2200" dirty="0" smtClean="0"/>
              <a:t>Devlet sönümlenecek midir yoksa güçlenecek midir?</a:t>
            </a:r>
            <a:endParaRPr lang="tr-TR" sz="2200" dirty="0"/>
          </a:p>
        </p:txBody>
      </p:sp>
    </p:spTree>
    <p:extLst>
      <p:ext uri="{BB962C8B-B14F-4D97-AF65-F5344CB8AC3E}">
        <p14:creationId xmlns:p14="http://schemas.microsoft.com/office/powerpoint/2010/main" val="34013790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Birinci Enternasyonalden sonra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tr-TR" sz="2600" dirty="0" smtClean="0"/>
              <a:t>Anarşistler II. Enternasyonal’in dışında kaldılar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Örgütsüz bireysel inisiyatiflerle geçekleşen saldırılar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1917 Ekim Devrimi’nin etkisi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Anarşistlerin </a:t>
            </a:r>
            <a:r>
              <a:rPr lang="tr-TR" sz="2600" dirty="0" err="1" smtClean="0"/>
              <a:t>Sovyetler’e</a:t>
            </a:r>
            <a:r>
              <a:rPr lang="tr-TR" sz="2600" dirty="0" smtClean="0"/>
              <a:t> muhalif konuma geçmesi</a:t>
            </a:r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18525211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Anarko</a:t>
            </a:r>
            <a:r>
              <a:rPr lang="tr-TR" dirty="0" smtClean="0"/>
              <a:t>-sendikalizm ve İspanya Devrimi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tr-TR" sz="2600" dirty="0" smtClean="0"/>
              <a:t>Devrimin sendikalar yoluyla gerçekleşmesi umudu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İspanya’da CNT (Ulusal Emek Federasyonu)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İspanya’da Cumhuriyet tarafında örgütlenen halk cephesi ve anarşistlerin muhalefeti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err="1" smtClean="0"/>
              <a:t>Franco</a:t>
            </a:r>
            <a:r>
              <a:rPr lang="tr-TR" sz="2600" dirty="0" smtClean="0"/>
              <a:t> darbesine karşı mücadele</a:t>
            </a:r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25240923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1956 sonrasında anarşizm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tr-TR" sz="2600" dirty="0" smtClean="0"/>
              <a:t>Macaristan’daki işçi konseyleri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1968: iktidarsız devrim ve kültürel değişim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/>
              <a:t>H</a:t>
            </a:r>
            <a:r>
              <a:rPr lang="tr-TR" sz="2600" dirty="0" smtClean="0"/>
              <a:t>em kapitalizmi hem de sosyalist adlı bürokratik rejimleri hedef alan hareketler</a:t>
            </a:r>
          </a:p>
          <a:p>
            <a:pPr lvl="1"/>
            <a:endParaRPr lang="tr-TR" sz="2600" dirty="0"/>
          </a:p>
          <a:p>
            <a:pPr lvl="1"/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822133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Toplumsal ve düşünsel kaynaklar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tr-TR" sz="2600" dirty="0" smtClean="0"/>
              <a:t>Aydınlanma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Sanayi üretiminin genişlemesi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Ekonomi politik – kapitalist meta üretiminin kaynağı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Felsefe – Avrupa’daki tarihsel dönüşümün anlamlandırılması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Sosyalizm – eşitsizlik ve yoksulluğa çare</a:t>
            </a:r>
          </a:p>
          <a:p>
            <a:pPr lvl="1"/>
            <a:endParaRPr lang="tr-TR" sz="2600" dirty="0"/>
          </a:p>
          <a:p>
            <a:pPr lvl="1"/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33443084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Temsiliyet</a:t>
            </a:r>
            <a:r>
              <a:rPr lang="tr-TR" dirty="0" smtClean="0"/>
              <a:t> ve demokrasi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tr-TR" sz="2600" dirty="0" smtClean="0"/>
              <a:t>Mutlak özgürlükçülük – özgürlüğü kısıtlayan her düşüncenin ve kurumun karşısında olma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err="1" smtClean="0"/>
              <a:t>Temsiliyet</a:t>
            </a:r>
            <a:r>
              <a:rPr lang="tr-TR" sz="2600" dirty="0" smtClean="0"/>
              <a:t> mekanizması bireyin iradesine el konulmasıdır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Yönetimsiz ve hiyerarşisiz öz örgütlenme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Gönüllülük, rotasyon ve özyönetime dayalı </a:t>
            </a:r>
            <a:r>
              <a:rPr lang="tr-TR" sz="2600" dirty="0" err="1" smtClean="0"/>
              <a:t>sovyet</a:t>
            </a:r>
            <a:r>
              <a:rPr lang="tr-TR" sz="2600" dirty="0" smtClean="0"/>
              <a:t>, komün ve konseyler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Anti-</a:t>
            </a:r>
            <a:r>
              <a:rPr lang="tr-TR" sz="2600" dirty="0" err="1" smtClean="0"/>
              <a:t>politiklik</a:t>
            </a:r>
            <a:r>
              <a:rPr lang="tr-TR" sz="2600" dirty="0" smtClean="0"/>
              <a:t> ve doğrudan demokrasi</a:t>
            </a:r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35378482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Ulus ve ulus devlet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tr-TR" sz="2600" dirty="0" smtClean="0"/>
              <a:t>Ulus, milliyetçilik ve ulus devletin reddi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Devlet sınırları anlamında yurdun ve yurtseverliğin reddi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Kendini böyle tanımlayan bir halka baskı uygulanmasına da karşı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Sömürgeciliğe ve emperyalizme karşı</a:t>
            </a:r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5250920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Savaş ve şiddet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tr-TR" sz="2600" dirty="0" smtClean="0"/>
              <a:t>Savaş ve şiddet, devletin varlığından kaynaklanır – devlet yoksa şiddet de yoktur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/>
              <a:t>A</a:t>
            </a:r>
            <a:r>
              <a:rPr lang="tr-TR" sz="2600" dirty="0" smtClean="0"/>
              <a:t>narşizmin ideal toplumunda silah olmayacağı için bireysel şiddet de olmayacaktır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Bölgesel çatışmalar da devletlerin istilacı eğilimlerinden ve halkın direnişini bastırma çabalarından kaynaklanır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Pasifist eğilimler</a:t>
            </a:r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182578760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İlerleme ve teknoloji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tr-TR" sz="2600" dirty="0" err="1" smtClean="0"/>
              <a:t>Modernist</a:t>
            </a:r>
            <a:r>
              <a:rPr lang="tr-TR" sz="2600" dirty="0" smtClean="0"/>
              <a:t> </a:t>
            </a:r>
            <a:r>
              <a:rPr lang="tr-TR" sz="2600" dirty="0" err="1" smtClean="0"/>
              <a:t>ilerlemeciliği</a:t>
            </a:r>
            <a:r>
              <a:rPr lang="tr-TR" sz="2600" dirty="0" smtClean="0"/>
              <a:t> aşan bir doğal toplum projesi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Teknolojinin sunduğu olanaklarla doğanın zenginliklerini birleştirme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err="1" smtClean="0"/>
              <a:t>Türcülük</a:t>
            </a:r>
            <a:r>
              <a:rPr lang="tr-TR" sz="2600" dirty="0" smtClean="0"/>
              <a:t> karşıtlığı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İlerlemenin gidişatına karşı imdat freni</a:t>
            </a:r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17649280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Cinsiyetçilik ve ahlak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tr-TR" sz="2600" dirty="0" smtClean="0"/>
              <a:t>Cinsiyetler arası ayrıma karşı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Evlilik ve aile kurumunun devletle geleneksel ortaklığına karşı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Serbest aşk – gelenekten, devlet veya aile zorundan, ekonomik eşitsizlikten azade gönül ilişkileri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Bireyin kendi öz sorumluluğu</a:t>
            </a:r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267220491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Eğitim ve din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tr-TR" sz="2600" dirty="0" smtClean="0"/>
              <a:t>Devlet kontrolündeki zorunlu eğitimin reddi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Özgür eğitim deneyleri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Öğrenci-öğretmen arasındaki otorite ilişkisi yerine eşitsizliğin, hiyerarşinin, despotizmin olmadığı bir yol gösterme ilişkisi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Dinsel bir otoriteye, ritüellere ve kör inançlara karşı, ancak inananlara saygılı</a:t>
            </a:r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319124123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Toplum ve sınıflar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tr-TR" sz="2600" dirty="0" err="1" smtClean="0"/>
              <a:t>Marksizmin</a:t>
            </a:r>
            <a:r>
              <a:rPr lang="tr-TR" sz="2600" dirty="0" smtClean="0"/>
              <a:t> kapitalizm eleştirisine katılırlar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Devlet iktidarı, proletarya diktatörlüğü ve </a:t>
            </a:r>
            <a:r>
              <a:rPr lang="tr-TR" sz="2600" dirty="0" err="1" smtClean="0"/>
              <a:t>ilerlemeciliğe</a:t>
            </a:r>
            <a:r>
              <a:rPr lang="tr-TR" sz="2600" dirty="0" smtClean="0"/>
              <a:t> karşı çıkarlar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Temel sınıf ayrımlarından başka sınıfsal konumlara da önem verilir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Lümpen-proletarya </a:t>
            </a:r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215987409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Anarşizmin türleri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1"/>
            <a:r>
              <a:rPr lang="tr-TR" sz="2600" dirty="0" err="1" smtClean="0"/>
              <a:t>Anarko</a:t>
            </a:r>
            <a:r>
              <a:rPr lang="tr-TR" sz="2600" dirty="0" smtClean="0"/>
              <a:t>-sendikalizm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err="1" smtClean="0"/>
              <a:t>Anarko</a:t>
            </a:r>
            <a:r>
              <a:rPr lang="tr-TR" sz="2600" dirty="0" smtClean="0"/>
              <a:t>-komünizm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err="1" smtClean="0"/>
              <a:t>Anarko</a:t>
            </a:r>
            <a:r>
              <a:rPr lang="tr-TR" sz="2600" dirty="0" smtClean="0"/>
              <a:t>-feminizm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Bireyci anarşizm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Yeşil-</a:t>
            </a:r>
            <a:r>
              <a:rPr lang="tr-TR" sz="2600" dirty="0" err="1" smtClean="0"/>
              <a:t>ilkelci</a:t>
            </a:r>
            <a:r>
              <a:rPr lang="tr-TR" sz="2600" dirty="0" smtClean="0"/>
              <a:t> anarşizm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err="1" smtClean="0"/>
              <a:t>Postyapısalcı</a:t>
            </a:r>
            <a:r>
              <a:rPr lang="tr-TR" sz="2600" dirty="0" smtClean="0"/>
              <a:t> anarşizm</a:t>
            </a:r>
          </a:p>
          <a:p>
            <a:pPr lvl="1"/>
            <a:endParaRPr lang="tr-TR" sz="2600" dirty="0"/>
          </a:p>
          <a:p>
            <a:pPr lvl="1"/>
            <a:r>
              <a:rPr lang="tr-TR" sz="2600" smtClean="0"/>
              <a:t>Pasifist anarşizm</a:t>
            </a:r>
          </a:p>
        </p:txBody>
      </p:sp>
    </p:spTree>
    <p:extLst>
      <p:ext uri="{BB962C8B-B14F-4D97-AF65-F5344CB8AC3E}">
        <p14:creationId xmlns:p14="http://schemas.microsoft.com/office/powerpoint/2010/main" val="14027661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Aydınlanma ve Marksizm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tr-TR" sz="2600" dirty="0" smtClean="0"/>
              <a:t>Döngüsel değil, çizgisel bir ilerleme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İdealizmin karşıtı olarak materyalizm - Algılanabilir, düzenlenebilir ve değiştirilebilir bir düzen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Sadece teknik ilerleme değil, ekonomik ve sosyal açılımlar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Diyalektik bir materyalizm – maddi gerçeklik ile özne arasındaki etkileşim</a:t>
            </a:r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25695818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Toplumsal formasyon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tr-TR" sz="2600" dirty="0" smtClean="0"/>
              <a:t>Üretici güçler – canlı insan emeği, makineler, altyapı, kaynaklar, teknoloji ve örgütlenme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Üretim ilişkileri – Üretici güçler hangi mülkiyet ilişkileri ekseninde konumlanmıştır? Üretim araçları kimin mülkiyetindedir?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Üretim tarzı – kapitalist toplumun temeli ve üstyapı</a:t>
            </a:r>
          </a:p>
          <a:p>
            <a:pPr lvl="1"/>
            <a:endParaRPr lang="tr-TR" sz="2600" dirty="0"/>
          </a:p>
          <a:p>
            <a:pPr lvl="1"/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22892221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Sınıflar ve sınıf tanımı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tr-TR" sz="2600" dirty="0" smtClean="0"/>
              <a:t>Temel sınıflar: Ücretli işçiler / sermayedarlar / toprak sahipleri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Küçük köylülük, kamu görevlileri, meslek sahipleri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Toplumdaki belirli bir kesim kendi geçimini, çıkarını, yaşam tarzını ve kültürünü başka kesimlerden ayıran ekonomik varlık koşulları içinde yer alıyorsa bir toplumsal sınıf oluşturur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Kendinde sınıf/kendisi için sınıf</a:t>
            </a:r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31111526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Sınıf mücadelesi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tr-TR" sz="2600" dirty="0" smtClean="0"/>
              <a:t>Üretici güçlerle üretim ilişkileri arasındaki çelişki 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İşçi sınıfı ile sermaye sınıfı arasındaki mücadele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Temel çelişkiyi doğrudan yansıtmayan mücadeleler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Sınıf mücadelesinin siyasal biçimleri</a:t>
            </a:r>
          </a:p>
          <a:p>
            <a:pPr lvl="1"/>
            <a:endParaRPr lang="tr-TR" sz="2600" dirty="0"/>
          </a:p>
          <a:p>
            <a:pPr lvl="1"/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28088949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Kapitalist sömürü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tr-TR" sz="2600" dirty="0" smtClean="0"/>
              <a:t>Artı-değer sömürüsü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Kullanım değeri / değişim değeri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Emeğin meta biçimine bürünmesi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Ücret ilişkisi – toplumsal olarak gerekli emek zamanında ücretin değerin aşan bir değer yaratılması: artı-değer (s)</a:t>
            </a:r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8852161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Sermayenin organik bileşimi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tr-TR" sz="2600" dirty="0" smtClean="0"/>
              <a:t>Değişmeyen sermaye – makine, hammadde, altyapı (c)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Değişken sermaye – emek gücü (v)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Artı-değer oranı (s/v)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Kâr oranı (p=s/</a:t>
            </a:r>
            <a:r>
              <a:rPr lang="tr-TR" sz="2600" dirty="0" err="1" smtClean="0"/>
              <a:t>c+v</a:t>
            </a:r>
            <a:r>
              <a:rPr lang="tr-TR" sz="2600" dirty="0" smtClean="0"/>
              <a:t>)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Kâr oranlarının azalma eğilimi</a:t>
            </a:r>
          </a:p>
          <a:p>
            <a:pPr lvl="1"/>
            <a:endParaRPr lang="tr-TR" sz="2600" dirty="0" smtClean="0"/>
          </a:p>
          <a:p>
            <a:pPr lvl="1"/>
            <a:endParaRPr lang="tr-TR" sz="2600" dirty="0" smtClean="0"/>
          </a:p>
          <a:p>
            <a:pPr lvl="1"/>
            <a:endParaRPr lang="tr-TR" sz="2600" dirty="0"/>
          </a:p>
          <a:p>
            <a:pPr lvl="1"/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5824806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Eşitlik, özgürlük ve demokrasi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tr-TR" sz="2600" dirty="0" smtClean="0"/>
              <a:t>Özgürleşme: bireyin değil, türsel varlık olarak insanın özgürleşmesi – komünist toplumun ileri evresinde mümkün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Eşitlik: özgürleşme sürecinin kaldıracı – özel mülkiyet karşıtlığı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Demokrasi: Eşitlik ve özgürlük mücadelesinin bir türevi – komünizm klasik anlamda demokrasinin sonlanması</a:t>
            </a:r>
          </a:p>
          <a:p>
            <a:pPr lvl="1"/>
            <a:endParaRPr lang="tr-TR" sz="2600" dirty="0"/>
          </a:p>
          <a:p>
            <a:pPr lvl="1"/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3263331642"/>
      </p:ext>
    </p:extLst>
  </p:cSld>
  <p:clrMapOvr>
    <a:masterClrMapping/>
  </p:clrMapOvr>
</p:sld>
</file>

<file path=ppt/theme/theme1.xml><?xml version="1.0" encoding="utf-8"?>
<a:theme xmlns:a="http://schemas.openxmlformats.org/drawingml/2006/main" name="Geçmişe bakış">
  <a:themeElements>
    <a:clrScheme name="Geçmişe bakış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134</TotalTime>
  <Words>795</Words>
  <Application>Microsoft Office PowerPoint</Application>
  <PresentationFormat>Özel</PresentationFormat>
  <Paragraphs>208</Paragraphs>
  <Slides>27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27</vt:i4>
      </vt:variant>
    </vt:vector>
  </HeadingPairs>
  <TitlesOfParts>
    <vt:vector size="28" baseType="lpstr">
      <vt:lpstr>Geçmişe bakış</vt:lpstr>
      <vt:lpstr>Siyaset Bilimi </vt:lpstr>
      <vt:lpstr>Toplumsal ve düşünsel kaynaklar</vt:lpstr>
      <vt:lpstr>Aydınlanma ve Marksizm</vt:lpstr>
      <vt:lpstr>Toplumsal formasyon</vt:lpstr>
      <vt:lpstr>Sınıflar ve sınıf tanımı</vt:lpstr>
      <vt:lpstr>Sınıf mücadelesi</vt:lpstr>
      <vt:lpstr>Kapitalist sömürü</vt:lpstr>
      <vt:lpstr>Sermayenin organik bileşimi</vt:lpstr>
      <vt:lpstr>Eşitlik, özgürlük ve demokrasi</vt:lpstr>
      <vt:lpstr>Yabancılaşma</vt:lpstr>
      <vt:lpstr>İdeoloji</vt:lpstr>
      <vt:lpstr>Devlet</vt:lpstr>
      <vt:lpstr>Marksizm hâlâ geçerli mi?</vt:lpstr>
      <vt:lpstr>Siyaset Bilimi </vt:lpstr>
      <vt:lpstr>Yaygın yanlışlar</vt:lpstr>
      <vt:lpstr>Birinci Enternasyonal</vt:lpstr>
      <vt:lpstr>Birinci Enternasyonalden sonra</vt:lpstr>
      <vt:lpstr>Anarko-sendikalizm ve İspanya Devrimi</vt:lpstr>
      <vt:lpstr>1956 sonrasında anarşizm</vt:lpstr>
      <vt:lpstr>Temsiliyet ve demokrasi</vt:lpstr>
      <vt:lpstr>Ulus ve ulus devlet</vt:lpstr>
      <vt:lpstr>Savaş ve şiddet</vt:lpstr>
      <vt:lpstr>İlerleme ve teknoloji</vt:lpstr>
      <vt:lpstr>Cinsiyetçilik ve ahlak</vt:lpstr>
      <vt:lpstr>Eğitim ve din</vt:lpstr>
      <vt:lpstr>Toplum ve sınıflar</vt:lpstr>
      <vt:lpstr>Anarşizmin türleri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Siyaset Bilimi I</dc:title>
  <dc:creator>EZGIKAYA</dc:creator>
  <cp:lastModifiedBy>ismail - [2010]</cp:lastModifiedBy>
  <cp:revision>19</cp:revision>
  <dcterms:created xsi:type="dcterms:W3CDTF">2018-06-19T11:27:11Z</dcterms:created>
  <dcterms:modified xsi:type="dcterms:W3CDTF">2021-05-03T09:03:36Z</dcterms:modified>
</cp:coreProperties>
</file>