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18"/>
  </p:notesMasterIdLst>
  <p:sldIdLst>
    <p:sldId id="256" r:id="rId2"/>
    <p:sldId id="257" r:id="rId3"/>
    <p:sldId id="308" r:id="rId4"/>
    <p:sldId id="258" r:id="rId5"/>
    <p:sldId id="259" r:id="rId6"/>
    <p:sldId id="261" r:id="rId7"/>
    <p:sldId id="262" r:id="rId8"/>
    <p:sldId id="304" r:id="rId9"/>
    <p:sldId id="263" r:id="rId10"/>
    <p:sldId id="265" r:id="rId11"/>
    <p:sldId id="267" r:id="rId12"/>
    <p:sldId id="268" r:id="rId13"/>
    <p:sldId id="305" r:id="rId14"/>
    <p:sldId id="306" r:id="rId15"/>
    <p:sldId id="307" r:id="rId16"/>
    <p:sldId id="310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850152-CD8A-4D27-B080-25B3E89B852E}" type="datetimeFigureOut">
              <a:rPr lang="tr-TR" smtClean="0"/>
              <a:pPr/>
              <a:t>12.11.2017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550A39-398A-4377-A9E1-D15374FDC2E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27B61A3-6609-4780-A7C9-874D13A8523D}" type="datetime1">
              <a:rPr lang="tr-TR" smtClean="0"/>
              <a:pPr/>
              <a:t>12.11.2017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0CDF34-5CD3-47EB-95BB-0482ECA91E3F}" type="datetime1">
              <a:rPr lang="tr-TR" smtClean="0"/>
              <a:pPr/>
              <a:t>12.11.2017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59C3B7-FED7-4FA0-892C-B64B5B028957}" type="datetime1">
              <a:rPr lang="tr-TR" smtClean="0"/>
              <a:pPr/>
              <a:t>12.11.2017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0CEA771-E4EC-465E-82BA-5A234A244E1F}" type="datetime1">
              <a:rPr lang="tr-TR" smtClean="0"/>
              <a:pPr/>
              <a:t>12.11.2017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C29D08-383B-4A64-8E7D-A58876F371FE}" type="datetime1">
              <a:rPr lang="tr-TR" smtClean="0"/>
              <a:pPr/>
              <a:t>12.11.2017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0A0B78-C01C-4A49-A385-5ED6C2808E67}" type="datetime1">
              <a:rPr lang="tr-TR" smtClean="0"/>
              <a:pPr/>
              <a:t>12.11.2017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CE17C3-D9A8-4366-88FC-BCAF790155BF}" type="datetime1">
              <a:rPr lang="tr-TR" smtClean="0"/>
              <a:pPr/>
              <a:t>12.11.2017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7A813D-65B0-450C-8568-BDD15D2CFCA5}" type="datetime1">
              <a:rPr lang="tr-TR" smtClean="0"/>
              <a:pPr/>
              <a:t>12.11.2017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8E1EA23-322F-478D-BDC5-C415C91F91B1}" type="datetime1">
              <a:rPr lang="tr-TR" smtClean="0"/>
              <a:pPr/>
              <a:t>12.11.2017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B60E2DD-32EE-4268-93FA-8FFEFC0A30EA}" type="datetime1">
              <a:rPr lang="tr-TR" smtClean="0"/>
              <a:pPr/>
              <a:t>12.11.2017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9AD87EA-3E4D-4583-90B3-B8366BC5F663}" type="datetime1">
              <a:rPr lang="tr-TR" smtClean="0"/>
              <a:pPr/>
              <a:t>12.11.2017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CA6A5A3-CD33-4C69-AC88-4A8EDD86AB15}" type="datetime1">
              <a:rPr lang="tr-TR" smtClean="0"/>
              <a:pPr/>
              <a:t>12.11.2017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357290" y="1500174"/>
            <a:ext cx="7406640" cy="1472184"/>
          </a:xfrm>
        </p:spPr>
        <p:txBody>
          <a:bodyPr>
            <a:normAutofit fontScale="90000"/>
          </a:bodyPr>
          <a:lstStyle/>
          <a:p>
            <a:pPr algn="ctr" fontAlgn="base"/>
            <a:r>
              <a:rPr lang="tr-TR" sz="4400" b="1" dirty="0" smtClean="0">
                <a:solidFill>
                  <a:schemeClr val="tx1"/>
                </a:solidFill>
              </a:rPr>
              <a:t/>
            </a:r>
            <a:br>
              <a:rPr lang="tr-TR" sz="4400" b="1" dirty="0" smtClean="0">
                <a:solidFill>
                  <a:schemeClr val="tx1"/>
                </a:solidFill>
              </a:rPr>
            </a:br>
            <a:r>
              <a:rPr lang="tr-TR" sz="4400" b="1" dirty="0" smtClean="0">
                <a:solidFill>
                  <a:schemeClr val="tx1"/>
                </a:solidFill>
              </a:rPr>
              <a:t/>
            </a:r>
            <a:br>
              <a:rPr lang="tr-TR" sz="4400" b="1" dirty="0" smtClean="0">
                <a:solidFill>
                  <a:schemeClr val="tx1"/>
                </a:solidFill>
              </a:rPr>
            </a:br>
            <a:r>
              <a:rPr lang="tr-TR" sz="4400" b="1" dirty="0" smtClean="0">
                <a:solidFill>
                  <a:schemeClr val="tx1"/>
                </a:solidFill>
                <a:effectLst/>
              </a:rPr>
              <a:t>ÇOCUK VE ERGENLERDE PSİKİYATRİK GÖRÜŞME </a:t>
            </a:r>
            <a:r>
              <a:rPr lang="tr-TR" sz="4400" b="1" smtClean="0">
                <a:solidFill>
                  <a:schemeClr val="tx1"/>
                </a:solidFill>
                <a:effectLst/>
              </a:rPr>
              <a:t>TEMEL </a:t>
            </a:r>
            <a:r>
              <a:rPr lang="tr-TR" sz="4400" b="1" smtClean="0">
                <a:solidFill>
                  <a:schemeClr val="tx1"/>
                </a:solidFill>
                <a:effectLst/>
              </a:rPr>
              <a:t>ÖZELLİKLERİ</a:t>
            </a:r>
            <a:endParaRPr lang="tr-TR" sz="4400" dirty="0">
              <a:solidFill>
                <a:schemeClr val="tx1"/>
              </a:solidFill>
              <a:effectLst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000100" y="4643446"/>
            <a:ext cx="8305800" cy="1714512"/>
          </a:xfrm>
        </p:spPr>
        <p:txBody>
          <a:bodyPr/>
          <a:lstStyle/>
          <a:p>
            <a:pPr algn="ctr">
              <a:defRPr/>
            </a:pPr>
            <a:r>
              <a:rPr lang="tr-TR" sz="2400" b="1" dirty="0" smtClean="0">
                <a:solidFill>
                  <a:schemeClr val="tx1"/>
                </a:solidFill>
              </a:rPr>
              <a:t>Prof. Dr. Birim </a:t>
            </a:r>
            <a:r>
              <a:rPr lang="tr-TR" sz="2400" b="1" dirty="0" err="1" smtClean="0">
                <a:solidFill>
                  <a:schemeClr val="tx1"/>
                </a:solidFill>
              </a:rPr>
              <a:t>Günay</a:t>
            </a:r>
            <a:r>
              <a:rPr lang="tr-TR" sz="2400" b="1" dirty="0" smtClean="0">
                <a:solidFill>
                  <a:schemeClr val="tx1"/>
                </a:solidFill>
              </a:rPr>
              <a:t> Kılıç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tr-TR" sz="2400" b="1" dirty="0" smtClean="0">
                <a:solidFill>
                  <a:schemeClr val="tx1"/>
                </a:solidFill>
              </a:rPr>
              <a:t>Ankara Üniversitesi Tıp Fakültesi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tr-TR" sz="2400" b="1" dirty="0" smtClean="0">
                <a:solidFill>
                  <a:schemeClr val="tx1"/>
                </a:solidFill>
              </a:rPr>
              <a:t>Çocuk ve Ergen Ruh Sa</a:t>
            </a:r>
            <a:r>
              <a:rPr lang="tr-TR" sz="2000" b="1" dirty="0" smtClean="0">
                <a:solidFill>
                  <a:schemeClr val="tx1"/>
                </a:solidFill>
              </a:rPr>
              <a:t>ğ</a:t>
            </a:r>
            <a:r>
              <a:rPr lang="tr-TR" sz="2400" b="1" dirty="0" smtClean="0">
                <a:solidFill>
                  <a:schemeClr val="tx1"/>
                </a:solidFill>
              </a:rPr>
              <a:t>lı</a:t>
            </a:r>
            <a:r>
              <a:rPr lang="tr-TR" sz="2000" b="1" dirty="0" smtClean="0">
                <a:solidFill>
                  <a:schemeClr val="tx1"/>
                </a:solidFill>
              </a:rPr>
              <a:t>ğ</a:t>
            </a:r>
            <a:r>
              <a:rPr lang="tr-TR" sz="2400" b="1" dirty="0" smtClean="0">
                <a:solidFill>
                  <a:schemeClr val="tx1"/>
                </a:solidFill>
              </a:rPr>
              <a:t>ı Hastalıkları Anabilim Dalı</a:t>
            </a:r>
            <a:endParaRPr lang="en-US" sz="2400" b="1" dirty="0" smtClean="0">
              <a:solidFill>
                <a:schemeClr val="tx1"/>
              </a:solidFill>
            </a:endParaRP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EE61C-7D2C-4489-AC22-88D54EBE7A2A}" type="datetime1">
              <a:rPr lang="tr-TR" smtClean="0"/>
              <a:pPr/>
              <a:t>12.11.2017</a:t>
            </a:fld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535323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1142976" y="0"/>
            <a:ext cx="8229600" cy="137160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Tedavi kararı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357290" y="1447800"/>
            <a:ext cx="7576398" cy="4800600"/>
          </a:xfrm>
        </p:spPr>
        <p:txBody>
          <a:bodyPr>
            <a:normAutofit fontScale="92500" lnSpcReduction="20000"/>
          </a:bodyPr>
          <a:lstStyle/>
          <a:p>
            <a:pPr fontAlgn="base"/>
            <a:r>
              <a:rPr lang="tr-TR" dirty="0" smtClean="0"/>
              <a:t>Çocuklarda </a:t>
            </a:r>
            <a:r>
              <a:rPr lang="tr-TR" dirty="0" err="1" smtClean="0"/>
              <a:t>psikotropik</a:t>
            </a:r>
            <a:r>
              <a:rPr lang="tr-TR" dirty="0" smtClean="0"/>
              <a:t> ilaç yazımı, erişkinlere göre daha incelik ister.</a:t>
            </a:r>
          </a:p>
          <a:p>
            <a:pPr fontAlgn="base"/>
            <a:r>
              <a:rPr lang="tr-TR" dirty="0" smtClean="0"/>
              <a:t>Bizler bu konuda, özellikle küçük çocuklarda daha ölçülü ve daha az risk alan bir tutum içindeyiz.</a:t>
            </a:r>
          </a:p>
          <a:p>
            <a:pPr fontAlgn="base"/>
            <a:r>
              <a:rPr lang="tr-TR" dirty="0" smtClean="0"/>
              <a:t>Birçok  “</a:t>
            </a:r>
            <a:r>
              <a:rPr lang="tr-TR" dirty="0" err="1" smtClean="0"/>
              <a:t>black</a:t>
            </a:r>
            <a:r>
              <a:rPr lang="tr-TR" dirty="0" smtClean="0"/>
              <a:t> </a:t>
            </a:r>
            <a:r>
              <a:rPr lang="tr-TR" dirty="0" err="1" smtClean="0"/>
              <a:t>box</a:t>
            </a:r>
            <a:r>
              <a:rPr lang="tr-TR" dirty="0" smtClean="0"/>
              <a:t>” uyarısı mevcuttur ve biz aileleri ayrıntılı olarak bilgilendirmekteyiz.</a:t>
            </a:r>
          </a:p>
          <a:p>
            <a:pPr fontAlgn="base"/>
            <a:r>
              <a:rPr lang="tr-TR" dirty="0" smtClean="0"/>
              <a:t>Birçok ilaç “</a:t>
            </a:r>
            <a:r>
              <a:rPr lang="tr-TR" dirty="0" err="1" smtClean="0"/>
              <a:t>off</a:t>
            </a:r>
            <a:r>
              <a:rPr lang="tr-TR" dirty="0" smtClean="0"/>
              <a:t>-</a:t>
            </a:r>
            <a:r>
              <a:rPr lang="tr-TR" dirty="0" err="1" smtClean="0"/>
              <a:t>label</a:t>
            </a:r>
            <a:r>
              <a:rPr lang="tr-TR" dirty="0" smtClean="0"/>
              <a:t>” olarak kullanılmaktadır. Doz ve yan etkilerde belirsizlikler vardır.</a:t>
            </a:r>
          </a:p>
          <a:p>
            <a:pPr fontAlgn="base"/>
            <a:r>
              <a:rPr lang="tr-TR" dirty="0" smtClean="0"/>
              <a:t>Etik ikilemlerle karşılaşmak olasıdır. Örne</a:t>
            </a:r>
            <a:r>
              <a:rPr lang="tr-TR" sz="3000" dirty="0" smtClean="0"/>
              <a:t>ğ</a:t>
            </a:r>
            <a:r>
              <a:rPr lang="tr-TR" dirty="0" smtClean="0"/>
              <a:t>in tanı net olmayabilir ya da çevresel faktörler kontrol edilebilirse ilaca gerek kalmayabilir.</a:t>
            </a:r>
          </a:p>
          <a:p>
            <a:endParaRPr lang="tr-TR" dirty="0" smtClean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9CC75-F5B5-49FA-909A-0E6F986F3537}" type="datetime1">
              <a:rPr lang="tr-TR" smtClean="0"/>
              <a:pPr/>
              <a:t>12.11.2017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80455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1000100" y="0"/>
            <a:ext cx="8143900" cy="1417638"/>
          </a:xfrm>
        </p:spPr>
        <p:txBody>
          <a:bodyPr>
            <a:noAutofit/>
          </a:bodyPr>
          <a:lstStyle/>
          <a:p>
            <a:pPr algn="ctr" fontAlgn="base"/>
            <a:r>
              <a:rPr lang="tr-TR" sz="2000" b="1" dirty="0" smtClean="0">
                <a:effectLst/>
              </a:rPr>
              <a:t>Ailelerde çocuklarına ilaç kullanmak konusunda çoğunlukla “</a:t>
            </a:r>
            <a:r>
              <a:rPr lang="tr-TR" sz="2000" b="1" dirty="0" err="1" smtClean="0">
                <a:effectLst/>
              </a:rPr>
              <a:t>ambivalan</a:t>
            </a:r>
            <a:r>
              <a:rPr lang="tr-TR" sz="2000" b="1" dirty="0" smtClean="0">
                <a:effectLst/>
              </a:rPr>
              <a:t>” tutumlar sergilerler.</a:t>
            </a:r>
            <a:br>
              <a:rPr lang="tr-TR" sz="2000" b="1" dirty="0" smtClean="0">
                <a:effectLst/>
              </a:rPr>
            </a:br>
            <a:r>
              <a:rPr lang="tr-TR" sz="2000" b="1" dirty="0" smtClean="0">
                <a:effectLst/>
              </a:rPr>
              <a:t>DEHB tanısı konuyor ve hekim </a:t>
            </a:r>
            <a:r>
              <a:rPr lang="tr-TR" sz="2000" b="1" dirty="0" err="1" smtClean="0">
                <a:effectLst/>
              </a:rPr>
              <a:t>metilfenidat</a:t>
            </a:r>
            <a:r>
              <a:rPr lang="tr-TR" sz="2000" b="1" dirty="0" smtClean="0">
                <a:effectLst/>
              </a:rPr>
              <a:t> kullanımını planlıyor.</a:t>
            </a:r>
            <a:endParaRPr lang="tr-TR" sz="2000" b="1" dirty="0">
              <a:effectLst/>
            </a:endParaRPr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914400" y="1357298"/>
            <a:ext cx="8229600" cy="5500702"/>
          </a:xfrm>
        </p:spPr>
        <p:txBody>
          <a:bodyPr>
            <a:normAutofit fontScale="70000" lnSpcReduction="20000"/>
          </a:bodyPr>
          <a:lstStyle/>
          <a:p>
            <a:pPr lvl="0" fontAlgn="base"/>
            <a:endParaRPr lang="tr-TR" dirty="0" smtClean="0"/>
          </a:p>
          <a:p>
            <a:pPr lvl="0" fontAlgn="base"/>
            <a:r>
              <a:rPr lang="tr-TR" dirty="0" smtClean="0"/>
              <a:t>Anne kabul ediyor, baba tüm o</a:t>
            </a:r>
            <a:r>
              <a:rPr lang="tr-TR" sz="2900" dirty="0" smtClean="0"/>
              <a:t>ğ</a:t>
            </a:r>
            <a:r>
              <a:rPr lang="tr-TR" dirty="0" smtClean="0"/>
              <a:t>lanların sadece daha fazla disipline ihtiyacı oldu</a:t>
            </a:r>
            <a:r>
              <a:rPr lang="tr-TR" sz="2900" dirty="0" smtClean="0"/>
              <a:t>ğ</a:t>
            </a:r>
            <a:r>
              <a:rPr lang="tr-TR" dirty="0" smtClean="0"/>
              <a:t>unu düşünüyor.</a:t>
            </a:r>
          </a:p>
          <a:p>
            <a:pPr lvl="0" fontAlgn="base"/>
            <a:r>
              <a:rPr lang="tr-TR" dirty="0" smtClean="0"/>
              <a:t>Ana baba kabul ediyor fakat anneanne ve dede sorunun ebeveynlik becerilerinde oldu</a:t>
            </a:r>
            <a:r>
              <a:rPr lang="tr-TR" sz="2900" dirty="0" smtClean="0"/>
              <a:t>ğ</a:t>
            </a:r>
            <a:r>
              <a:rPr lang="tr-TR" dirty="0" smtClean="0"/>
              <a:t>unu düşünüyor.</a:t>
            </a:r>
          </a:p>
          <a:p>
            <a:pPr lvl="0" fontAlgn="base"/>
            <a:r>
              <a:rPr lang="tr-TR" dirty="0" smtClean="0"/>
              <a:t>Ana babanın arkadaşları “çocu</a:t>
            </a:r>
            <a:r>
              <a:rPr lang="tr-TR" sz="2900" dirty="0" smtClean="0"/>
              <a:t>ğ</a:t>
            </a:r>
            <a:r>
              <a:rPr lang="tr-TR" dirty="0" smtClean="0"/>
              <a:t>uma asla ilaç vermem” diyor.</a:t>
            </a:r>
          </a:p>
          <a:p>
            <a:pPr lvl="0" fontAlgn="base"/>
            <a:r>
              <a:rPr lang="tr-TR" dirty="0" smtClean="0"/>
              <a:t>Ana baba kabul ediyor ama çocuk reddediyor.</a:t>
            </a:r>
          </a:p>
          <a:p>
            <a:pPr lvl="0" fontAlgn="base"/>
            <a:r>
              <a:rPr lang="tr-TR" dirty="0" smtClean="0"/>
              <a:t>Ana baba ilacın ba</a:t>
            </a:r>
            <a:r>
              <a:rPr lang="tr-TR" sz="2900" dirty="0" smtClean="0"/>
              <a:t>ğ</a:t>
            </a:r>
            <a:r>
              <a:rPr lang="tr-TR" dirty="0" smtClean="0"/>
              <a:t>ımlılık yapacağından endişe duyuyor. Televizyonda görmüşler..</a:t>
            </a:r>
          </a:p>
          <a:p>
            <a:pPr lvl="0" fontAlgn="base"/>
            <a:r>
              <a:rPr lang="tr-TR" dirty="0" smtClean="0"/>
              <a:t>Ana baba çocuklarına ilaç vermekten dolayı suçluluk hisleri içinde..</a:t>
            </a:r>
          </a:p>
          <a:p>
            <a:pPr lvl="0" fontAlgn="base"/>
            <a:r>
              <a:rPr lang="tr-TR" dirty="0" smtClean="0"/>
              <a:t>Ana baba genetik özellikleri ya da iyi ana babalık yapamadıkları için kendilerini suçluyor.</a:t>
            </a:r>
          </a:p>
          <a:p>
            <a:pPr lvl="0" fontAlgn="base"/>
            <a:r>
              <a:rPr lang="tr-TR" dirty="0" smtClean="0"/>
              <a:t>Çocuk ya da ergen kullanım nedenini tam anlamadığı için ilacı reddediyor.</a:t>
            </a:r>
          </a:p>
          <a:p>
            <a:pPr lvl="0" fontAlgn="base"/>
            <a:r>
              <a:rPr lang="tr-TR" dirty="0" smtClean="0"/>
              <a:t>Çocuk, yaşıtlarından farklı olmak istemiyor.</a:t>
            </a:r>
          </a:p>
          <a:p>
            <a:pPr lvl="0" fontAlgn="base"/>
            <a:r>
              <a:rPr lang="tr-TR" dirty="0" smtClean="0"/>
              <a:t>Çocuk için ilacı yutmak çok zor oluyor.</a:t>
            </a:r>
            <a:endParaRPr lang="tr-TR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053A6-FFF7-4E09-A84F-76CD620FEF8A}" type="datetime1">
              <a:rPr lang="tr-TR" smtClean="0"/>
              <a:pPr/>
              <a:t>12.11.2017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25060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SONUÇ</a:t>
            </a:r>
            <a:endParaRPr lang="tr-TR" b="1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tr-TR" dirty="0" smtClean="0"/>
              <a:t>Psikiyatrik muayene ve görüşmeler bazen </a:t>
            </a:r>
            <a:r>
              <a:rPr lang="tr-TR" dirty="0" err="1" smtClean="0"/>
              <a:t>emosyonel</a:t>
            </a:r>
            <a:r>
              <a:rPr lang="tr-TR" dirty="0" smtClean="0"/>
              <a:t> olarak çok yüklü, yaralayıcı olabilir.</a:t>
            </a:r>
          </a:p>
          <a:p>
            <a:pPr fontAlgn="base"/>
            <a:r>
              <a:rPr lang="tr-TR" dirty="0" smtClean="0"/>
              <a:t>-  Babası tarafından cinsel tacize u</a:t>
            </a:r>
            <a:r>
              <a:rPr lang="tr-TR" sz="3100" dirty="0" smtClean="0"/>
              <a:t>ğ</a:t>
            </a:r>
            <a:r>
              <a:rPr lang="tr-TR" dirty="0" smtClean="0"/>
              <a:t>ramış çocukla görüşme..</a:t>
            </a:r>
          </a:p>
          <a:p>
            <a:pPr fontAlgn="base"/>
            <a:r>
              <a:rPr lang="tr-TR" dirty="0" smtClean="0"/>
              <a:t>- Şizofreni tanılı bir ergenin ailesiyle görüşme..</a:t>
            </a:r>
          </a:p>
          <a:p>
            <a:pPr fontAlgn="base"/>
            <a:r>
              <a:rPr lang="tr-TR" dirty="0" smtClean="0"/>
              <a:t>- Çok küçük kusurlarda bile çocu</a:t>
            </a:r>
            <a:r>
              <a:rPr lang="tr-TR" sz="3100" dirty="0" smtClean="0"/>
              <a:t>ğ</a:t>
            </a:r>
            <a:r>
              <a:rPr lang="tr-TR" dirty="0" smtClean="0"/>
              <a:t>unu azarlayan kızgın bir anne ile görüşme..</a:t>
            </a:r>
          </a:p>
          <a:p>
            <a:pPr fontAlgn="base">
              <a:buNone/>
            </a:pPr>
            <a:r>
              <a:rPr lang="tr-TR" dirty="0" smtClean="0"/>
              <a:t> </a:t>
            </a:r>
          </a:p>
          <a:p>
            <a:pPr fontAlgn="base"/>
            <a:r>
              <a:rPr lang="tr-TR" dirty="0" smtClean="0"/>
              <a:t>Çocuk ve ergenle görüşme kompleks bir girişimdir. Acele edilirse atlanacak basamaklar tanı ve tedavide yanlışlara neden olur. </a:t>
            </a:r>
          </a:p>
          <a:p>
            <a:pPr fontAlgn="base"/>
            <a:r>
              <a:rPr lang="tr-TR" b="1" i="1" dirty="0" smtClean="0"/>
              <a:t>Görüşmenin kısa yolu yoktur.</a:t>
            </a:r>
            <a:endParaRPr lang="tr-TR" dirty="0" smtClean="0"/>
          </a:p>
          <a:p>
            <a:pPr fontAlgn="base">
              <a:buNone/>
            </a:pPr>
            <a:r>
              <a:rPr lang="tr-TR" b="1" i="1" dirty="0" smtClean="0"/>
              <a:t> 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EDD5E-448A-4DCF-B12F-294F5B110533}" type="datetime1">
              <a:rPr lang="tr-TR" smtClean="0"/>
              <a:pPr/>
              <a:t>12.11.2017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86020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</p:nvPr>
        </p:nvGraphicFramePr>
        <p:xfrm>
          <a:off x="1285852" y="500042"/>
          <a:ext cx="7572428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43140"/>
                <a:gridCol w="2571768"/>
                <a:gridCol w="2857520"/>
              </a:tblGrid>
              <a:tr h="370840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/>
                        <a:t>RUHSAL DURUM</a:t>
                      </a:r>
                      <a:endParaRPr lang="tr-TR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/>
                        <a:t>SAPTANANLAR</a:t>
                      </a:r>
                      <a:endParaRPr lang="tr-TR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/>
                        <a:t>ÖRNEK</a:t>
                      </a:r>
                      <a:endParaRPr lang="tr-TR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7" name="6 Tablo"/>
          <p:cNvGraphicFramePr>
            <a:graphicFrameLocks noGrp="1"/>
          </p:cNvGraphicFramePr>
          <p:nvPr/>
        </p:nvGraphicFramePr>
        <p:xfrm>
          <a:off x="1285852" y="1071546"/>
          <a:ext cx="7572428" cy="5429288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2071702"/>
                <a:gridCol w="2643206"/>
                <a:gridCol w="2857520"/>
              </a:tblGrid>
              <a:tr h="1428760"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0" dirty="0"/>
                        <a:t>Fiziksel Görünüm</a:t>
                      </a:r>
                      <a:endParaRPr lang="tr-TR" sz="16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0"/>
                        <a:t>. Yaş (gerçek/görünen)</a:t>
                      </a:r>
                    </a:p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0"/>
                        <a:t>. Yaşa uygun giyim</a:t>
                      </a:r>
                    </a:p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0"/>
                        <a:t>. Öz bakım ve temizlik</a:t>
                      </a:r>
                    </a:p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0"/>
                        <a:t>. Dismorfik belirtiler</a:t>
                      </a:r>
                    </a:p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0"/>
                        <a:t>. Morluklar, yara izleri</a:t>
                      </a:r>
                      <a:endParaRPr lang="tr-TR" sz="16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0" dirty="0"/>
                        <a:t>Ali, 9 yaşında, yaşına uygun giyinmiş, giysileri lekeli, yüzü kirli ve saçları da</a:t>
                      </a:r>
                      <a:r>
                        <a:rPr lang="tr-TR" sz="1400" b="0" dirty="0"/>
                        <a:t>ğ</a:t>
                      </a:r>
                      <a:r>
                        <a:rPr lang="tr-TR" sz="1600" b="0" dirty="0"/>
                        <a:t>ınık bir çocuktu.</a:t>
                      </a:r>
                      <a:endParaRPr lang="tr-TR" sz="16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28760"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0" dirty="0"/>
                        <a:t>Ana baba ve görüşmeciye tutumu, ayrılı</a:t>
                      </a:r>
                      <a:r>
                        <a:rPr lang="tr-TR" sz="1400" b="0" dirty="0"/>
                        <a:t>ğ</a:t>
                      </a:r>
                      <a:r>
                        <a:rPr lang="tr-TR" sz="1600" b="0" dirty="0"/>
                        <a:t>a dayanma gücü </a:t>
                      </a:r>
                      <a:endParaRPr lang="tr-TR" sz="16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0" dirty="0"/>
                        <a:t>. Göz teması</a:t>
                      </a:r>
                    </a:p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0" dirty="0"/>
                        <a:t>. Muayeneye dikkatini veriyor, </a:t>
                      </a:r>
                      <a:r>
                        <a:rPr lang="tr-TR" sz="1600" b="0" dirty="0" err="1"/>
                        <a:t>koopere</a:t>
                      </a:r>
                      <a:endParaRPr lang="tr-TR" sz="1600" b="0" dirty="0"/>
                    </a:p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0" dirty="0"/>
                        <a:t>. Ana babasına ve kardeşlerine davranışları</a:t>
                      </a:r>
                      <a:endParaRPr lang="tr-TR" sz="16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0"/>
                        <a:t>Pelin, 10 yaşında, görüşmeci ile odada yalnız kalmak istemedi ve annesinin odadan çıkmasına izin vermedi.</a:t>
                      </a:r>
                      <a:endParaRPr lang="tr-TR" sz="16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714512"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0" dirty="0" err="1"/>
                        <a:t>Mood</a:t>
                      </a:r>
                      <a:r>
                        <a:rPr lang="tr-TR" sz="1600" b="0" dirty="0"/>
                        <a:t> ve </a:t>
                      </a:r>
                      <a:r>
                        <a:rPr lang="tr-TR" sz="1600" b="0" dirty="0" err="1"/>
                        <a:t>affekt</a:t>
                      </a:r>
                      <a:endParaRPr lang="tr-TR" sz="16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0" dirty="0"/>
                        <a:t>. Tipi, çeşitliliği, uygunluğu (</a:t>
                      </a:r>
                      <a:r>
                        <a:rPr lang="tr-TR" sz="1600" b="0" dirty="0" err="1"/>
                        <a:t>deprese</a:t>
                      </a:r>
                      <a:r>
                        <a:rPr lang="tr-TR" sz="1600" b="0" dirty="0"/>
                        <a:t>, yükselmiş, </a:t>
                      </a:r>
                      <a:r>
                        <a:rPr lang="tr-TR" sz="1600" b="0" dirty="0" err="1"/>
                        <a:t>irritabl</a:t>
                      </a:r>
                      <a:r>
                        <a:rPr lang="tr-TR" sz="1600" b="0" dirty="0"/>
                        <a:t>)</a:t>
                      </a:r>
                      <a:endParaRPr lang="tr-TR" sz="16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0" dirty="0" err="1"/>
                        <a:t>Azra</a:t>
                      </a:r>
                      <a:r>
                        <a:rPr lang="tr-TR" sz="1600" b="0" dirty="0"/>
                        <a:t>, 15 yaşında, </a:t>
                      </a:r>
                      <a:r>
                        <a:rPr lang="tr-TR" sz="1600" b="0" dirty="0" smtClean="0"/>
                        <a:t>sık </a:t>
                      </a:r>
                      <a:r>
                        <a:rPr lang="tr-TR" sz="1600" b="0" dirty="0"/>
                        <a:t>sık a</a:t>
                      </a:r>
                      <a:r>
                        <a:rPr lang="tr-TR" sz="1400" b="0" dirty="0"/>
                        <a:t>ğ</a:t>
                      </a:r>
                      <a:r>
                        <a:rPr lang="tr-TR" sz="1600" b="0" dirty="0"/>
                        <a:t>lıyor, hobi ve etkinliklerden hoşlanmıyordu. </a:t>
                      </a:r>
                      <a:r>
                        <a:rPr lang="tr-TR" sz="1600" b="0" dirty="0" err="1"/>
                        <a:t>Affekti</a:t>
                      </a:r>
                      <a:r>
                        <a:rPr lang="tr-TR" sz="1600" b="0" dirty="0"/>
                        <a:t> sınırlı bir de</a:t>
                      </a:r>
                      <a:r>
                        <a:rPr lang="tr-TR" sz="1400" b="0" dirty="0"/>
                        <a:t>ğ</a:t>
                      </a:r>
                      <a:r>
                        <a:rPr lang="tr-TR" sz="1600" b="0" dirty="0"/>
                        <a:t>işkenlik içindeydi. </a:t>
                      </a:r>
                      <a:r>
                        <a:rPr lang="tr-TR" sz="1600" b="0" dirty="0" err="1"/>
                        <a:t>Moodunu</a:t>
                      </a:r>
                      <a:r>
                        <a:rPr lang="tr-TR" sz="1600" b="0" dirty="0"/>
                        <a:t> </a:t>
                      </a:r>
                      <a:r>
                        <a:rPr lang="tr-TR" sz="1600" b="0" dirty="0" err="1"/>
                        <a:t>deprese</a:t>
                      </a:r>
                      <a:r>
                        <a:rPr lang="tr-TR" sz="1600" b="0" dirty="0"/>
                        <a:t> olarak tanımlıyordu.</a:t>
                      </a:r>
                      <a:endParaRPr lang="tr-TR" sz="16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57256"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0"/>
                        <a:t>Kaygı</a:t>
                      </a:r>
                      <a:endParaRPr lang="tr-TR" sz="16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0" dirty="0"/>
                        <a:t>. Korku ve fobiler</a:t>
                      </a:r>
                    </a:p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0" dirty="0"/>
                        <a:t>. Obsesyonlar, </a:t>
                      </a:r>
                      <a:r>
                        <a:rPr lang="tr-TR" sz="1600" b="0" dirty="0" err="1" smtClean="0"/>
                        <a:t>kompulsiyonlar</a:t>
                      </a:r>
                      <a:endParaRPr lang="tr-TR" sz="1600" b="0" dirty="0"/>
                    </a:p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0" dirty="0"/>
                        <a:t>. Ayrılma ile ilgili güçlükler</a:t>
                      </a:r>
                      <a:endParaRPr lang="tr-TR" sz="16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0" dirty="0"/>
                        <a:t>Emre, 7 yaş, kaygı ya da yersiz korkuları yoktu.</a:t>
                      </a:r>
                      <a:endParaRPr lang="tr-TR" sz="16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1ACF4-E040-4AA9-9B43-D8C64686EF96}" type="datetime1">
              <a:rPr lang="tr-TR" smtClean="0"/>
              <a:pPr/>
              <a:t>12.11.2017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214414" y="500042"/>
          <a:ext cx="7499349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499783"/>
                <a:gridCol w="2499783"/>
                <a:gridCol w="2499783"/>
              </a:tblGrid>
              <a:tr h="370840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/>
                        <a:t>RUHSAL DURUM</a:t>
                      </a:r>
                      <a:endParaRPr lang="tr-TR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/>
                        <a:t>SAPTANANLAR</a:t>
                      </a:r>
                      <a:endParaRPr lang="tr-TR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/>
                        <a:t>ÖRNEK</a:t>
                      </a:r>
                      <a:endParaRPr lang="tr-TR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4 Tablo"/>
          <p:cNvGraphicFramePr>
            <a:graphicFrameLocks noGrp="1"/>
          </p:cNvGraphicFramePr>
          <p:nvPr/>
        </p:nvGraphicFramePr>
        <p:xfrm>
          <a:off x="1214414" y="1285860"/>
          <a:ext cx="7500990" cy="4833772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2500330"/>
                <a:gridCol w="2500330"/>
                <a:gridCol w="2500330"/>
              </a:tblGrid>
              <a:tr h="1071570"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 err="1"/>
                        <a:t>Psikomotor</a:t>
                      </a:r>
                      <a:r>
                        <a:rPr lang="tr-TR" sz="1800" b="0" dirty="0"/>
                        <a:t> davranışlar</a:t>
                      </a:r>
                      <a:endParaRPr lang="tr-TR" sz="18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/>
                        <a:t>. </a:t>
                      </a:r>
                      <a:r>
                        <a:rPr lang="tr-TR" sz="1800" b="0" dirty="0" smtClean="0"/>
                        <a:t> Tikler</a:t>
                      </a:r>
                      <a:r>
                        <a:rPr lang="tr-TR" sz="1800" b="0" dirty="0"/>
                        <a:t>, </a:t>
                      </a:r>
                      <a:r>
                        <a:rPr lang="tr-TR" sz="1800" b="0" dirty="0" err="1"/>
                        <a:t>mannerismler</a:t>
                      </a:r>
                      <a:endParaRPr lang="tr-TR" sz="1800" b="0" dirty="0"/>
                    </a:p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/>
                        <a:t>. </a:t>
                      </a:r>
                      <a:r>
                        <a:rPr lang="tr-TR" sz="1800" b="0" dirty="0" smtClean="0"/>
                        <a:t> Aktivite </a:t>
                      </a:r>
                      <a:r>
                        <a:rPr lang="tr-TR" sz="1800" b="0" dirty="0"/>
                        <a:t>düzeyi</a:t>
                      </a:r>
                    </a:p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/>
                        <a:t>. </a:t>
                      </a:r>
                      <a:r>
                        <a:rPr lang="tr-TR" sz="1800" b="0" dirty="0" smtClean="0"/>
                        <a:t> </a:t>
                      </a:r>
                      <a:r>
                        <a:rPr lang="tr-TR" sz="1800" b="0" dirty="0" err="1" smtClean="0"/>
                        <a:t>Koorinasyon</a:t>
                      </a:r>
                      <a:endParaRPr lang="tr-TR" sz="18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/>
                        <a:t>Esra, 5 yaş, aktivite düzeyi azalmış görünüyordu.</a:t>
                      </a:r>
                      <a:endParaRPr lang="tr-TR" sz="18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71570"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/>
                        <a:t>Düşüncenin içeri</a:t>
                      </a:r>
                      <a:r>
                        <a:rPr lang="tr-TR" sz="1600" b="0" dirty="0"/>
                        <a:t>ğ</a:t>
                      </a:r>
                      <a:r>
                        <a:rPr lang="tr-TR" sz="1800" b="0" dirty="0"/>
                        <a:t>i ve biçimi</a:t>
                      </a:r>
                      <a:endParaRPr lang="tr-TR" sz="18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/>
                        <a:t>. Halüsinasyonlar (</a:t>
                      </a:r>
                      <a:r>
                        <a:rPr lang="tr-TR" sz="1800" b="0" dirty="0" err="1"/>
                        <a:t>varsanı</a:t>
                      </a:r>
                      <a:r>
                        <a:rPr lang="tr-TR" sz="1800" b="0" dirty="0"/>
                        <a:t>)</a:t>
                      </a:r>
                    </a:p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/>
                        <a:t>. </a:t>
                      </a:r>
                      <a:r>
                        <a:rPr lang="tr-TR" sz="1800" b="0" dirty="0" err="1"/>
                        <a:t>Delüzyonlar</a:t>
                      </a:r>
                      <a:r>
                        <a:rPr lang="tr-TR" sz="1800" b="0" dirty="0"/>
                        <a:t> (sanrı)</a:t>
                      </a:r>
                    </a:p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/>
                        <a:t>. Düşünce bozuklukları</a:t>
                      </a:r>
                      <a:endParaRPr lang="tr-TR" sz="18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/>
                        <a:t>Düşünce akışı yavaşlamış fakat </a:t>
                      </a:r>
                      <a:r>
                        <a:rPr lang="tr-TR" sz="1800" b="0" dirty="0" err="1"/>
                        <a:t>koherentti</a:t>
                      </a:r>
                      <a:r>
                        <a:rPr lang="tr-TR" sz="1800" b="0" dirty="0"/>
                        <a:t>. Halüsinasyon ve </a:t>
                      </a:r>
                      <a:r>
                        <a:rPr lang="tr-TR" sz="1800" b="0" dirty="0" err="1"/>
                        <a:t>delüzyon</a:t>
                      </a:r>
                      <a:r>
                        <a:rPr lang="tr-TR" sz="1800" b="0" dirty="0"/>
                        <a:t> yoktu.</a:t>
                      </a:r>
                      <a:endParaRPr lang="tr-TR" sz="18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28760"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0"/>
                        <a:t>Konuşma ve Dil</a:t>
                      </a:r>
                      <a:endParaRPr lang="tr-TR" sz="18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/>
                        <a:t>. Akıcılık</a:t>
                      </a:r>
                    </a:p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/>
                        <a:t>. Hız</a:t>
                      </a:r>
                    </a:p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/>
                        <a:t>. Volüm</a:t>
                      </a:r>
                    </a:p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/>
                        <a:t>. Dil becerileri</a:t>
                      </a:r>
                      <a:endParaRPr lang="tr-TR" sz="18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/>
                        <a:t>Konuşması yaşına uygundu. Basınçlı konuşma yoktu.</a:t>
                      </a:r>
                      <a:endParaRPr lang="tr-TR" sz="18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71570"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0"/>
                        <a:t>Genel bilişsel işlevsellik</a:t>
                      </a:r>
                      <a:endParaRPr lang="tr-TR" sz="18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/>
                        <a:t>. Kelime da</a:t>
                      </a:r>
                      <a:r>
                        <a:rPr lang="tr-TR" sz="1600" b="0" dirty="0"/>
                        <a:t>ğ</a:t>
                      </a:r>
                      <a:r>
                        <a:rPr lang="tr-TR" sz="1800" b="0" dirty="0"/>
                        <a:t>arcı</a:t>
                      </a:r>
                      <a:r>
                        <a:rPr lang="tr-TR" sz="1600" b="0" dirty="0"/>
                        <a:t>ğ</a:t>
                      </a:r>
                      <a:r>
                        <a:rPr lang="tr-TR" sz="1800" b="0" dirty="0"/>
                        <a:t>ı</a:t>
                      </a:r>
                    </a:p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/>
                        <a:t>. Bilgi</a:t>
                      </a:r>
                    </a:p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/>
                        <a:t>. Çizim becerileri</a:t>
                      </a:r>
                      <a:endParaRPr lang="tr-TR" sz="18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b="0" dirty="0"/>
                        <a:t>Bilişsel becerileri zayıf ve kelime da</a:t>
                      </a:r>
                      <a:r>
                        <a:rPr lang="tr-TR" sz="1600" b="0" dirty="0"/>
                        <a:t>ğ</a:t>
                      </a:r>
                      <a:r>
                        <a:rPr lang="tr-TR" sz="1800" b="0" dirty="0"/>
                        <a:t>arcı</a:t>
                      </a:r>
                      <a:r>
                        <a:rPr lang="tr-TR" sz="1600" b="0" dirty="0"/>
                        <a:t>ğ</a:t>
                      </a:r>
                      <a:r>
                        <a:rPr lang="tr-TR" sz="1800" b="0" dirty="0"/>
                        <a:t>ı yaşına göre geriydi.</a:t>
                      </a:r>
                      <a:endParaRPr lang="tr-TR" sz="18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AE458-3172-4F92-809C-355B749CFD8E}" type="datetime1">
              <a:rPr lang="tr-TR" smtClean="0"/>
              <a:pPr/>
              <a:t>12.11.2017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</p:nvPr>
        </p:nvGraphicFramePr>
        <p:xfrm>
          <a:off x="1142977" y="1142984"/>
          <a:ext cx="7858179" cy="5512573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2071701"/>
                <a:gridCol w="3143272"/>
                <a:gridCol w="2643206"/>
              </a:tblGrid>
              <a:tr h="857256"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inherit"/>
                          <a:ea typeface="Times New Roman"/>
                          <a:cs typeface="Helvetica"/>
                        </a:rPr>
                        <a:t>Dikkat</a:t>
                      </a:r>
                      <a:endParaRPr lang="tr-TR" sz="16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inherit"/>
                          <a:ea typeface="Times New Roman"/>
                          <a:cs typeface="Helvetica"/>
                        </a:rPr>
                        <a:t>. Dikkat</a:t>
                      </a:r>
                      <a:endParaRPr lang="tr-TR" sz="16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rgbClr val="000000"/>
                          </a:solidFill>
                          <a:latin typeface="inherit"/>
                          <a:ea typeface="Times New Roman"/>
                          <a:cs typeface="Helvetica"/>
                        </a:rPr>
                        <a:t>Uzun süre bir diyalog sürdürülemiyordu. Bir şeyle uğraşırken çabuk sıkılıyordu.</a:t>
                      </a:r>
                      <a:endParaRPr lang="tr-TR" sz="16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17977"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inherit"/>
                          <a:ea typeface="Times New Roman"/>
                          <a:cs typeface="Helvetica"/>
                        </a:rPr>
                        <a:t>Bellek</a:t>
                      </a:r>
                      <a:endParaRPr lang="tr-TR" sz="16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rgbClr val="000000"/>
                          </a:solidFill>
                          <a:latin typeface="inherit"/>
                          <a:ea typeface="Times New Roman"/>
                          <a:cs typeface="Helvetica"/>
                        </a:rPr>
                        <a:t>. Kısa süreli</a:t>
                      </a:r>
                      <a:endParaRPr lang="tr-TR" sz="1600" b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rgbClr val="000000"/>
                          </a:solidFill>
                          <a:latin typeface="inherit"/>
                          <a:ea typeface="Times New Roman"/>
                          <a:cs typeface="Helvetica"/>
                        </a:rPr>
                        <a:t>. Uzun süreli</a:t>
                      </a:r>
                      <a:endParaRPr lang="tr-TR" sz="16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rgbClr val="000000"/>
                          </a:solidFill>
                          <a:latin typeface="inherit"/>
                          <a:ea typeface="Times New Roman"/>
                          <a:cs typeface="Helvetica"/>
                        </a:rPr>
                        <a:t>Bellek bozukluğu saptanmadı.</a:t>
                      </a:r>
                      <a:endParaRPr lang="tr-TR" sz="16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28812"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inherit"/>
                          <a:ea typeface="Times New Roman"/>
                          <a:cs typeface="Helvetica"/>
                        </a:rPr>
                        <a:t>Yönelim</a:t>
                      </a:r>
                      <a:endParaRPr lang="tr-TR" sz="16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inherit"/>
                          <a:ea typeface="Times New Roman"/>
                          <a:cs typeface="Helvetica"/>
                        </a:rPr>
                        <a:t>. Zamana, yere, kişiye</a:t>
                      </a:r>
                      <a:endParaRPr lang="tr-TR" sz="16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rgbClr val="000000"/>
                          </a:solidFill>
                          <a:latin typeface="inherit"/>
                          <a:ea typeface="Times New Roman"/>
                          <a:cs typeface="Helvetica"/>
                        </a:rPr>
                        <a:t>Yönelim sorunu yoktu.</a:t>
                      </a:r>
                      <a:endParaRPr lang="tr-TR" sz="16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86732"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inherit"/>
                          <a:ea typeface="Times New Roman"/>
                          <a:cs typeface="Helvetica"/>
                        </a:rPr>
                        <a:t>Yargılama ve </a:t>
                      </a:r>
                      <a:r>
                        <a:rPr lang="tr-TR" sz="1600" b="0" dirty="0" err="1">
                          <a:solidFill>
                            <a:srgbClr val="000000"/>
                          </a:solidFill>
                          <a:latin typeface="inherit"/>
                          <a:ea typeface="Times New Roman"/>
                          <a:cs typeface="Helvetica"/>
                        </a:rPr>
                        <a:t>İçgörü</a:t>
                      </a:r>
                      <a:endParaRPr lang="tr-TR" sz="16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inherit"/>
                          <a:ea typeface="Times New Roman"/>
                          <a:cs typeface="Helvetica"/>
                        </a:rPr>
                        <a:t>. Sorunları kabul etme</a:t>
                      </a:r>
                      <a:endParaRPr lang="tr-TR" sz="1600" b="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inherit"/>
                          <a:ea typeface="Times New Roman"/>
                          <a:cs typeface="Helvetica"/>
                        </a:rPr>
                        <a:t>. Hipotetik durumlarda yargılama yeteneği</a:t>
                      </a:r>
                      <a:endParaRPr lang="tr-TR" sz="1600" b="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inherit"/>
                          <a:ea typeface="Times New Roman"/>
                          <a:cs typeface="Helvetica"/>
                        </a:rPr>
                        <a:t>. Yardım almaya karşı tutumu</a:t>
                      </a:r>
                      <a:endParaRPr lang="tr-TR" sz="1600" b="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inherit"/>
                          <a:ea typeface="Times New Roman"/>
                          <a:cs typeface="Helvetica"/>
                        </a:rPr>
                        <a:t>. Tedaviye uyumu</a:t>
                      </a:r>
                      <a:endParaRPr lang="tr-TR" sz="16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0">
                          <a:solidFill>
                            <a:srgbClr val="000000"/>
                          </a:solidFill>
                          <a:latin typeface="inherit"/>
                          <a:ea typeface="Times New Roman"/>
                          <a:cs typeface="Helvetica"/>
                        </a:rPr>
                        <a:t>Hasta sorunlarının farkındaydı. Yardım almaya istekli ve tedavi uyumu tamdı.</a:t>
                      </a:r>
                      <a:endParaRPr lang="tr-TR" sz="1600" b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57388"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inherit"/>
                          <a:ea typeface="Times New Roman"/>
                          <a:cs typeface="Helvetica"/>
                        </a:rPr>
                        <a:t>Risk değerlendirmesi</a:t>
                      </a:r>
                      <a:endParaRPr lang="tr-TR" sz="16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inherit"/>
                          <a:ea typeface="Times New Roman"/>
                          <a:cs typeface="Helvetica"/>
                        </a:rPr>
                        <a:t>. </a:t>
                      </a:r>
                      <a:r>
                        <a:rPr lang="tr-TR" sz="1600" b="0" dirty="0" err="1">
                          <a:solidFill>
                            <a:srgbClr val="000000"/>
                          </a:solidFill>
                          <a:latin typeface="inherit"/>
                          <a:ea typeface="Times New Roman"/>
                          <a:cs typeface="Helvetica"/>
                        </a:rPr>
                        <a:t>Suicidal</a:t>
                      </a:r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inherit"/>
                          <a:ea typeface="Times New Roman"/>
                          <a:cs typeface="Helvetica"/>
                        </a:rPr>
                        <a:t> düşünce ve davranışlar</a:t>
                      </a:r>
                      <a:endParaRPr lang="tr-TR" sz="1600" b="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inherit"/>
                          <a:ea typeface="Times New Roman"/>
                          <a:cs typeface="Helvetica"/>
                        </a:rPr>
                        <a:t>. Kendine zarar verici davranışlar</a:t>
                      </a:r>
                      <a:endParaRPr lang="tr-TR" sz="1600" b="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inherit"/>
                          <a:ea typeface="Times New Roman"/>
                          <a:cs typeface="Helvetica"/>
                        </a:rPr>
                        <a:t>. Başkalarına zarar vermeye yönelik düşünce ve planlar</a:t>
                      </a:r>
                      <a:endParaRPr lang="tr-TR" sz="1600" b="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inherit"/>
                          <a:ea typeface="Times New Roman"/>
                          <a:cs typeface="Helvetica"/>
                        </a:rPr>
                        <a:t>. Risk alma davranışı</a:t>
                      </a:r>
                      <a:endParaRPr lang="tr-TR" sz="16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600" b="0" dirty="0" err="1">
                          <a:solidFill>
                            <a:srgbClr val="000000"/>
                          </a:solidFill>
                          <a:latin typeface="inherit"/>
                          <a:ea typeface="Times New Roman"/>
                          <a:cs typeface="Helvetica"/>
                        </a:rPr>
                        <a:t>Suisidalite</a:t>
                      </a:r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inherit"/>
                          <a:ea typeface="Times New Roman"/>
                          <a:cs typeface="Helvetica"/>
                        </a:rPr>
                        <a:t> ya da diğerlerine bir </a:t>
                      </a:r>
                      <a:r>
                        <a:rPr lang="tr-TR" sz="1600" b="0">
                          <a:solidFill>
                            <a:srgbClr val="000000"/>
                          </a:solidFill>
                          <a:latin typeface="inherit"/>
                          <a:ea typeface="Times New Roman"/>
                          <a:cs typeface="Helvetica"/>
                        </a:rPr>
                        <a:t>tehdit </a:t>
                      </a:r>
                      <a:r>
                        <a:rPr lang="tr-TR" sz="1600" b="0" smtClean="0">
                          <a:solidFill>
                            <a:srgbClr val="000000"/>
                          </a:solidFill>
                          <a:latin typeface="inherit"/>
                          <a:ea typeface="Times New Roman"/>
                          <a:cs typeface="Helvetica"/>
                        </a:rPr>
                        <a:t>açısından </a:t>
                      </a:r>
                      <a:r>
                        <a:rPr lang="tr-TR" sz="1600" b="0" dirty="0">
                          <a:solidFill>
                            <a:srgbClr val="000000"/>
                          </a:solidFill>
                          <a:latin typeface="inherit"/>
                          <a:ea typeface="Times New Roman"/>
                          <a:cs typeface="Helvetica"/>
                        </a:rPr>
                        <a:t>kanıt saptanmamıştır.</a:t>
                      </a:r>
                      <a:endParaRPr lang="tr-TR" sz="1600" b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4" name="3 İçerik Yer Tutucusu"/>
          <p:cNvGraphicFramePr>
            <a:graphicFrameLocks/>
          </p:cNvGraphicFramePr>
          <p:nvPr/>
        </p:nvGraphicFramePr>
        <p:xfrm>
          <a:off x="1142975" y="500042"/>
          <a:ext cx="7858181" cy="3708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43141"/>
                <a:gridCol w="2974612"/>
                <a:gridCol w="2740428"/>
              </a:tblGrid>
              <a:tr h="370840"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/>
                        <a:t>RUHSAL DURUM</a:t>
                      </a:r>
                      <a:endParaRPr lang="tr-TR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/>
                        <a:t>SAPTANANLAR</a:t>
                      </a:r>
                      <a:endParaRPr lang="tr-TR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1800" dirty="0"/>
                        <a:t>ÖRNEK</a:t>
                      </a:r>
                      <a:endParaRPr lang="tr-TR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E48842-EF61-4FC5-8BC5-BD956DBCC56B}" type="datetime1">
              <a:rPr lang="tr-TR" smtClean="0"/>
              <a:pPr/>
              <a:t>12.11.2017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cap="all" dirty="0" smtClean="0"/>
              <a:t>kAYNAKLAR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00100" y="1428736"/>
            <a:ext cx="8143900" cy="5000660"/>
          </a:xfrm>
        </p:spPr>
        <p:txBody>
          <a:bodyPr>
            <a:normAutofit fontScale="47500" lnSpcReduction="20000"/>
          </a:bodyPr>
          <a:lstStyle/>
          <a:p>
            <a:pPr fontAlgn="base">
              <a:buNone/>
            </a:pP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1.</a:t>
            </a:r>
            <a:r>
              <a:rPr lang="tr-TR" dirty="0" smtClean="0"/>
              <a:t> Williams J, </a:t>
            </a:r>
            <a:r>
              <a:rPr lang="tr-TR" dirty="0" err="1" smtClean="0"/>
              <a:t>Klinepeter</a:t>
            </a:r>
            <a:r>
              <a:rPr lang="tr-TR" dirty="0" smtClean="0"/>
              <a:t> K, </a:t>
            </a:r>
            <a:r>
              <a:rPr lang="tr-TR" dirty="0" err="1" smtClean="0"/>
              <a:t>Palmes</a:t>
            </a:r>
            <a:r>
              <a:rPr lang="tr-TR" dirty="0" smtClean="0"/>
              <a:t> G, et al. </a:t>
            </a:r>
            <a:r>
              <a:rPr lang="tr-TR" dirty="0" err="1" smtClean="0"/>
              <a:t>Diagnosis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treatment</a:t>
            </a:r>
            <a:r>
              <a:rPr lang="tr-TR" dirty="0" smtClean="0"/>
              <a:t> of </a:t>
            </a:r>
            <a:r>
              <a:rPr lang="tr-TR" dirty="0" err="1" smtClean="0"/>
              <a:t>behavioral</a:t>
            </a:r>
            <a:r>
              <a:rPr lang="tr-TR" dirty="0" smtClean="0"/>
              <a:t> </a:t>
            </a:r>
            <a:r>
              <a:rPr lang="tr-TR" dirty="0" err="1" smtClean="0"/>
              <a:t>health</a:t>
            </a:r>
            <a:r>
              <a:rPr lang="tr-TR" dirty="0" smtClean="0"/>
              <a:t> </a:t>
            </a:r>
            <a:r>
              <a:rPr lang="tr-TR" dirty="0" err="1" smtClean="0"/>
              <a:t>disorders</a:t>
            </a:r>
            <a:r>
              <a:rPr lang="tr-TR" dirty="0" smtClean="0"/>
              <a:t> in </a:t>
            </a:r>
            <a:r>
              <a:rPr lang="tr-TR" dirty="0" err="1" smtClean="0"/>
              <a:t>pediatric</a:t>
            </a:r>
            <a:r>
              <a:rPr lang="tr-TR" dirty="0" smtClean="0"/>
              <a:t> </a:t>
            </a:r>
            <a:r>
              <a:rPr lang="tr-TR" dirty="0" err="1" smtClean="0"/>
              <a:t>practice</a:t>
            </a:r>
            <a:r>
              <a:rPr lang="tr-TR" dirty="0" smtClean="0"/>
              <a:t>.</a:t>
            </a:r>
            <a:r>
              <a:rPr lang="tr-TR" i="1" dirty="0" err="1" smtClean="0"/>
              <a:t>Pediatrics</a:t>
            </a:r>
            <a:r>
              <a:rPr lang="tr-TR" i="1" dirty="0" smtClean="0"/>
              <a:t>.</a:t>
            </a:r>
            <a:r>
              <a:rPr lang="tr-TR" dirty="0" smtClean="0"/>
              <a:t> 2004;114:601-606.</a:t>
            </a:r>
            <a:br>
              <a:rPr lang="tr-TR" dirty="0" smtClean="0"/>
            </a:br>
            <a:r>
              <a:rPr lang="tr-TR" b="1" dirty="0" smtClean="0"/>
              <a:t>2. </a:t>
            </a:r>
            <a:r>
              <a:rPr lang="tr-TR" dirty="0" err="1" smtClean="0"/>
              <a:t>Anders</a:t>
            </a:r>
            <a:r>
              <a:rPr lang="tr-TR" dirty="0" smtClean="0"/>
              <a:t> TF, </a:t>
            </a:r>
            <a:r>
              <a:rPr lang="tr-TR" dirty="0" err="1" smtClean="0"/>
              <a:t>Morrison</a:t>
            </a:r>
            <a:r>
              <a:rPr lang="tr-TR" dirty="0" smtClean="0"/>
              <a:t> JR. </a:t>
            </a:r>
            <a:r>
              <a:rPr lang="tr-TR" i="1" dirty="0" err="1" smtClean="0"/>
              <a:t>Interviewing</a:t>
            </a:r>
            <a:r>
              <a:rPr lang="tr-TR" i="1" dirty="0" smtClean="0"/>
              <a:t> </a:t>
            </a:r>
            <a:r>
              <a:rPr lang="tr-TR" i="1" dirty="0" err="1" smtClean="0"/>
              <a:t>Children</a:t>
            </a:r>
            <a:r>
              <a:rPr lang="tr-TR" i="1" dirty="0" smtClean="0"/>
              <a:t> </a:t>
            </a:r>
            <a:r>
              <a:rPr lang="tr-TR" i="1" dirty="0" err="1" smtClean="0"/>
              <a:t>and</a:t>
            </a:r>
            <a:r>
              <a:rPr lang="tr-TR" i="1" dirty="0" smtClean="0"/>
              <a:t> </a:t>
            </a:r>
            <a:r>
              <a:rPr lang="tr-TR" i="1" dirty="0" err="1" smtClean="0"/>
              <a:t>Adolescents</a:t>
            </a:r>
            <a:r>
              <a:rPr lang="tr-TR" i="1" dirty="0" smtClean="0"/>
              <a:t>: </a:t>
            </a:r>
            <a:r>
              <a:rPr lang="tr-TR" i="1" dirty="0" err="1" smtClean="0"/>
              <a:t>Skills</a:t>
            </a:r>
            <a:r>
              <a:rPr lang="tr-TR" i="1" dirty="0" smtClean="0"/>
              <a:t> </a:t>
            </a:r>
            <a:r>
              <a:rPr lang="tr-TR" i="1" dirty="0" err="1" smtClean="0"/>
              <a:t>and</a:t>
            </a:r>
            <a:r>
              <a:rPr lang="tr-TR" i="1" dirty="0" smtClean="0"/>
              <a:t> </a:t>
            </a:r>
            <a:r>
              <a:rPr lang="tr-TR" i="1" dirty="0" err="1" smtClean="0"/>
              <a:t>Strategies</a:t>
            </a:r>
            <a:r>
              <a:rPr lang="tr-TR" i="1" dirty="0" smtClean="0"/>
              <a:t> </a:t>
            </a:r>
            <a:r>
              <a:rPr lang="tr-TR" i="1" dirty="0" err="1" smtClean="0"/>
              <a:t>for</a:t>
            </a:r>
            <a:r>
              <a:rPr lang="tr-TR" i="1" dirty="0" smtClean="0"/>
              <a:t> </a:t>
            </a:r>
            <a:r>
              <a:rPr lang="tr-TR" i="1" dirty="0" err="1" smtClean="0"/>
              <a:t>Effective</a:t>
            </a:r>
            <a:r>
              <a:rPr lang="tr-TR" i="1" dirty="0" smtClean="0"/>
              <a:t> DSM-IV </a:t>
            </a:r>
            <a:r>
              <a:rPr lang="tr-TR" i="1" dirty="0" err="1" smtClean="0"/>
              <a:t>Diagnosis</a:t>
            </a:r>
            <a:r>
              <a:rPr lang="tr-TR" dirty="0" smtClean="0"/>
              <a:t>. New York: </a:t>
            </a:r>
            <a:r>
              <a:rPr lang="tr-TR" dirty="0" err="1" smtClean="0"/>
              <a:t>Guilford</a:t>
            </a:r>
            <a:r>
              <a:rPr lang="tr-TR" dirty="0" smtClean="0"/>
              <a:t> </a:t>
            </a:r>
            <a:r>
              <a:rPr lang="tr-TR" dirty="0" err="1" smtClean="0"/>
              <a:t>Press</a:t>
            </a:r>
            <a:r>
              <a:rPr lang="tr-TR" dirty="0" smtClean="0"/>
              <a:t>; 1999.</a:t>
            </a:r>
            <a:br>
              <a:rPr lang="tr-TR" dirty="0" smtClean="0"/>
            </a:br>
            <a:r>
              <a:rPr lang="tr-TR" b="1" dirty="0" smtClean="0"/>
              <a:t>3. </a:t>
            </a:r>
            <a:r>
              <a:rPr lang="tr-TR" dirty="0" err="1" smtClean="0"/>
              <a:t>McConaughy</a:t>
            </a:r>
            <a:r>
              <a:rPr lang="tr-TR" dirty="0" smtClean="0"/>
              <a:t> SH.</a:t>
            </a:r>
            <a:r>
              <a:rPr lang="tr-TR" i="1" dirty="0" smtClean="0"/>
              <a:t> </a:t>
            </a:r>
            <a:r>
              <a:rPr lang="tr-TR" i="1" dirty="0" err="1" smtClean="0"/>
              <a:t>Clinical</a:t>
            </a:r>
            <a:r>
              <a:rPr lang="tr-TR" i="1" dirty="0" smtClean="0"/>
              <a:t> </a:t>
            </a:r>
            <a:r>
              <a:rPr lang="tr-TR" i="1" dirty="0" err="1" smtClean="0"/>
              <a:t>Interviews</a:t>
            </a:r>
            <a:r>
              <a:rPr lang="tr-TR" i="1" dirty="0" smtClean="0"/>
              <a:t> </a:t>
            </a:r>
            <a:r>
              <a:rPr lang="tr-TR" i="1" dirty="0" err="1" smtClean="0"/>
              <a:t>for</a:t>
            </a:r>
            <a:r>
              <a:rPr lang="tr-TR" i="1" dirty="0" smtClean="0"/>
              <a:t> </a:t>
            </a:r>
            <a:r>
              <a:rPr lang="tr-TR" i="1" dirty="0" err="1" smtClean="0"/>
              <a:t>Children</a:t>
            </a:r>
            <a:r>
              <a:rPr lang="tr-TR" i="1" dirty="0" smtClean="0"/>
              <a:t> </a:t>
            </a:r>
            <a:r>
              <a:rPr lang="tr-TR" i="1" dirty="0" err="1" smtClean="0"/>
              <a:t>and</a:t>
            </a:r>
            <a:r>
              <a:rPr lang="tr-TR" i="1" dirty="0" smtClean="0"/>
              <a:t> </a:t>
            </a:r>
            <a:r>
              <a:rPr lang="tr-TR" i="1" dirty="0" err="1" smtClean="0"/>
              <a:t>Adolescents</a:t>
            </a:r>
            <a:r>
              <a:rPr lang="tr-TR" i="1" dirty="0" smtClean="0"/>
              <a:t>: </a:t>
            </a:r>
            <a:r>
              <a:rPr lang="tr-TR" i="1" dirty="0" err="1" smtClean="0"/>
              <a:t>Assessment</a:t>
            </a:r>
            <a:r>
              <a:rPr lang="tr-TR" i="1" dirty="0" smtClean="0"/>
              <a:t> </a:t>
            </a:r>
            <a:r>
              <a:rPr lang="tr-TR" i="1" dirty="0" err="1" smtClean="0"/>
              <a:t>to</a:t>
            </a:r>
            <a:r>
              <a:rPr lang="tr-TR" i="1" dirty="0" smtClean="0"/>
              <a:t> </a:t>
            </a:r>
            <a:r>
              <a:rPr lang="tr-TR" i="1" dirty="0" err="1" smtClean="0"/>
              <a:t>Intervention</a:t>
            </a:r>
            <a:r>
              <a:rPr lang="tr-TR" i="1" dirty="0" smtClean="0"/>
              <a:t>.</a:t>
            </a:r>
            <a:r>
              <a:rPr lang="tr-TR" dirty="0" smtClean="0"/>
              <a:t> New York: </a:t>
            </a:r>
            <a:r>
              <a:rPr lang="tr-TR" dirty="0" err="1" smtClean="0"/>
              <a:t>Guilford</a:t>
            </a:r>
            <a:r>
              <a:rPr lang="tr-TR" dirty="0" smtClean="0"/>
              <a:t> </a:t>
            </a:r>
            <a:r>
              <a:rPr lang="tr-TR" dirty="0" err="1" smtClean="0"/>
              <a:t>Press</a:t>
            </a:r>
            <a:r>
              <a:rPr lang="tr-TR" dirty="0" smtClean="0"/>
              <a:t>; 2005.</a:t>
            </a:r>
            <a:br>
              <a:rPr lang="tr-TR" dirty="0" smtClean="0"/>
            </a:br>
            <a:r>
              <a:rPr lang="tr-TR" b="1" dirty="0" smtClean="0"/>
              <a:t>4. </a:t>
            </a:r>
            <a:r>
              <a:rPr lang="tr-TR" dirty="0" err="1" smtClean="0"/>
              <a:t>Cepeda</a:t>
            </a:r>
            <a:r>
              <a:rPr lang="tr-TR" dirty="0" smtClean="0"/>
              <a:t> C. </a:t>
            </a:r>
            <a:r>
              <a:rPr lang="tr-TR" i="1" dirty="0" err="1" smtClean="0"/>
              <a:t>Concise</a:t>
            </a:r>
            <a:r>
              <a:rPr lang="tr-TR" i="1" dirty="0" smtClean="0"/>
              <a:t> </a:t>
            </a:r>
            <a:r>
              <a:rPr lang="tr-TR" i="1" dirty="0" err="1" smtClean="0"/>
              <a:t>Guide</a:t>
            </a:r>
            <a:r>
              <a:rPr lang="tr-TR" i="1" dirty="0" smtClean="0"/>
              <a:t> </a:t>
            </a:r>
            <a:r>
              <a:rPr lang="tr-TR" i="1" dirty="0" err="1" smtClean="0"/>
              <a:t>to</a:t>
            </a:r>
            <a:r>
              <a:rPr lang="tr-TR" i="1" dirty="0" smtClean="0"/>
              <a:t>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Psychiatric</a:t>
            </a:r>
            <a:r>
              <a:rPr lang="tr-TR" i="1" dirty="0" smtClean="0"/>
              <a:t> </a:t>
            </a:r>
            <a:r>
              <a:rPr lang="tr-TR" i="1" dirty="0" err="1" smtClean="0"/>
              <a:t>Interview</a:t>
            </a:r>
            <a:r>
              <a:rPr lang="tr-TR" i="1" dirty="0" smtClean="0"/>
              <a:t> of </a:t>
            </a:r>
            <a:r>
              <a:rPr lang="tr-TR" i="1" dirty="0" err="1" smtClean="0"/>
              <a:t>Children</a:t>
            </a:r>
            <a:r>
              <a:rPr lang="tr-TR" i="1" dirty="0" smtClean="0"/>
              <a:t> </a:t>
            </a:r>
            <a:r>
              <a:rPr lang="tr-TR" i="1" dirty="0" err="1" smtClean="0"/>
              <a:t>and</a:t>
            </a:r>
            <a:r>
              <a:rPr lang="tr-TR" i="1" dirty="0" smtClean="0"/>
              <a:t> </a:t>
            </a:r>
            <a:r>
              <a:rPr lang="tr-TR" i="1" dirty="0" err="1" smtClean="0"/>
              <a:t>Adolescents</a:t>
            </a:r>
            <a:r>
              <a:rPr lang="tr-TR" i="1" dirty="0" smtClean="0"/>
              <a:t>.</a:t>
            </a:r>
            <a:r>
              <a:rPr lang="tr-TR" dirty="0" smtClean="0"/>
              <a:t> Washington, DC: </a:t>
            </a:r>
            <a:r>
              <a:rPr lang="tr-TR" dirty="0" err="1" smtClean="0"/>
              <a:t>American</a:t>
            </a:r>
            <a:r>
              <a:rPr lang="tr-TR" dirty="0" smtClean="0"/>
              <a:t> </a:t>
            </a:r>
            <a:r>
              <a:rPr lang="tr-TR" dirty="0" err="1" smtClean="0"/>
              <a:t>Psychiatric</a:t>
            </a:r>
            <a:r>
              <a:rPr lang="tr-TR" dirty="0" smtClean="0"/>
              <a:t> </a:t>
            </a:r>
            <a:r>
              <a:rPr lang="tr-TR" dirty="0" err="1" smtClean="0"/>
              <a:t>Press</a:t>
            </a:r>
            <a:r>
              <a:rPr lang="tr-TR" dirty="0" smtClean="0"/>
              <a:t>; 2000.</a:t>
            </a:r>
            <a:br>
              <a:rPr lang="tr-TR" dirty="0" smtClean="0"/>
            </a:br>
            <a:r>
              <a:rPr lang="tr-TR" b="1" dirty="0" smtClean="0"/>
              <a:t>5. </a:t>
            </a:r>
            <a:r>
              <a:rPr lang="tr-TR" dirty="0" err="1" smtClean="0"/>
              <a:t>King</a:t>
            </a:r>
            <a:r>
              <a:rPr lang="tr-TR" dirty="0" smtClean="0"/>
              <a:t> RA. </a:t>
            </a:r>
            <a:r>
              <a:rPr lang="tr-TR" dirty="0" err="1" smtClean="0"/>
              <a:t>Practice</a:t>
            </a:r>
            <a:r>
              <a:rPr lang="tr-TR" dirty="0" smtClean="0"/>
              <a:t> </a:t>
            </a:r>
            <a:r>
              <a:rPr lang="tr-TR" dirty="0" err="1" smtClean="0"/>
              <a:t>parameters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psychiatric</a:t>
            </a:r>
            <a:r>
              <a:rPr lang="tr-TR" dirty="0" smtClean="0"/>
              <a:t> </a:t>
            </a:r>
            <a:r>
              <a:rPr lang="tr-TR" dirty="0" err="1" smtClean="0"/>
              <a:t>assessment</a:t>
            </a:r>
            <a:r>
              <a:rPr lang="tr-TR" dirty="0" smtClean="0"/>
              <a:t> of </a:t>
            </a:r>
            <a:r>
              <a:rPr lang="tr-TR" dirty="0" err="1" smtClean="0"/>
              <a:t>children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adolescents</a:t>
            </a:r>
            <a:r>
              <a:rPr lang="tr-TR" dirty="0" smtClean="0"/>
              <a:t>. </a:t>
            </a:r>
            <a:r>
              <a:rPr lang="tr-TR" dirty="0" err="1" smtClean="0"/>
              <a:t>American</a:t>
            </a:r>
            <a:r>
              <a:rPr lang="tr-TR" dirty="0" smtClean="0"/>
              <a:t> </a:t>
            </a:r>
            <a:r>
              <a:rPr lang="tr-TR" dirty="0" err="1" smtClean="0"/>
              <a:t>Academy</a:t>
            </a:r>
            <a:r>
              <a:rPr lang="tr-TR" dirty="0" smtClean="0"/>
              <a:t> of </a:t>
            </a:r>
            <a:r>
              <a:rPr lang="tr-TR" dirty="0" err="1" smtClean="0"/>
              <a:t>Child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Adolescent</a:t>
            </a:r>
            <a:r>
              <a:rPr lang="tr-TR" dirty="0" smtClean="0"/>
              <a:t> </a:t>
            </a:r>
            <a:r>
              <a:rPr lang="tr-TR" dirty="0" err="1" smtClean="0"/>
              <a:t>Psychiatry</a:t>
            </a:r>
            <a:r>
              <a:rPr lang="tr-TR" dirty="0" smtClean="0"/>
              <a:t>. </a:t>
            </a:r>
            <a:r>
              <a:rPr lang="tr-TR" i="1" dirty="0" smtClean="0"/>
              <a:t>J </a:t>
            </a:r>
            <a:r>
              <a:rPr lang="tr-TR" i="1" dirty="0" err="1" smtClean="0"/>
              <a:t>Am</a:t>
            </a:r>
            <a:r>
              <a:rPr lang="tr-TR" i="1" dirty="0" smtClean="0"/>
              <a:t> </a:t>
            </a:r>
            <a:r>
              <a:rPr lang="tr-TR" i="1" dirty="0" err="1" smtClean="0"/>
              <a:t>Acad</a:t>
            </a:r>
            <a:r>
              <a:rPr lang="tr-TR" i="1" dirty="0" smtClean="0"/>
              <a:t> </a:t>
            </a:r>
            <a:r>
              <a:rPr lang="tr-TR" i="1" dirty="0" err="1" smtClean="0"/>
              <a:t>Child</a:t>
            </a:r>
            <a:r>
              <a:rPr lang="tr-TR" i="1" dirty="0" smtClean="0"/>
              <a:t> </a:t>
            </a:r>
            <a:r>
              <a:rPr lang="tr-TR" i="1" dirty="0" err="1" smtClean="0"/>
              <a:t>Adolesc</a:t>
            </a:r>
            <a:r>
              <a:rPr lang="tr-TR" i="1" dirty="0" smtClean="0"/>
              <a:t> </a:t>
            </a:r>
            <a:r>
              <a:rPr lang="tr-TR" i="1" dirty="0" err="1" smtClean="0"/>
              <a:t>Psychiatry</a:t>
            </a:r>
            <a:r>
              <a:rPr lang="tr-TR" i="1" dirty="0" smtClean="0"/>
              <a:t>.</a:t>
            </a:r>
            <a:r>
              <a:rPr lang="tr-TR" dirty="0" smtClean="0"/>
              <a:t> 1997;36 (</a:t>
            </a:r>
            <a:r>
              <a:rPr lang="tr-TR" dirty="0" err="1" smtClean="0"/>
              <a:t>suppl</a:t>
            </a:r>
            <a:r>
              <a:rPr lang="tr-TR" dirty="0" smtClean="0"/>
              <a:t> 10):4S-20S.</a:t>
            </a:r>
            <a:br>
              <a:rPr lang="tr-TR" dirty="0" smtClean="0"/>
            </a:br>
            <a:r>
              <a:rPr lang="tr-TR" b="1" dirty="0" smtClean="0"/>
              <a:t>6.</a:t>
            </a:r>
            <a:r>
              <a:rPr lang="tr-TR" dirty="0" smtClean="0"/>
              <a:t> </a:t>
            </a:r>
            <a:r>
              <a:rPr lang="tr-TR" dirty="0" err="1" smtClean="0"/>
              <a:t>Brotman</a:t>
            </a:r>
            <a:r>
              <a:rPr lang="tr-TR" dirty="0" smtClean="0"/>
              <a:t> M, </a:t>
            </a:r>
            <a:r>
              <a:rPr lang="tr-TR" dirty="0" err="1" smtClean="0"/>
              <a:t>Schmajuk</a:t>
            </a:r>
            <a:r>
              <a:rPr lang="tr-TR" dirty="0" smtClean="0"/>
              <a:t> M, </a:t>
            </a:r>
            <a:r>
              <a:rPr lang="tr-TR" dirty="0" err="1" smtClean="0"/>
              <a:t>Rich</a:t>
            </a:r>
            <a:r>
              <a:rPr lang="tr-TR" dirty="0" smtClean="0"/>
              <a:t> BA, et al.</a:t>
            </a:r>
            <a:r>
              <a:rPr lang="tr-TR" dirty="0" err="1" smtClean="0"/>
              <a:t>Prevalence</a:t>
            </a:r>
            <a:r>
              <a:rPr lang="tr-TR" dirty="0" smtClean="0"/>
              <a:t>, </a:t>
            </a:r>
            <a:r>
              <a:rPr lang="tr-TR" dirty="0" err="1" smtClean="0"/>
              <a:t>clinical</a:t>
            </a:r>
            <a:r>
              <a:rPr lang="tr-TR" dirty="0" smtClean="0"/>
              <a:t> </a:t>
            </a:r>
            <a:r>
              <a:rPr lang="tr-TR" dirty="0" err="1" smtClean="0"/>
              <a:t>correlates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longitudinal</a:t>
            </a:r>
            <a:r>
              <a:rPr lang="tr-TR" dirty="0" smtClean="0"/>
              <a:t> </a:t>
            </a:r>
            <a:r>
              <a:rPr lang="tr-TR" dirty="0" err="1" smtClean="0"/>
              <a:t>course</a:t>
            </a:r>
            <a:r>
              <a:rPr lang="tr-TR" dirty="0" smtClean="0"/>
              <a:t> of severe </a:t>
            </a:r>
            <a:r>
              <a:rPr lang="tr-TR" dirty="0" err="1" smtClean="0"/>
              <a:t>mood</a:t>
            </a:r>
            <a:r>
              <a:rPr lang="tr-TR" dirty="0" smtClean="0"/>
              <a:t> </a:t>
            </a:r>
            <a:r>
              <a:rPr lang="tr-TR" dirty="0" err="1" smtClean="0"/>
              <a:t>dysregulation</a:t>
            </a:r>
            <a:r>
              <a:rPr lang="tr-TR" dirty="0" smtClean="0"/>
              <a:t> in </a:t>
            </a:r>
            <a:r>
              <a:rPr lang="tr-TR" dirty="0" err="1" smtClean="0"/>
              <a:t>children</a:t>
            </a:r>
            <a:r>
              <a:rPr lang="tr-TR" dirty="0" smtClean="0"/>
              <a:t>. </a:t>
            </a:r>
            <a:r>
              <a:rPr lang="tr-TR" i="1" dirty="0" err="1" smtClean="0"/>
              <a:t>Biol</a:t>
            </a:r>
            <a:r>
              <a:rPr lang="tr-TR" i="1" dirty="0" smtClean="0"/>
              <a:t> </a:t>
            </a:r>
            <a:r>
              <a:rPr lang="tr-TR" i="1" dirty="0" err="1" smtClean="0"/>
              <a:t>Psychiatry</a:t>
            </a:r>
            <a:r>
              <a:rPr lang="tr-TR" i="1" dirty="0" smtClean="0"/>
              <a:t>.</a:t>
            </a:r>
            <a:r>
              <a:rPr lang="tr-TR" dirty="0" smtClean="0"/>
              <a:t> 2006; 60:991-997.</a:t>
            </a:r>
            <a:br>
              <a:rPr lang="tr-TR" dirty="0" smtClean="0"/>
            </a:br>
            <a:r>
              <a:rPr lang="tr-TR" b="1" dirty="0" smtClean="0"/>
              <a:t>7. </a:t>
            </a:r>
            <a:r>
              <a:rPr lang="tr-TR" dirty="0" err="1" smtClean="0"/>
              <a:t>House</a:t>
            </a:r>
            <a:r>
              <a:rPr lang="tr-TR" dirty="0" smtClean="0"/>
              <a:t> AE. 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First</a:t>
            </a:r>
            <a:r>
              <a:rPr lang="tr-TR" i="1" dirty="0" smtClean="0"/>
              <a:t> </a:t>
            </a:r>
            <a:r>
              <a:rPr lang="tr-TR" i="1" dirty="0" err="1" smtClean="0"/>
              <a:t>Session</a:t>
            </a:r>
            <a:r>
              <a:rPr lang="tr-TR" i="1" dirty="0" smtClean="0"/>
              <a:t> </a:t>
            </a:r>
            <a:r>
              <a:rPr lang="tr-TR" i="1" dirty="0" err="1" smtClean="0"/>
              <a:t>Wth</a:t>
            </a:r>
            <a:r>
              <a:rPr lang="tr-TR" i="1" dirty="0" smtClean="0"/>
              <a:t> </a:t>
            </a:r>
            <a:r>
              <a:rPr lang="tr-TR" i="1" dirty="0" err="1" smtClean="0"/>
              <a:t>Children</a:t>
            </a:r>
            <a:r>
              <a:rPr lang="tr-TR" i="1" dirty="0" smtClean="0"/>
              <a:t> </a:t>
            </a:r>
            <a:r>
              <a:rPr lang="tr-TR" i="1" dirty="0" err="1" smtClean="0"/>
              <a:t>and</a:t>
            </a:r>
            <a:r>
              <a:rPr lang="tr-TR" i="1" dirty="0" smtClean="0"/>
              <a:t> </a:t>
            </a:r>
            <a:r>
              <a:rPr lang="tr-TR" i="1" dirty="0" err="1" smtClean="0"/>
              <a:t>Adolescents</a:t>
            </a:r>
            <a:r>
              <a:rPr lang="tr-TR" i="1" dirty="0" smtClean="0"/>
              <a:t>: </a:t>
            </a:r>
            <a:r>
              <a:rPr lang="tr-TR" i="1" dirty="0" err="1" smtClean="0"/>
              <a:t>Conducting</a:t>
            </a:r>
            <a:r>
              <a:rPr lang="tr-TR" i="1" dirty="0" smtClean="0"/>
              <a:t> a </a:t>
            </a:r>
            <a:r>
              <a:rPr lang="tr-TR" i="1" dirty="0" err="1" smtClean="0"/>
              <a:t>Comprehensive</a:t>
            </a:r>
            <a:r>
              <a:rPr lang="tr-TR" i="1" dirty="0" smtClean="0"/>
              <a:t> </a:t>
            </a:r>
            <a:r>
              <a:rPr lang="tr-TR" i="1" dirty="0" err="1" smtClean="0"/>
              <a:t>Mental</a:t>
            </a:r>
            <a:r>
              <a:rPr lang="tr-TR" i="1" dirty="0" smtClean="0"/>
              <a:t> </a:t>
            </a:r>
            <a:r>
              <a:rPr lang="tr-TR" i="1" dirty="0" err="1" smtClean="0"/>
              <a:t>Health</a:t>
            </a:r>
            <a:r>
              <a:rPr lang="tr-TR" i="1" dirty="0" smtClean="0"/>
              <a:t> </a:t>
            </a:r>
            <a:r>
              <a:rPr lang="tr-TR" i="1" dirty="0" err="1" smtClean="0"/>
              <a:t>Evaluation</a:t>
            </a:r>
            <a:r>
              <a:rPr lang="tr-TR" i="1" dirty="0" smtClean="0"/>
              <a:t>.</a:t>
            </a:r>
            <a:r>
              <a:rPr lang="tr-TR" dirty="0" smtClean="0"/>
              <a:t> New York: </a:t>
            </a:r>
            <a:r>
              <a:rPr lang="tr-TR" dirty="0" err="1" smtClean="0"/>
              <a:t>Guilford</a:t>
            </a:r>
            <a:r>
              <a:rPr lang="tr-TR" dirty="0" smtClean="0"/>
              <a:t> </a:t>
            </a:r>
            <a:r>
              <a:rPr lang="tr-TR" dirty="0" err="1" smtClean="0"/>
              <a:t>Press</a:t>
            </a:r>
            <a:r>
              <a:rPr lang="tr-TR" dirty="0" smtClean="0"/>
              <a:t>; 2002.</a:t>
            </a:r>
            <a:br>
              <a:rPr lang="tr-TR" dirty="0" smtClean="0"/>
            </a:br>
            <a:r>
              <a:rPr lang="tr-TR" b="1" dirty="0" smtClean="0"/>
              <a:t>8. </a:t>
            </a:r>
            <a:r>
              <a:rPr lang="tr-TR" dirty="0" err="1" smtClean="0"/>
              <a:t>Hack</a:t>
            </a:r>
            <a:r>
              <a:rPr lang="tr-TR" dirty="0" smtClean="0"/>
              <a:t> S, </a:t>
            </a:r>
            <a:r>
              <a:rPr lang="tr-TR" dirty="0" err="1" smtClean="0"/>
              <a:t>Chow</a:t>
            </a:r>
            <a:r>
              <a:rPr lang="tr-TR" dirty="0" smtClean="0"/>
              <a:t> B. </a:t>
            </a:r>
            <a:r>
              <a:rPr lang="tr-TR" dirty="0" err="1" smtClean="0"/>
              <a:t>Pediatric</a:t>
            </a:r>
            <a:r>
              <a:rPr lang="tr-TR" dirty="0" smtClean="0"/>
              <a:t> </a:t>
            </a:r>
            <a:r>
              <a:rPr lang="tr-TR" dirty="0" err="1" smtClean="0"/>
              <a:t>psychotropic</a:t>
            </a:r>
            <a:r>
              <a:rPr lang="tr-TR" dirty="0" smtClean="0"/>
              <a:t> </a:t>
            </a:r>
            <a:r>
              <a:rPr lang="tr-TR" dirty="0" err="1" smtClean="0"/>
              <a:t>medication</a:t>
            </a:r>
            <a:r>
              <a:rPr lang="tr-TR" dirty="0" smtClean="0"/>
              <a:t> </a:t>
            </a:r>
            <a:r>
              <a:rPr lang="tr-TR" dirty="0" err="1" smtClean="0"/>
              <a:t>compliance</a:t>
            </a:r>
            <a:r>
              <a:rPr lang="tr-TR" dirty="0" smtClean="0"/>
              <a:t>: a </a:t>
            </a:r>
            <a:r>
              <a:rPr lang="tr-TR" dirty="0" err="1" smtClean="0"/>
              <a:t>literature</a:t>
            </a:r>
            <a:r>
              <a:rPr lang="tr-TR" dirty="0" smtClean="0"/>
              <a:t> </a:t>
            </a:r>
            <a:r>
              <a:rPr lang="tr-TR" dirty="0" err="1" smtClean="0"/>
              <a:t>review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research</a:t>
            </a:r>
            <a:r>
              <a:rPr lang="tr-TR" dirty="0" smtClean="0"/>
              <a:t>-</a:t>
            </a:r>
            <a:r>
              <a:rPr lang="tr-TR" dirty="0" err="1" smtClean="0"/>
              <a:t>based</a:t>
            </a:r>
            <a:r>
              <a:rPr lang="tr-TR" dirty="0" smtClean="0"/>
              <a:t> </a:t>
            </a:r>
            <a:r>
              <a:rPr lang="tr-TR" dirty="0" err="1" smtClean="0"/>
              <a:t>suggestions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improving</a:t>
            </a:r>
            <a:r>
              <a:rPr lang="tr-TR" dirty="0" smtClean="0"/>
              <a:t> </a:t>
            </a:r>
            <a:r>
              <a:rPr lang="tr-TR" dirty="0" err="1" smtClean="0"/>
              <a:t>treatment</a:t>
            </a:r>
            <a:r>
              <a:rPr lang="tr-TR" dirty="0" smtClean="0"/>
              <a:t> </a:t>
            </a:r>
            <a:r>
              <a:rPr lang="tr-TR" dirty="0" err="1" smtClean="0"/>
              <a:t>compliance</a:t>
            </a:r>
            <a:r>
              <a:rPr lang="tr-TR" dirty="0" smtClean="0"/>
              <a:t>. </a:t>
            </a:r>
            <a:r>
              <a:rPr lang="tr-TR" i="1" dirty="0" smtClean="0"/>
              <a:t>J </a:t>
            </a:r>
            <a:r>
              <a:rPr lang="tr-TR" i="1" dirty="0" err="1" smtClean="0"/>
              <a:t>Child</a:t>
            </a:r>
            <a:r>
              <a:rPr lang="tr-TR" i="1" dirty="0" smtClean="0"/>
              <a:t> </a:t>
            </a:r>
            <a:r>
              <a:rPr lang="tr-TR" i="1" dirty="0" err="1" smtClean="0"/>
              <a:t>Adolesc</a:t>
            </a:r>
            <a:r>
              <a:rPr lang="tr-TR" i="1" dirty="0" smtClean="0"/>
              <a:t> </a:t>
            </a:r>
            <a:r>
              <a:rPr lang="tr-TR" i="1" dirty="0" err="1" smtClean="0"/>
              <a:t>Psychopharmacol</a:t>
            </a:r>
            <a:r>
              <a:rPr lang="tr-TR" dirty="0" smtClean="0"/>
              <a:t>. 2001;11:59-61.</a:t>
            </a:r>
            <a:br>
              <a:rPr lang="tr-TR" dirty="0" smtClean="0"/>
            </a:br>
            <a:r>
              <a:rPr lang="tr-TR" b="1" dirty="0" smtClean="0"/>
              <a:t>9. </a:t>
            </a:r>
            <a:r>
              <a:rPr lang="tr-TR" dirty="0" err="1" smtClean="0"/>
              <a:t>Swanson</a:t>
            </a:r>
            <a:r>
              <a:rPr lang="tr-TR" dirty="0" smtClean="0"/>
              <a:t> J. </a:t>
            </a:r>
            <a:r>
              <a:rPr lang="tr-TR" dirty="0" err="1" smtClean="0"/>
              <a:t>Compliance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stimulants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attention</a:t>
            </a:r>
            <a:r>
              <a:rPr lang="tr-TR" dirty="0" smtClean="0"/>
              <a:t>-</a:t>
            </a:r>
            <a:r>
              <a:rPr lang="tr-TR" dirty="0" err="1" smtClean="0"/>
              <a:t>deficit</a:t>
            </a:r>
            <a:r>
              <a:rPr lang="tr-TR" dirty="0" smtClean="0"/>
              <a:t>/</a:t>
            </a:r>
            <a:r>
              <a:rPr lang="tr-TR" dirty="0" err="1" smtClean="0"/>
              <a:t>hyperactivity</a:t>
            </a:r>
            <a:r>
              <a:rPr lang="tr-TR" dirty="0" smtClean="0"/>
              <a:t> </a:t>
            </a:r>
            <a:r>
              <a:rPr lang="tr-TR" dirty="0" err="1" smtClean="0"/>
              <a:t>disorder</a:t>
            </a:r>
            <a:r>
              <a:rPr lang="tr-TR" dirty="0" smtClean="0"/>
              <a:t>: </a:t>
            </a:r>
            <a:r>
              <a:rPr lang="tr-TR" dirty="0" err="1" smtClean="0"/>
              <a:t>issues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approaches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improvement</a:t>
            </a:r>
            <a:r>
              <a:rPr lang="tr-TR" dirty="0" smtClean="0"/>
              <a:t>. </a:t>
            </a:r>
            <a:r>
              <a:rPr lang="tr-TR" i="1" dirty="0" smtClean="0"/>
              <a:t>CNS </a:t>
            </a:r>
            <a:r>
              <a:rPr lang="tr-TR" i="1" dirty="0" err="1" smtClean="0"/>
              <a:t>Drugs</a:t>
            </a:r>
            <a:r>
              <a:rPr lang="tr-TR" dirty="0" smtClean="0"/>
              <a:t>. 2003;17:117-131.</a:t>
            </a:r>
          </a:p>
          <a:p>
            <a:pPr fontAlgn="base">
              <a:buNone/>
            </a:pPr>
            <a:r>
              <a:rPr lang="tr-TR" dirty="0" smtClean="0"/>
              <a:t>     </a:t>
            </a:r>
            <a:r>
              <a:rPr lang="tr-TR" b="1" dirty="0" smtClean="0"/>
              <a:t>10.</a:t>
            </a:r>
            <a:r>
              <a:rPr lang="tr-TR" dirty="0" smtClean="0"/>
              <a:t> </a:t>
            </a:r>
            <a:r>
              <a:rPr lang="tr-TR" dirty="0" err="1" smtClean="0"/>
              <a:t>Lempp</a:t>
            </a:r>
            <a:r>
              <a:rPr lang="tr-TR" dirty="0" smtClean="0"/>
              <a:t> T, de </a:t>
            </a:r>
            <a:r>
              <a:rPr lang="tr-TR" dirty="0" err="1" smtClean="0"/>
              <a:t>Lange</a:t>
            </a:r>
            <a:r>
              <a:rPr lang="tr-TR" dirty="0" smtClean="0"/>
              <a:t> D, </a:t>
            </a:r>
            <a:r>
              <a:rPr lang="tr-TR" dirty="0" err="1" smtClean="0"/>
              <a:t>Radeloff</a:t>
            </a:r>
            <a:r>
              <a:rPr lang="tr-TR" dirty="0" smtClean="0"/>
              <a:t> D, </a:t>
            </a:r>
            <a:r>
              <a:rPr lang="tr-TR" dirty="0" err="1" smtClean="0"/>
              <a:t>Bachmann</a:t>
            </a:r>
            <a:r>
              <a:rPr lang="tr-TR" dirty="0" smtClean="0"/>
              <a:t> C.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clinical</a:t>
            </a:r>
            <a:r>
              <a:rPr lang="tr-TR" dirty="0" smtClean="0"/>
              <a:t> </a:t>
            </a:r>
            <a:r>
              <a:rPr lang="tr-TR" dirty="0" err="1" smtClean="0"/>
              <a:t>examination</a:t>
            </a:r>
            <a:r>
              <a:rPr lang="tr-TR" dirty="0" smtClean="0"/>
              <a:t> of </a:t>
            </a:r>
            <a:r>
              <a:rPr lang="tr-TR" dirty="0" err="1" smtClean="0"/>
              <a:t>children</a:t>
            </a:r>
            <a:r>
              <a:rPr lang="tr-TR" dirty="0" smtClean="0"/>
              <a:t>, </a:t>
            </a:r>
            <a:r>
              <a:rPr lang="tr-TR" dirty="0" err="1" smtClean="0"/>
              <a:t>adolescents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families</a:t>
            </a:r>
            <a:r>
              <a:rPr lang="tr-TR" dirty="0" smtClean="0"/>
              <a:t>. </a:t>
            </a:r>
            <a:r>
              <a:rPr lang="tr-TR" dirty="0" err="1" smtClean="0"/>
              <a:t>In</a:t>
            </a:r>
            <a:r>
              <a:rPr lang="tr-TR" dirty="0" smtClean="0"/>
              <a:t> Rey (ed), </a:t>
            </a:r>
            <a:r>
              <a:rPr lang="tr-TR" i="1" dirty="0" smtClean="0"/>
              <a:t>IACAPAP e-</a:t>
            </a:r>
            <a:r>
              <a:rPr lang="tr-TR" i="1" dirty="0" err="1" smtClean="0"/>
              <a:t>Textbook</a:t>
            </a:r>
            <a:r>
              <a:rPr lang="tr-TR" i="1" dirty="0" smtClean="0"/>
              <a:t> of </a:t>
            </a:r>
            <a:r>
              <a:rPr lang="tr-TR" i="1" dirty="0" err="1" smtClean="0"/>
              <a:t>Child</a:t>
            </a:r>
            <a:r>
              <a:rPr lang="tr-TR" i="1" dirty="0" smtClean="0"/>
              <a:t> </a:t>
            </a:r>
            <a:r>
              <a:rPr lang="tr-TR" i="1" dirty="0" err="1" smtClean="0"/>
              <a:t>and</a:t>
            </a:r>
            <a:r>
              <a:rPr lang="tr-TR" i="1" dirty="0" smtClean="0"/>
              <a:t> </a:t>
            </a:r>
            <a:r>
              <a:rPr lang="tr-TR" i="1" dirty="0" err="1" smtClean="0"/>
              <a:t>Adolescent</a:t>
            </a:r>
            <a:r>
              <a:rPr lang="tr-TR" i="1" dirty="0" smtClean="0"/>
              <a:t> </a:t>
            </a:r>
            <a:r>
              <a:rPr lang="tr-TR" i="1" dirty="0" err="1" smtClean="0"/>
              <a:t>Mental</a:t>
            </a:r>
            <a:r>
              <a:rPr lang="tr-TR" i="1" dirty="0" smtClean="0"/>
              <a:t> </a:t>
            </a:r>
            <a:r>
              <a:rPr lang="tr-TR" i="1" dirty="0" err="1" smtClean="0"/>
              <a:t>Health</a:t>
            </a:r>
            <a:r>
              <a:rPr lang="tr-TR" i="1" dirty="0" smtClean="0"/>
              <a:t>.</a:t>
            </a:r>
            <a:r>
              <a:rPr lang="tr-TR" dirty="0" smtClean="0"/>
              <a:t> </a:t>
            </a:r>
            <a:r>
              <a:rPr lang="tr-TR" dirty="0" err="1" smtClean="0"/>
              <a:t>Geneva</a:t>
            </a:r>
            <a:r>
              <a:rPr lang="tr-TR" dirty="0" smtClean="0"/>
              <a:t>: </a:t>
            </a:r>
            <a:r>
              <a:rPr lang="tr-TR" dirty="0" err="1" smtClean="0"/>
              <a:t>International</a:t>
            </a:r>
            <a:r>
              <a:rPr lang="tr-TR" dirty="0" smtClean="0"/>
              <a:t> </a:t>
            </a:r>
            <a:r>
              <a:rPr lang="tr-TR" dirty="0" err="1" smtClean="0"/>
              <a:t>Association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Child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Adolescent</a:t>
            </a:r>
            <a:r>
              <a:rPr lang="tr-TR" dirty="0" smtClean="0"/>
              <a:t> </a:t>
            </a:r>
            <a:r>
              <a:rPr lang="tr-TR" dirty="0" err="1" smtClean="0"/>
              <a:t>Psychiatry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Allied</a:t>
            </a:r>
            <a:r>
              <a:rPr lang="tr-TR" dirty="0" smtClean="0"/>
              <a:t> </a:t>
            </a:r>
            <a:r>
              <a:rPr lang="tr-TR" dirty="0" err="1" smtClean="0"/>
              <a:t>Professions</a:t>
            </a:r>
            <a:r>
              <a:rPr lang="tr-TR" dirty="0" smtClean="0"/>
              <a:t> 2012.</a:t>
            </a:r>
          </a:p>
          <a:p>
            <a:endParaRPr lang="tr-TR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A771-E4EC-465E-82BA-5A234A244E1F}" type="datetime1">
              <a:rPr lang="tr-TR" smtClean="0"/>
              <a:pPr/>
              <a:t>12.11.2017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00100" y="1428736"/>
            <a:ext cx="8001024" cy="5191148"/>
          </a:xfrm>
        </p:spPr>
        <p:txBody>
          <a:bodyPr>
            <a:normAutofit/>
          </a:bodyPr>
          <a:lstStyle/>
          <a:p>
            <a:pPr fontAlgn="base"/>
            <a:endParaRPr lang="tr-TR" sz="2800" dirty="0" smtClean="0"/>
          </a:p>
          <a:p>
            <a:pPr fontAlgn="base"/>
            <a:endParaRPr lang="tr-TR" sz="2800" dirty="0" smtClean="0"/>
          </a:p>
          <a:p>
            <a:pPr fontAlgn="base"/>
            <a:r>
              <a:rPr lang="tr-TR" sz="2800" dirty="0" smtClean="0"/>
              <a:t>Çocuk ve ergenlerde psikiyatrik görüşme ve de</a:t>
            </a:r>
            <a:r>
              <a:rPr lang="tr-TR" sz="2400" dirty="0" smtClean="0"/>
              <a:t>ğ</a:t>
            </a:r>
            <a:r>
              <a:rPr lang="tr-TR" sz="2800" dirty="0" smtClean="0"/>
              <a:t>erlendirme erişkinlerle yapılan görüşmeye göre daha fazla zaman alır.</a:t>
            </a:r>
          </a:p>
          <a:p>
            <a:pPr fontAlgn="base"/>
            <a:r>
              <a:rPr lang="tr-TR" sz="2800" dirty="0" smtClean="0"/>
              <a:t>Görüşme sadece çocu</a:t>
            </a:r>
            <a:r>
              <a:rPr lang="tr-TR" sz="2400" dirty="0" smtClean="0"/>
              <a:t>ğ</a:t>
            </a:r>
            <a:r>
              <a:rPr lang="tr-TR" sz="2800" dirty="0" smtClean="0"/>
              <a:t>u de</a:t>
            </a:r>
            <a:r>
              <a:rPr lang="tr-TR" sz="2400" dirty="0" smtClean="0"/>
              <a:t>ğ</a:t>
            </a:r>
            <a:r>
              <a:rPr lang="tr-TR" sz="2800" dirty="0" smtClean="0"/>
              <a:t>il anne ve babayı da kapsar. </a:t>
            </a:r>
          </a:p>
          <a:p>
            <a:pPr fontAlgn="base"/>
            <a:r>
              <a:rPr lang="tr-TR" sz="2800" dirty="0" smtClean="0"/>
              <a:t>Bu anne babaların büyük ço</a:t>
            </a:r>
            <a:r>
              <a:rPr lang="tr-TR" sz="2400" dirty="0" smtClean="0"/>
              <a:t>ğ</a:t>
            </a:r>
            <a:r>
              <a:rPr lang="tr-TR" sz="2800" dirty="0" smtClean="0"/>
              <a:t>unlu</a:t>
            </a:r>
            <a:r>
              <a:rPr lang="tr-TR" sz="2400" dirty="0" smtClean="0"/>
              <a:t>ğ</a:t>
            </a:r>
            <a:r>
              <a:rPr lang="tr-TR" sz="2800" dirty="0" smtClean="0"/>
              <a:t>u psikiyatrik sorunları olan kişilerdir. Bir kısmı da tedavi almamaktadır.</a:t>
            </a:r>
          </a:p>
          <a:p>
            <a:pPr fontAlgn="base">
              <a:buNone/>
            </a:pPr>
            <a:r>
              <a:rPr lang="tr-TR" sz="2800" dirty="0" smtClean="0"/>
              <a:t> </a:t>
            </a:r>
          </a:p>
          <a:p>
            <a:pPr fontAlgn="base"/>
            <a:endParaRPr lang="tr-TR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50551-18B1-4026-97CA-2DF162B1A9B6}" type="datetime1">
              <a:rPr lang="tr-TR" smtClean="0"/>
              <a:pPr/>
              <a:t>12.11.2017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75584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Koruyucu aile, sosyal hizmet uzmanları, halen ana babalık haklarına sahip olan hapishanedeki biyolojik anne de devrede olabilir. </a:t>
            </a:r>
          </a:p>
          <a:p>
            <a:r>
              <a:rPr lang="tr-TR" dirty="0" smtClean="0"/>
              <a:t>Bu kişilerle ço</a:t>
            </a:r>
            <a:r>
              <a:rPr lang="tr-TR" sz="2800" dirty="0" smtClean="0"/>
              <a:t>ğ</a:t>
            </a:r>
            <a:r>
              <a:rPr lang="tr-TR" dirty="0" smtClean="0"/>
              <a:t>unlukla ilk temas telefonla kurulup daha sonraki zaman dilimlerinde görüşmeler yapılabilir. </a:t>
            </a:r>
            <a:endParaRPr lang="tr-TR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EA771-E4EC-465E-82BA-5A234A244E1F}" type="datetime1">
              <a:rPr lang="tr-TR" smtClean="0"/>
              <a:pPr/>
              <a:t>12.11.2017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428728" y="1071546"/>
            <a:ext cx="7498080" cy="4800600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tr-TR" dirty="0" smtClean="0"/>
              <a:t>Genellikle görüşmeler önce çocuk sonra ana babalarla ve ardından hep birlikte olacak şekilde yürütülür. </a:t>
            </a:r>
          </a:p>
          <a:p>
            <a:pPr fontAlgn="base">
              <a:buNone/>
            </a:pPr>
            <a:r>
              <a:rPr lang="tr-TR" dirty="0" smtClean="0"/>
              <a:t> </a:t>
            </a:r>
          </a:p>
          <a:p>
            <a:pPr fontAlgn="base"/>
            <a:r>
              <a:rPr lang="tr-TR" dirty="0" smtClean="0"/>
              <a:t>Ana baba ile görüşürken küçük çocu</a:t>
            </a:r>
            <a:r>
              <a:rPr lang="tr-TR" sz="3000" dirty="0" smtClean="0"/>
              <a:t>ğ</a:t>
            </a:r>
            <a:r>
              <a:rPr lang="tr-TR" dirty="0" smtClean="0"/>
              <a:t>u gözetecek birinin olmaması ya da kardeşlerin de muayeneye getirilmesi ile bu akış zorlaşabilir.  Ancak bu durum çocu</a:t>
            </a:r>
            <a:r>
              <a:rPr lang="tr-TR" sz="3000" dirty="0" smtClean="0"/>
              <a:t>ğ</a:t>
            </a:r>
            <a:r>
              <a:rPr lang="tr-TR" dirty="0" smtClean="0"/>
              <a:t>un kardeşleriyle nasıl bir etkileşim içinde oldu</a:t>
            </a:r>
            <a:r>
              <a:rPr lang="tr-TR" sz="3000" dirty="0" smtClean="0"/>
              <a:t>ğ</a:t>
            </a:r>
            <a:r>
              <a:rPr lang="tr-TR" dirty="0" smtClean="0"/>
              <a:t>u hakkında bilgi edinmek için güzel bir fırsat da sunar. </a:t>
            </a:r>
            <a:endParaRPr lang="tr-TR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DCB24-BD52-41F1-80A8-AB2A88DC48EA}" type="datetime1">
              <a:rPr lang="tr-TR" smtClean="0"/>
              <a:pPr/>
              <a:t>12.11.2017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46209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1214414" y="0"/>
            <a:ext cx="7498080" cy="1143000"/>
          </a:xfrm>
        </p:spPr>
        <p:txBody>
          <a:bodyPr/>
          <a:lstStyle/>
          <a:p>
            <a:r>
              <a:rPr lang="tr-TR" b="1" dirty="0" smtClean="0"/>
              <a:t>Çocukla  Görüşme</a:t>
            </a:r>
            <a:endParaRPr lang="tr-TR" b="1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071538" y="1214422"/>
            <a:ext cx="7862150" cy="5643578"/>
          </a:xfrm>
        </p:spPr>
        <p:txBody>
          <a:bodyPr>
            <a:normAutofit fontScale="85000" lnSpcReduction="20000"/>
          </a:bodyPr>
          <a:lstStyle/>
          <a:p>
            <a:pPr fontAlgn="base"/>
            <a:r>
              <a:rPr lang="tr-TR" dirty="0" smtClean="0"/>
              <a:t>Çocukların ço</a:t>
            </a:r>
            <a:r>
              <a:rPr lang="tr-TR" sz="2800" dirty="0" smtClean="0"/>
              <a:t>ğ</a:t>
            </a:r>
            <a:r>
              <a:rPr lang="tr-TR" dirty="0" smtClean="0"/>
              <a:t>u neden getirildiklerini, sorunlarının ne oldu</a:t>
            </a:r>
            <a:r>
              <a:rPr lang="tr-TR" sz="2800" dirty="0" smtClean="0"/>
              <a:t>ğ</a:t>
            </a:r>
            <a:r>
              <a:rPr lang="tr-TR" dirty="0" smtClean="0"/>
              <a:t>unu ya da ne kadar süredir var oldu</a:t>
            </a:r>
            <a:r>
              <a:rPr lang="tr-TR" sz="2800" dirty="0" smtClean="0"/>
              <a:t>ğ</a:t>
            </a:r>
            <a:r>
              <a:rPr lang="tr-TR" dirty="0" smtClean="0"/>
              <a:t>unu söyleyemeyebilir. Bu nedenle çocu</a:t>
            </a:r>
            <a:r>
              <a:rPr lang="tr-TR" sz="2800" dirty="0" smtClean="0"/>
              <a:t>ğ</a:t>
            </a:r>
            <a:r>
              <a:rPr lang="tr-TR" dirty="0" smtClean="0"/>
              <a:t>un gelişimsel düzeyine göre dolaylı yollardan bilgi almamız gerekir. </a:t>
            </a:r>
          </a:p>
          <a:p>
            <a:pPr fontAlgn="base">
              <a:buNone/>
            </a:pPr>
            <a:r>
              <a:rPr lang="tr-TR" b="1" dirty="0" smtClean="0"/>
              <a:t> </a:t>
            </a:r>
            <a:endParaRPr lang="tr-TR" sz="2400" dirty="0" smtClean="0"/>
          </a:p>
          <a:p>
            <a:pPr fontAlgn="base"/>
            <a:r>
              <a:rPr lang="tr-TR" dirty="0" smtClean="0"/>
              <a:t>Oyun gözlemi, resim çizme v.b. yöntemler bu noktada çok önemli bir araç olarak işlev görür.</a:t>
            </a:r>
          </a:p>
          <a:p>
            <a:pPr fontAlgn="base">
              <a:buNone/>
            </a:pPr>
            <a:r>
              <a:rPr lang="tr-TR" dirty="0" smtClean="0"/>
              <a:t> </a:t>
            </a:r>
          </a:p>
          <a:p>
            <a:pPr fontAlgn="base"/>
            <a:r>
              <a:rPr lang="tr-TR" dirty="0" smtClean="0"/>
              <a:t>Kızgın, aldatılmışlık hissi içinde, afallamış bir çocuğun iyi bir öykü vermesi beklenemez.</a:t>
            </a:r>
          </a:p>
          <a:p>
            <a:pPr fontAlgn="base">
              <a:buNone/>
            </a:pPr>
            <a:r>
              <a:rPr lang="tr-TR" dirty="0" smtClean="0"/>
              <a:t> </a:t>
            </a:r>
          </a:p>
          <a:p>
            <a:pPr fontAlgn="base"/>
            <a:r>
              <a:rPr lang="tr-TR" dirty="0" smtClean="0"/>
              <a:t>Aç, yorgun ya da uykusuzken farklı şeyleri hatırlamak ve farklı biçimde ifade etmek olasıdır. Bu etkenler çocuklarda çok büyük rol oynar.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7C400-2541-4169-94F3-79556ACA2433}" type="datetime1">
              <a:rPr lang="tr-TR" smtClean="0"/>
              <a:pPr/>
              <a:t>12.11.2017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271989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428728" y="1071546"/>
            <a:ext cx="7498080" cy="4800600"/>
          </a:xfrm>
        </p:spPr>
        <p:txBody>
          <a:bodyPr>
            <a:normAutofit fontScale="85000" lnSpcReduction="20000"/>
          </a:bodyPr>
          <a:lstStyle/>
          <a:p>
            <a:pPr fontAlgn="base"/>
            <a:r>
              <a:rPr lang="tr-TR" dirty="0" smtClean="0"/>
              <a:t>Çocuklar duygularını söze dökmekte zorlanırlar.</a:t>
            </a:r>
          </a:p>
          <a:p>
            <a:pPr fontAlgn="base">
              <a:buNone/>
            </a:pPr>
            <a:r>
              <a:rPr lang="tr-TR" dirty="0" smtClean="0"/>
              <a:t> </a:t>
            </a:r>
          </a:p>
          <a:p>
            <a:pPr fontAlgn="base"/>
            <a:r>
              <a:rPr lang="tr-TR" dirty="0" smtClean="0"/>
              <a:t>Erişkinler gibi bir zaman akışı ve neden-sonuç ilişkisi ba</a:t>
            </a:r>
            <a:r>
              <a:rPr lang="tr-TR" sz="2800" dirty="0" smtClean="0"/>
              <a:t>ğ</a:t>
            </a:r>
            <a:r>
              <a:rPr lang="tr-TR" dirty="0" smtClean="0"/>
              <a:t>lamında düşünmezler.</a:t>
            </a:r>
          </a:p>
          <a:p>
            <a:pPr fontAlgn="base">
              <a:buNone/>
            </a:pPr>
            <a:r>
              <a:rPr lang="tr-TR" dirty="0" smtClean="0"/>
              <a:t> </a:t>
            </a:r>
          </a:p>
          <a:p>
            <a:pPr fontAlgn="base"/>
            <a:r>
              <a:rPr lang="tr-TR" dirty="0" smtClean="0"/>
              <a:t>Çocuğu tanımak ve belirtilerini anlamak için çok sayıda görüşme yapmak gerekebilir.</a:t>
            </a:r>
          </a:p>
          <a:p>
            <a:pPr fontAlgn="base">
              <a:buNone/>
            </a:pPr>
            <a:r>
              <a:rPr lang="tr-TR" dirty="0" smtClean="0"/>
              <a:t> </a:t>
            </a:r>
          </a:p>
          <a:p>
            <a:pPr fontAlgn="base"/>
            <a:r>
              <a:rPr lang="tr-TR" dirty="0" smtClean="0"/>
              <a:t>Çocuklarda ruhsal hastalıklar sıklıkla belirsizdir. Erişkinlerden farklı görünüme sahiptir ve semptom örtüşmeleri sıktır. </a:t>
            </a:r>
          </a:p>
          <a:p>
            <a:pPr fontAlgn="base">
              <a:buNone/>
            </a:pPr>
            <a:r>
              <a:rPr lang="tr-TR" dirty="0" smtClean="0"/>
              <a:t>   (DEHB ve </a:t>
            </a:r>
            <a:r>
              <a:rPr lang="tr-TR" dirty="0" err="1" smtClean="0"/>
              <a:t>Bipolar</a:t>
            </a:r>
            <a:r>
              <a:rPr lang="tr-TR" dirty="0" smtClean="0"/>
              <a:t> Bozukluk gibi)</a:t>
            </a:r>
            <a:endParaRPr lang="tr-TR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2CF8D-2BC6-4006-A3EF-8866658414E0}" type="datetime1">
              <a:rPr lang="tr-TR" smtClean="0"/>
              <a:pPr/>
              <a:t>12.11.2017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942340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1071538" y="1571612"/>
            <a:ext cx="8072462" cy="4785320"/>
          </a:xfrm>
        </p:spPr>
        <p:txBody>
          <a:bodyPr>
            <a:normAutofit/>
          </a:bodyPr>
          <a:lstStyle/>
          <a:p>
            <a:pPr fontAlgn="base"/>
            <a:r>
              <a:rPr lang="tr-TR" dirty="0" smtClean="0"/>
              <a:t>Kişinin “kula</a:t>
            </a:r>
            <a:r>
              <a:rPr lang="tr-TR" sz="2800" dirty="0" smtClean="0"/>
              <a:t>ğ</a:t>
            </a:r>
            <a:r>
              <a:rPr lang="tr-TR" dirty="0" smtClean="0"/>
              <a:t>ına başkalarının duymadığı sesler” gelmesi semptomu erişkin için mutlak patolojik bir anlama sahipken, ilkokul ça</a:t>
            </a:r>
            <a:r>
              <a:rPr lang="tr-TR" sz="2800" dirty="0" smtClean="0"/>
              <a:t>ğ</a:t>
            </a:r>
            <a:r>
              <a:rPr lang="tr-TR" dirty="0" smtClean="0"/>
              <a:t>ında bir çocukta bu durum “regresyon”, iyi bir hayal gücü, sorunun yanlış anlaşılması, bir sıkıntıdan kurtulmak için söylenmiş bir yalan ya da psikoz belirtisi olabilir.</a:t>
            </a:r>
          </a:p>
          <a:p>
            <a:pPr fontAlgn="base">
              <a:buNone/>
            </a:pPr>
            <a:r>
              <a:rPr lang="tr-TR" dirty="0" smtClean="0"/>
              <a:t> </a:t>
            </a:r>
            <a:endParaRPr lang="tr-TR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AF92-0143-410C-B89D-4D2CF087D54F}" type="datetime1">
              <a:rPr lang="tr-TR" smtClean="0"/>
              <a:pPr/>
              <a:t>12.11.2017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500389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1071538" y="1571612"/>
            <a:ext cx="7926708" cy="4800600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tr-TR" dirty="0" smtClean="0"/>
              <a:t>Çocuklar içe vurum belirtilerini (</a:t>
            </a:r>
            <a:r>
              <a:rPr lang="tr-TR" dirty="0" err="1" smtClean="0"/>
              <a:t>internalizing</a:t>
            </a:r>
            <a:r>
              <a:rPr lang="tr-TR" dirty="0" smtClean="0"/>
              <a:t> </a:t>
            </a:r>
            <a:r>
              <a:rPr lang="tr-TR" dirty="0" err="1" smtClean="0"/>
              <a:t>symptoms</a:t>
            </a:r>
            <a:r>
              <a:rPr lang="tr-TR" dirty="0" smtClean="0"/>
              <a:t>) bildirmede yeterlidirler ancak dışa vurum belirtilerini (</a:t>
            </a:r>
            <a:r>
              <a:rPr lang="tr-TR" dirty="0" err="1" smtClean="0"/>
              <a:t>externalizing</a:t>
            </a:r>
            <a:r>
              <a:rPr lang="tr-TR" dirty="0" smtClean="0"/>
              <a:t> </a:t>
            </a:r>
            <a:r>
              <a:rPr lang="tr-TR" dirty="0" err="1" smtClean="0"/>
              <a:t>symptoms</a:t>
            </a:r>
            <a:r>
              <a:rPr lang="tr-TR" dirty="0" smtClean="0"/>
              <a:t>) sıklıkla fark etmez ya da inkâr ederler.</a:t>
            </a:r>
          </a:p>
          <a:p>
            <a:pPr fontAlgn="base"/>
            <a:r>
              <a:rPr lang="tr-TR" dirty="0" err="1" smtClean="0"/>
              <a:t>Anababalar</a:t>
            </a:r>
            <a:r>
              <a:rPr lang="tr-TR" dirty="0" smtClean="0"/>
              <a:t> da çocuklarının tartışma ve kavgalarını görürler ancak depresyon ya da algı bozuklukları hakkına bir bilgileri olmayabilir. </a:t>
            </a:r>
          </a:p>
          <a:p>
            <a:pPr fontAlgn="base"/>
            <a:r>
              <a:rPr lang="tr-TR" dirty="0" smtClean="0"/>
              <a:t>Bu durum iki taraf arasında kafa karışıklığına, incitici duygulara neden olup, tedavi önerileri hakkında ortak paydada buluşmayı zorlaştırabilir.  </a:t>
            </a:r>
          </a:p>
          <a:p>
            <a:endParaRPr lang="tr-TR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E4171-BFE2-448E-B9E5-EB48C18BEE25}" type="datetime1">
              <a:rPr lang="tr-TR" smtClean="0"/>
              <a:pPr/>
              <a:t>12.11.2017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tr-TR" b="1" dirty="0" smtClean="0"/>
              <a:t>Öykü Alma</a:t>
            </a:r>
            <a:endParaRPr lang="tr-TR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fontAlgn="base"/>
            <a:r>
              <a:rPr lang="tr-TR" dirty="0" smtClean="0"/>
              <a:t>-Çoklu bilgi kaynaklarını kullanmak zorunludur (ö</a:t>
            </a:r>
            <a:r>
              <a:rPr lang="tr-TR" sz="2800" dirty="0" smtClean="0"/>
              <a:t>ğ</a:t>
            </a:r>
            <a:r>
              <a:rPr lang="tr-TR" dirty="0" smtClean="0"/>
              <a:t>retmen, </a:t>
            </a:r>
            <a:r>
              <a:rPr lang="tr-TR" dirty="0" err="1" smtClean="0"/>
              <a:t>pediatrist</a:t>
            </a:r>
            <a:r>
              <a:rPr lang="tr-TR" dirty="0" smtClean="0"/>
              <a:t>, özel e</a:t>
            </a:r>
            <a:r>
              <a:rPr lang="tr-TR" sz="2800" dirty="0" smtClean="0"/>
              <a:t>ğ</a:t>
            </a:r>
            <a:r>
              <a:rPr lang="tr-TR" dirty="0" smtClean="0"/>
              <a:t>itim ö</a:t>
            </a:r>
            <a:r>
              <a:rPr lang="tr-TR" sz="2800" dirty="0" smtClean="0"/>
              <a:t>ğ</a:t>
            </a:r>
            <a:r>
              <a:rPr lang="tr-TR" dirty="0" smtClean="0"/>
              <a:t>retmeni, futbol koçu, sosyal hizmet çalışanı, bakıcı).</a:t>
            </a:r>
          </a:p>
          <a:p>
            <a:pPr fontAlgn="base"/>
            <a:r>
              <a:rPr lang="tr-TR" dirty="0" smtClean="0"/>
              <a:t>- Bilgi toplaması bittikten sonra verilerin bütünleştirilmesi gerekir.</a:t>
            </a:r>
          </a:p>
          <a:p>
            <a:pPr fontAlgn="base"/>
            <a:r>
              <a:rPr lang="tr-TR" dirty="0" smtClean="0"/>
              <a:t>- Eksik ve çelişen bilgilerin tekrar gözden geçirilmesi uygundur.</a:t>
            </a:r>
          </a:p>
          <a:p>
            <a:pPr fontAlgn="base"/>
            <a:r>
              <a:rPr lang="tr-TR" dirty="0" smtClean="0"/>
              <a:t>-Tanı</a:t>
            </a:r>
          </a:p>
          <a:p>
            <a:pPr fontAlgn="base"/>
            <a:r>
              <a:rPr lang="tr-TR" dirty="0" smtClean="0"/>
              <a:t>-Tedavi önerileri: Çocuk ve ergen ile velisinin tüm tedavi önerilerinde rızasının ve fikir birliğinin sa</a:t>
            </a:r>
            <a:r>
              <a:rPr lang="tr-TR" sz="2800" dirty="0" smtClean="0"/>
              <a:t>ğ</a:t>
            </a:r>
            <a:r>
              <a:rPr lang="tr-TR" dirty="0" smtClean="0"/>
              <a:t>lanması önemlidir.</a:t>
            </a:r>
          </a:p>
          <a:p>
            <a:pPr fontAlgn="base">
              <a:buNone/>
            </a:pPr>
            <a:r>
              <a:rPr lang="tr-TR" dirty="0" smtClean="0"/>
              <a:t> </a:t>
            </a:r>
            <a:endParaRPr lang="tr-TR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D635C-6CF0-4E1F-B589-DD8481DDE067}" type="datetime1">
              <a:rPr lang="tr-TR" smtClean="0"/>
              <a:pPr/>
              <a:t>12.11.2017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80537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2792</TotalTime>
  <Words>960</Words>
  <Application>Microsoft Office PowerPoint</Application>
  <PresentationFormat>Ekran Gösterisi (4:3)</PresentationFormat>
  <Paragraphs>178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Gündönümü</vt:lpstr>
      <vt:lpstr>  ÇOCUK VE ERGENLERDE PSİKİYATRİK GÖRÜŞME TEMEL ÖZELLİKLERİ</vt:lpstr>
      <vt:lpstr>Slayt 2</vt:lpstr>
      <vt:lpstr>Slayt 3</vt:lpstr>
      <vt:lpstr>Slayt 4</vt:lpstr>
      <vt:lpstr>Çocukla  Görüşme</vt:lpstr>
      <vt:lpstr>Slayt 6</vt:lpstr>
      <vt:lpstr>Slayt 7</vt:lpstr>
      <vt:lpstr>Slayt 8</vt:lpstr>
      <vt:lpstr>Öykü Alma</vt:lpstr>
      <vt:lpstr> Tedavi kararı </vt:lpstr>
      <vt:lpstr>Ailelerde çocuklarına ilaç kullanmak konusunda çoğunlukla “ambivalan” tutumlar sergilerler. DEHB tanısı konuyor ve hekim metilfenidat kullanımını planlıyor.</vt:lpstr>
      <vt:lpstr>SONUÇ</vt:lpstr>
      <vt:lpstr>Slayt 13</vt:lpstr>
      <vt:lpstr>Slayt 14</vt:lpstr>
      <vt:lpstr>Slayt 15</vt:lpstr>
      <vt:lpstr>kAYNAKLAR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VAKA-1</dc:title>
  <dc:creator>user</dc:creator>
  <cp:lastModifiedBy>casper</cp:lastModifiedBy>
  <cp:revision>90</cp:revision>
  <dcterms:created xsi:type="dcterms:W3CDTF">2017-10-30T05:15:01Z</dcterms:created>
  <dcterms:modified xsi:type="dcterms:W3CDTF">2017-11-12T19:03:12Z</dcterms:modified>
</cp:coreProperties>
</file>