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DED82-BDD5-4BCF-84AE-6CF32B8E4641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74A25-6633-4B65-B12C-04789282D84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F9E209E-DE87-4828-A049-D5886E0DDC95}" type="slidenum">
              <a:rPr lang="en-US" altLang="en-US">
                <a:latin typeface="Arial" charset="0"/>
                <a:ea typeface="ＭＳ Ｐゴシック" pitchFamily="34" charset="-128"/>
              </a:rPr>
              <a:pPr/>
              <a:t>1</a:t>
            </a:fld>
            <a:endParaRPr lang="en-US" altLang="en-US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14C524-E4B0-4B37-A1E3-5F720ABE1252}" type="slidenum">
              <a:rPr lang="en-US" altLang="en-US">
                <a:latin typeface="Arial" charset="0"/>
                <a:ea typeface="ＭＳ Ｐゴシック" pitchFamily="34" charset="-128"/>
              </a:rPr>
              <a:pPr/>
              <a:t>2</a:t>
            </a:fld>
            <a:endParaRPr lang="en-US" altLang="en-US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541DBD8-858C-4F0A-BEB6-FC0AE4ADF18F}" type="slidenum">
              <a:rPr lang="en-US" altLang="en-US">
                <a:latin typeface="Arial" charset="0"/>
                <a:ea typeface="ＭＳ Ｐゴシック" pitchFamily="34" charset="-128"/>
              </a:rPr>
              <a:pPr/>
              <a:t>4</a:t>
            </a:fld>
            <a:endParaRPr lang="en-US" altLang="en-US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E1BE499-E449-4B93-9AF4-4E406CC32B5E}" type="slidenum">
              <a:rPr lang="en-US" altLang="en-US">
                <a:latin typeface="Arial" charset="0"/>
                <a:ea typeface="ＭＳ Ｐゴシック" pitchFamily="34" charset="-128"/>
              </a:rPr>
              <a:pPr/>
              <a:t>6</a:t>
            </a:fld>
            <a:endParaRPr lang="en-US" altLang="en-US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091AA-FF2D-4B25-B6DF-25153F47D64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1A89A8-4EF5-4844-AFD1-8EF867B2E3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8BF08-D421-4718-980B-E19F2A7458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FA561-CEF1-4D60-A0A3-0CC1ADD10DFC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4DBE4-E003-4C56-9F7B-2C3112CFC2A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8263" y="228600"/>
            <a:ext cx="6457950" cy="1143000"/>
          </a:xfrm>
        </p:spPr>
        <p:txBody>
          <a:bodyPr>
            <a:normAutofit fontScale="90000"/>
          </a:bodyPr>
          <a:lstStyle/>
          <a:p>
            <a:r>
              <a:rPr lang="en-US" altLang="en-US" smtClean="0"/>
              <a:t>Maxwell–Boltzmann Distributions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71513" y="1581150"/>
            <a:ext cx="7448550" cy="1943100"/>
          </a:xfrm>
        </p:spPr>
        <p:txBody>
          <a:bodyPr>
            <a:normAutofit fontScale="92500"/>
          </a:bodyPr>
          <a:lstStyle/>
          <a:p>
            <a:r>
              <a:rPr lang="en-US" altLang="en-US" sz="3200" smtClean="0"/>
              <a:t>If the dotted line represents the activation energy, as the temperature increases, so does the fraction of molecules that can overcome the activation energy barrier.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671513" y="3773489"/>
            <a:ext cx="6172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3363" indent="-233363" eaLnBrk="1" hangingPunct="1">
              <a:buFontTx/>
              <a:buChar char="•"/>
            </a:pPr>
            <a:r>
              <a:rPr lang="en-US" altLang="en-US" sz="2800">
                <a:solidFill>
                  <a:srgbClr val="C82E32"/>
                </a:solidFill>
                <a:latin typeface="Arial" charset="0"/>
                <a:ea typeface="ＭＳ Ｐゴシック" pitchFamily="34" charset="-128"/>
              </a:rPr>
              <a:t>As a result, the reaction rate increases.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29929" y="1027113"/>
            <a:ext cx="6457950" cy="1143000"/>
          </a:xfrm>
        </p:spPr>
        <p:txBody>
          <a:bodyPr>
            <a:normAutofit fontScale="90000"/>
          </a:bodyPr>
          <a:lstStyle/>
          <a:p>
            <a:r>
              <a:rPr lang="en-US" altLang="en-US" smtClean="0"/>
              <a:t>Maxwell–Boltzmann Distributions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19213" y="2654300"/>
            <a:ext cx="6572250" cy="21336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altLang="en-US" sz="2400" smtClean="0"/>
              <a:t>This fraction of molecules c</a:t>
            </a:r>
            <a:r>
              <a:rPr lang="tr-TR" altLang="en-US" sz="2400" smtClean="0"/>
              <a:t>ould</a:t>
            </a:r>
            <a:r>
              <a:rPr lang="en-US" altLang="en-US" sz="2400" smtClean="0"/>
              <a:t> be found through the expression:</a:t>
            </a:r>
          </a:p>
          <a:p>
            <a:endParaRPr lang="en-US" altLang="en-US" sz="2400" smtClean="0"/>
          </a:p>
          <a:p>
            <a:pPr>
              <a:buFontTx/>
              <a:buNone/>
            </a:pPr>
            <a:endParaRPr lang="en-US" altLang="en-US" sz="2400" smtClean="0"/>
          </a:p>
          <a:p>
            <a:pPr>
              <a:buFontTx/>
              <a:buNone/>
            </a:pPr>
            <a:r>
              <a:rPr lang="en-US" altLang="en-US" sz="2400" smtClean="0"/>
              <a:t>where </a:t>
            </a:r>
            <a:r>
              <a:rPr lang="en-US" altLang="en-US" sz="2400" i="1" smtClean="0"/>
              <a:t>R</a:t>
            </a:r>
            <a:r>
              <a:rPr lang="en-US" altLang="en-US" sz="2400" smtClean="0"/>
              <a:t> is the gas constant and </a:t>
            </a:r>
            <a:r>
              <a:rPr lang="en-US" altLang="en-US" sz="2400" i="1" smtClean="0"/>
              <a:t>T</a:t>
            </a:r>
            <a:r>
              <a:rPr lang="en-US" altLang="en-US" sz="2400" smtClean="0"/>
              <a:t> is the temperature in Kelvin .</a:t>
            </a:r>
          </a:p>
        </p:txBody>
      </p:sp>
      <p:pic>
        <p:nvPicPr>
          <p:cNvPr id="17412" name="Picture 7" descr="image-167.tiff                                                 0030F73Bmagic_metal                    B74677AA: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3300" y="3200400"/>
            <a:ext cx="120967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289447" y="1063626"/>
            <a:ext cx="640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  <a:ea typeface="ＭＳ Ｐゴシック" pitchFamily="34" charset="-128"/>
              </a:rPr>
              <a:t>A </a:t>
            </a:r>
            <a:r>
              <a:rPr lang="en-US" altLang="en-US" sz="2400" b="1" i="1">
                <a:latin typeface="Arial" charset="0"/>
                <a:ea typeface="ＭＳ Ｐゴシック" pitchFamily="34" charset="-128"/>
              </a:rPr>
              <a:t>catalyst</a:t>
            </a:r>
            <a:r>
              <a:rPr lang="en-US" altLang="en-US" sz="2400">
                <a:latin typeface="Arial" charset="0"/>
                <a:ea typeface="ＭＳ Ｐゴシック" pitchFamily="34" charset="-128"/>
              </a:rPr>
              <a:t> is a substance that increases the rate of a chemical reaction without itself being consumed.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884885" y="2016130"/>
            <a:ext cx="503634" cy="461963"/>
            <a:chOff x="950" y="3097"/>
            <a:chExt cx="423" cy="291"/>
          </a:xfrm>
        </p:grpSpPr>
        <p:sp>
          <p:nvSpPr>
            <p:cNvPr id="19467" name="Text Box 5"/>
            <p:cNvSpPr txBox="1">
              <a:spLocks noChangeArrowheads="1"/>
            </p:cNvSpPr>
            <p:nvPr/>
          </p:nvSpPr>
          <p:spPr bwMode="auto">
            <a:xfrm>
              <a:off x="950" y="3097"/>
              <a:ext cx="42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400" i="1">
                  <a:latin typeface="Arial" charset="0"/>
                  <a:ea typeface="ＭＳ Ｐゴシック" pitchFamily="34" charset="-128"/>
                </a:rPr>
                <a:t>E</a:t>
              </a:r>
              <a:r>
                <a:rPr lang="en-US" altLang="en-US" sz="2400" i="1" baseline="-25000">
                  <a:latin typeface="Arial" charset="0"/>
                  <a:ea typeface="ＭＳ Ｐゴシック" pitchFamily="34" charset="-128"/>
                </a:rPr>
                <a:t>a</a:t>
              </a:r>
              <a:endParaRPr lang="en-US" altLang="en-US" sz="2400" i="1">
                <a:latin typeface="Arial" charset="0"/>
                <a:ea typeface="ＭＳ Ｐゴシック" pitchFamily="34" charset="-128"/>
              </a:endParaRPr>
            </a:p>
          </p:txBody>
        </p:sp>
        <p:sp>
          <p:nvSpPr>
            <p:cNvPr id="19468" name="Line 7"/>
            <p:cNvSpPr>
              <a:spLocks noChangeShapeType="1"/>
            </p:cNvSpPr>
            <p:nvPr/>
          </p:nvSpPr>
          <p:spPr bwMode="auto">
            <a:xfrm>
              <a:off x="1344" y="3121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886200" y="1978030"/>
            <a:ext cx="354806" cy="461963"/>
            <a:chOff x="2246" y="3145"/>
            <a:chExt cx="298" cy="291"/>
          </a:xfrm>
        </p:grpSpPr>
        <p:sp>
          <p:nvSpPr>
            <p:cNvPr id="19465" name="Text Box 6"/>
            <p:cNvSpPr txBox="1">
              <a:spLocks noChangeArrowheads="1"/>
            </p:cNvSpPr>
            <p:nvPr/>
          </p:nvSpPr>
          <p:spPr bwMode="auto">
            <a:xfrm>
              <a:off x="2246" y="3145"/>
              <a:ext cx="2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400" i="1">
                  <a:latin typeface="Arial" charset="0"/>
                  <a:ea typeface="ＭＳ Ｐゴシック" pitchFamily="34" charset="-128"/>
                </a:rPr>
                <a:t>k</a:t>
              </a:r>
            </a:p>
          </p:txBody>
        </p:sp>
        <p:sp>
          <p:nvSpPr>
            <p:cNvPr id="19466" name="Line 8"/>
            <p:cNvSpPr>
              <a:spLocks noChangeShapeType="1"/>
            </p:cNvSpPr>
            <p:nvPr/>
          </p:nvSpPr>
          <p:spPr bwMode="auto">
            <a:xfrm flipV="1">
              <a:off x="2544" y="3169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9461" name="Text Box 14"/>
          <p:cNvSpPr txBox="1">
            <a:spLocks noChangeArrowheads="1"/>
          </p:cNvSpPr>
          <p:nvPr/>
        </p:nvSpPr>
        <p:spPr bwMode="auto">
          <a:xfrm>
            <a:off x="2565798" y="2963863"/>
            <a:ext cx="35541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Arial" charset="0"/>
                <a:ea typeface="ＭＳ Ｐゴシック" pitchFamily="34" charset="-128"/>
              </a:rPr>
              <a:t>rate</a:t>
            </a:r>
            <a:r>
              <a:rPr lang="en-US" altLang="en-US" sz="2400" baseline="-25000">
                <a:latin typeface="Arial" charset="0"/>
                <a:ea typeface="ＭＳ Ｐゴシック" pitchFamily="34" charset="-128"/>
              </a:rPr>
              <a:t>catalyzed</a:t>
            </a:r>
            <a:r>
              <a:rPr lang="en-US" altLang="en-US" sz="2400">
                <a:latin typeface="Arial" charset="0"/>
                <a:ea typeface="ＭＳ Ｐゴシック" pitchFamily="34" charset="-128"/>
              </a:rPr>
              <a:t> &gt; rate</a:t>
            </a:r>
            <a:r>
              <a:rPr lang="en-US" altLang="en-US" sz="2400" baseline="-25000">
                <a:latin typeface="Arial" charset="0"/>
                <a:ea typeface="ＭＳ Ｐゴシック" pitchFamily="34" charset="-128"/>
              </a:rPr>
              <a:t>uncatalyzed</a:t>
            </a:r>
            <a:endParaRPr lang="en-US" altLang="en-US" sz="240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9462" name="Text Box 19"/>
          <p:cNvSpPr txBox="1">
            <a:spLocks noChangeArrowheads="1"/>
          </p:cNvSpPr>
          <p:nvPr/>
        </p:nvSpPr>
        <p:spPr bwMode="auto">
          <a:xfrm>
            <a:off x="7260650" y="6384926"/>
            <a:ext cx="68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lang="en-US" altLang="en-US" sz="2000">
                <a:latin typeface="Arial" charset="0"/>
                <a:ea typeface="ＭＳ Ｐゴシック" pitchFamily="34" charset="-128"/>
              </a:rPr>
              <a:t>13.6</a:t>
            </a: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727473" y="4022725"/>
            <a:ext cx="7216378" cy="2362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altLang="en-US" sz="2800" kern="0"/>
              <a:t>Catalysts increase the rate of a reaction by decreasing the activation energy of the reaction.</a:t>
            </a:r>
          </a:p>
          <a:p>
            <a:pPr eaLnBrk="1" hangingPunct="1">
              <a:defRPr/>
            </a:pPr>
            <a:r>
              <a:rPr lang="en-US" altLang="en-US" sz="2800" kern="0"/>
              <a:t>Catalysts change the mechanism by which the process occurs.</a:t>
            </a:r>
            <a:endParaRPr lang="en-US" altLang="en-US" sz="2800" kern="0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3495675" y="363539"/>
            <a:ext cx="1285875" cy="454025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altLang="en-US" sz="4000" dirty="0" err="1" smtClean="0">
                <a:solidFill>
                  <a:srgbClr val="990000"/>
                </a:solidFill>
              </a:rPr>
              <a:t>Catalyst</a:t>
            </a:r>
            <a:endParaRPr lang="en-US" altLang="en-US" sz="4000" dirty="0" smtClean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447675"/>
            <a:ext cx="7772400" cy="1143000"/>
          </a:xfrm>
        </p:spPr>
        <p:txBody>
          <a:bodyPr/>
          <a:lstStyle/>
          <a:p>
            <a:r>
              <a:rPr lang="en-US" altLang="en-US" smtClean="0"/>
              <a:t>Catalysts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6725" y="1981200"/>
            <a:ext cx="8215313" cy="1676400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Arial" charset="0"/>
              <a:buNone/>
            </a:pPr>
            <a:r>
              <a:rPr lang="en-US" altLang="en-US" sz="2400" smtClean="0">
                <a:latin typeface="Arial" charset="0"/>
                <a:cs typeface="Arial" charset="0"/>
              </a:rPr>
              <a:t>One way a catalyst can speed up a reaction is by holding the reactants together and helping bonds to break.</a:t>
            </a:r>
            <a:endParaRPr lang="tr-TR" altLang="en-US" sz="240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2400" smtClean="0">
                <a:latin typeface="Arial" charset="0"/>
                <a:cs typeface="Arial" charset="0"/>
              </a:rPr>
              <a:t>A </a:t>
            </a:r>
            <a:r>
              <a:rPr lang="en-US" altLang="en-US" sz="2400" smtClean="0">
                <a:solidFill>
                  <a:srgbClr val="003399"/>
                </a:solidFill>
                <a:latin typeface="Arial" charset="0"/>
                <a:cs typeface="Arial" charset="0"/>
              </a:rPr>
              <a:t>catalyst</a:t>
            </a:r>
            <a:r>
              <a:rPr lang="en-US" altLang="en-US" sz="2400" b="1" smtClean="0">
                <a:latin typeface="Arial" charset="0"/>
                <a:cs typeface="Arial" charset="0"/>
              </a:rPr>
              <a:t> </a:t>
            </a:r>
            <a:r>
              <a:rPr lang="en-US" altLang="en-US" sz="2400" smtClean="0">
                <a:latin typeface="Arial" charset="0"/>
                <a:cs typeface="Arial" charset="0"/>
              </a:rPr>
              <a:t>is a substance that changes the rate of a chemical reaction without itself undergoing a permanent chemical change in the process.  </a:t>
            </a:r>
            <a:endParaRPr lang="tr-TR" altLang="en-US" sz="240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2400" smtClean="0">
                <a:latin typeface="Arial" charset="0"/>
                <a:cs typeface="Arial" charset="0"/>
              </a:rPr>
              <a:t>There are two types of catalyst:  </a:t>
            </a:r>
            <a:r>
              <a:rPr lang="en-US" altLang="en-US" sz="2400" u="sng" smtClean="0">
                <a:solidFill>
                  <a:srgbClr val="003399"/>
                </a:solidFill>
                <a:latin typeface="Arial" charset="0"/>
                <a:cs typeface="Arial" charset="0"/>
              </a:rPr>
              <a:t>Heterogeneous</a:t>
            </a:r>
            <a:r>
              <a:rPr lang="en-US" altLang="en-US" sz="2400" smtClean="0">
                <a:latin typeface="Arial" charset="0"/>
                <a:cs typeface="Arial" charset="0"/>
              </a:rPr>
              <a:t>--one that is present in a different phase as the reacting molecules.  </a:t>
            </a:r>
            <a:r>
              <a:rPr lang="en-US" altLang="en-US" sz="2400" u="sng" smtClean="0">
                <a:solidFill>
                  <a:srgbClr val="003399"/>
                </a:solidFill>
                <a:latin typeface="Arial" charset="0"/>
                <a:cs typeface="Arial" charset="0"/>
              </a:rPr>
              <a:t>Homogeneous</a:t>
            </a:r>
            <a:r>
              <a:rPr lang="en-US" altLang="en-US" sz="2400" smtClean="0">
                <a:latin typeface="Arial" charset="0"/>
                <a:cs typeface="Arial" charset="0"/>
              </a:rPr>
              <a:t>-- one that is present in the same phase as the reacting molecules.  </a:t>
            </a:r>
          </a:p>
          <a:p>
            <a:pPr marL="0" indent="0">
              <a:buFont typeface="Arial" charset="0"/>
              <a:buNone/>
            </a:pPr>
            <a:endParaRPr lang="en-US" altLang="en-US" sz="2400" smtClean="0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en-US" altLang="en-US" sz="24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76201"/>
            <a:ext cx="6172200" cy="4873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mtClean="0">
                <a:solidFill>
                  <a:srgbClr val="990000"/>
                </a:solidFill>
                <a:latin typeface="Times New Roman" panose="02020603050405020304" pitchFamily="18" charset="0"/>
              </a:rPr>
              <a:t>Catalysts and Reaction Rates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4307" y="1550988"/>
            <a:ext cx="8393906" cy="3332162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tr-TR" altLang="en-US" smtClean="0">
                <a:latin typeface="Times New Roman" pitchFamily="18" charset="0"/>
              </a:rPr>
              <a:t>Generally</a:t>
            </a:r>
            <a:r>
              <a:rPr lang="en-US" altLang="en-US" smtClean="0">
                <a:latin typeface="Times New Roman" pitchFamily="18" charset="0"/>
              </a:rPr>
              <a:t>, catalysts operate by lowering the overall activation energy, E</a:t>
            </a:r>
            <a:r>
              <a:rPr lang="en-US" altLang="en-US" baseline="-25000" smtClean="0">
                <a:latin typeface="Times New Roman" pitchFamily="18" charset="0"/>
              </a:rPr>
              <a:t>a</a:t>
            </a:r>
            <a:r>
              <a:rPr lang="en-US" altLang="en-US" smtClean="0">
                <a:latin typeface="Times New Roman" pitchFamily="18" charset="0"/>
              </a:rPr>
              <a:t>, for a reaction. However, catalysts can operate by increasing the number of effective collisions. 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en-US" altLang="en-US" smtClean="0">
                <a:latin typeface="Times New Roman" pitchFamily="18" charset="0"/>
              </a:rPr>
              <a:t>A catalyst </a:t>
            </a:r>
            <a:r>
              <a:rPr lang="tr-TR" altLang="en-US" smtClean="0">
                <a:latin typeface="Times New Roman" pitchFamily="18" charset="0"/>
              </a:rPr>
              <a:t>generally</a:t>
            </a:r>
            <a:r>
              <a:rPr lang="en-US" altLang="en-US" smtClean="0">
                <a:latin typeface="Times New Roman" pitchFamily="18" charset="0"/>
              </a:rPr>
              <a:t> provides a completely different mechanism for the reaction.  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en-US" altLang="en-US" smtClean="0">
                <a:latin typeface="Times New Roman" pitchFamily="18" charset="0"/>
              </a:rPr>
              <a:t>In the preceding peroxide decomposition example, in the absence of a catalyst, H</a:t>
            </a:r>
            <a:r>
              <a:rPr lang="en-US" altLang="en-US" baseline="-25000" smtClean="0">
                <a:latin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</a:rPr>
              <a:t>O</a:t>
            </a:r>
            <a:r>
              <a:rPr lang="en-US" altLang="en-US" baseline="-25000" smtClean="0">
                <a:latin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</a:rPr>
              <a:t> decomposes directly to water and oxygen.  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en-US" altLang="en-US" smtClean="0">
                <a:latin typeface="Times New Roman" pitchFamily="18" charset="0"/>
              </a:rPr>
              <a:t>In the presence of Br</a:t>
            </a:r>
            <a:r>
              <a:rPr lang="en-US" altLang="en-US" baseline="30000" smtClean="0">
                <a:latin typeface="Times New Roman" pitchFamily="18" charset="0"/>
              </a:rPr>
              <a:t>–</a:t>
            </a:r>
            <a:r>
              <a:rPr lang="en-US" altLang="en-US" smtClean="0">
                <a:latin typeface="Times New Roman" pitchFamily="18" charset="0"/>
              </a:rPr>
              <a:t>, Br</a:t>
            </a:r>
            <a:r>
              <a:rPr lang="en-US" altLang="en-US" baseline="-25000" smtClean="0">
                <a:latin typeface="Times New Roman" pitchFamily="18" charset="0"/>
              </a:rPr>
              <a:t>2(</a:t>
            </a:r>
            <a:r>
              <a:rPr lang="en-US" altLang="en-US" i="1" baseline="-25000" smtClean="0">
                <a:latin typeface="Times New Roman" pitchFamily="18" charset="0"/>
              </a:rPr>
              <a:t>aq</a:t>
            </a:r>
            <a:r>
              <a:rPr lang="en-US" altLang="en-US" baseline="-25000" smtClean="0">
                <a:latin typeface="Times New Roman" pitchFamily="18" charset="0"/>
              </a:rPr>
              <a:t>)</a:t>
            </a:r>
            <a:r>
              <a:rPr lang="en-US" altLang="en-US" smtClean="0">
                <a:latin typeface="Times New Roman" pitchFamily="18" charset="0"/>
              </a:rPr>
              <a:t> is generated as an </a:t>
            </a:r>
            <a:r>
              <a:rPr lang="en-US" altLang="en-US" smtClean="0">
                <a:solidFill>
                  <a:srgbClr val="003399"/>
                </a:solidFill>
                <a:latin typeface="Times New Roman" pitchFamily="18" charset="0"/>
              </a:rPr>
              <a:t>intermediate</a:t>
            </a:r>
            <a:r>
              <a:rPr lang="en-US" altLang="en-US" smtClean="0">
                <a:latin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800"/>
              </a:spcAft>
            </a:pPr>
            <a:r>
              <a:rPr lang="en-US" altLang="en-US" smtClean="0">
                <a:latin typeface="Times New Roman" pitchFamily="18" charset="0"/>
              </a:rPr>
              <a:t>When a catalyst adds an intermediate, the activation energies for </a:t>
            </a:r>
            <a:r>
              <a:rPr lang="en-US" altLang="en-US" i="1" smtClean="0">
                <a:latin typeface="Times New Roman" pitchFamily="18" charset="0"/>
              </a:rPr>
              <a:t>both</a:t>
            </a:r>
            <a:r>
              <a:rPr lang="en-US" altLang="en-US" smtClean="0">
                <a:latin typeface="Times New Roman" pitchFamily="18" charset="0"/>
              </a:rPr>
              <a:t> steps must be lower than the activation energy for the uncatalyzed reaction.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Enzymes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685800" y="2438400"/>
            <a:ext cx="7115175" cy="175260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mtClean="0"/>
              <a:t>Enzymes are catalysts in biological systems.</a:t>
            </a:r>
          </a:p>
          <a:p>
            <a:r>
              <a:rPr lang="en-US" altLang="en-US" smtClean="0"/>
              <a:t>The substrate fits into the active site of the enzyme much like a key fits into a lock.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 build="p" autoUpdateAnimBg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Ekran Gösterisi (4:3)</PresentationFormat>
  <Paragraphs>33</Paragraphs>
  <Slides>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Maxwell–Boltzmann Distributions</vt:lpstr>
      <vt:lpstr>Maxwell–Boltzmann Distributions</vt:lpstr>
      <vt:lpstr>Slayt 3</vt:lpstr>
      <vt:lpstr>Catalysts</vt:lpstr>
      <vt:lpstr>Catalysts and Reaction Rates</vt:lpstr>
      <vt:lpstr>Enzymes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Maxwell–Boltzmann Distributions</dc:title>
  <dc:creator>mpalabiyik</dc:creator>
  <cp:lastModifiedBy>mpalabiyik</cp:lastModifiedBy>
  <cp:revision>1</cp:revision>
  <dcterms:created xsi:type="dcterms:W3CDTF">2018-04-17T07:47:05Z</dcterms:created>
  <dcterms:modified xsi:type="dcterms:W3CDTF">2018-04-17T07:47:45Z</dcterms:modified>
</cp:coreProperties>
</file>