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474" r:id="rId3"/>
    <p:sldId id="352" r:id="rId4"/>
    <p:sldId id="354" r:id="rId5"/>
    <p:sldId id="355" r:id="rId6"/>
    <p:sldId id="358" r:id="rId7"/>
    <p:sldId id="362" r:id="rId8"/>
    <p:sldId id="364" r:id="rId9"/>
    <p:sldId id="376" r:id="rId10"/>
    <p:sldId id="378" r:id="rId11"/>
    <p:sldId id="379" r:id="rId12"/>
    <p:sldId id="396" r:id="rId13"/>
    <p:sldId id="417" r:id="rId14"/>
    <p:sldId id="452" r:id="rId15"/>
    <p:sldId id="48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3B0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7" d="100"/>
          <a:sy n="117" d="100"/>
        </p:scale>
        <p:origin x="-35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286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0825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335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2595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49974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1197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AB722E-B095-40C0-A4D4-63B30D58DCE4}" type="datetimeFigureOut">
              <a:rPr lang="tr-TR" smtClean="0"/>
              <a:t>16.04.2019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793A65-4217-47B8-87DD-95638C800204}" type="slidenum">
              <a:rPr lang="tr-TR" smtClean="0"/>
              <a:t>‹#›</a:t>
            </a:fld>
            <a:endParaRPr lang="tr-TR"/>
          </a:p>
        </p:txBody>
      </p:sp>
      <p:pic>
        <p:nvPicPr>
          <p:cNvPr id="10" name="Resim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105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AB722E-B095-40C0-A4D4-63B30D58DCE4}" type="datetimeFigureOut">
              <a:rPr lang="tr-TR" smtClean="0"/>
              <a:t>16.04.2019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793A65-4217-47B8-87DD-95638C800204}" type="slidenum">
              <a:rPr lang="tr-TR" smtClean="0"/>
              <a:t>‹#›</a:t>
            </a:fld>
            <a:endParaRPr lang="tr-TR"/>
          </a:p>
        </p:txBody>
      </p:sp>
      <p:pic>
        <p:nvPicPr>
          <p:cNvPr id="6" name="Resim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15080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AB722E-B095-40C0-A4D4-63B30D58DCE4}" type="datetimeFigureOut">
              <a:rPr lang="tr-TR" smtClean="0"/>
              <a:t>16.04.2019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793A65-4217-47B8-87DD-95638C800204}" type="slidenum">
              <a:rPr lang="tr-TR" smtClean="0"/>
              <a:t>‹#›</a:t>
            </a:fld>
            <a:endParaRPr lang="tr-TR"/>
          </a:p>
        </p:txBody>
      </p:sp>
      <p:pic>
        <p:nvPicPr>
          <p:cNvPr id="5" name="Resim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95174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41384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747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B722E-B095-40C0-A4D4-63B30D58DCE4}" type="datetimeFigureOut">
              <a:rPr lang="tr-TR" smtClean="0"/>
              <a:t>16.04.2019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93A65-4217-47B8-87DD-95638C800204}" type="slidenum">
              <a:rPr lang="tr-TR" smtClean="0"/>
              <a:t>‹#›</a:t>
            </a:fld>
            <a:endParaRPr lang="tr-TR"/>
          </a:p>
        </p:txBody>
      </p:sp>
      <p:pic>
        <p:nvPicPr>
          <p:cNvPr id="7" name="Resim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13286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02578" y="2562503"/>
            <a:ext cx="9827171" cy="735725"/>
          </a:xfrm>
        </p:spPr>
        <p:txBody>
          <a:bodyPr>
            <a:normAutofit fontScale="90000"/>
          </a:bodyPr>
          <a:lstStyle/>
          <a:p>
            <a:r>
              <a:rPr lang="tr-TR" sz="4800" b="1" dirty="0" smtClean="0">
                <a:solidFill>
                  <a:srgbClr val="F93B07"/>
                </a:solidFill>
              </a:rPr>
              <a:t>Reklam ve Etik </a:t>
            </a:r>
            <a:endParaRPr lang="tr-TR" sz="4800" b="1" dirty="0">
              <a:solidFill>
                <a:srgbClr val="F93B07"/>
              </a:solidFill>
            </a:endParaRPr>
          </a:p>
        </p:txBody>
      </p:sp>
    </p:spTree>
    <p:extLst>
      <p:ext uri="{BB962C8B-B14F-4D97-AF65-F5344CB8AC3E}">
        <p14:creationId xmlns:p14="http://schemas.microsoft.com/office/powerpoint/2010/main" val="2112791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19754" y="2290697"/>
            <a:ext cx="8862645" cy="769441"/>
          </a:xfrm>
          <a:prstGeom prst="rect">
            <a:avLst/>
          </a:prstGeom>
        </p:spPr>
        <p:txBody>
          <a:bodyPr wrap="square">
            <a:spAutoFit/>
          </a:bodyPr>
          <a:lstStyle/>
          <a:p>
            <a:r>
              <a:rPr lang="tr-TR" sz="4400" dirty="0" smtClean="0">
                <a:solidFill>
                  <a:srgbClr val="FF0000"/>
                </a:solidFill>
              </a:rPr>
              <a:t>Reklamda Etik Sorunlar</a:t>
            </a:r>
          </a:p>
        </p:txBody>
      </p:sp>
    </p:spTree>
    <p:extLst>
      <p:ext uri="{BB962C8B-B14F-4D97-AF65-F5344CB8AC3E}">
        <p14:creationId xmlns:p14="http://schemas.microsoft.com/office/powerpoint/2010/main" val="2608595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8068" y="955943"/>
            <a:ext cx="8862645" cy="461665"/>
          </a:xfrm>
          <a:prstGeom prst="rect">
            <a:avLst/>
          </a:prstGeom>
        </p:spPr>
        <p:txBody>
          <a:bodyPr wrap="square">
            <a:spAutoFit/>
          </a:bodyPr>
          <a:lstStyle/>
          <a:p>
            <a:r>
              <a:rPr lang="tr-TR" sz="2400" dirty="0" smtClean="0">
                <a:solidFill>
                  <a:srgbClr val="FF0000"/>
                </a:solidFill>
              </a:rPr>
              <a:t>- </a:t>
            </a:r>
            <a:r>
              <a:rPr lang="tr-TR" sz="2400" dirty="0" smtClean="0">
                <a:solidFill>
                  <a:srgbClr val="FF0000"/>
                </a:solidFill>
              </a:rPr>
              <a:t>Aldatıcı</a:t>
            </a:r>
            <a:r>
              <a:rPr lang="tr-TR" sz="2400" dirty="0" smtClean="0">
                <a:solidFill>
                  <a:srgbClr val="FF0000"/>
                </a:solidFill>
              </a:rPr>
              <a:t>/ Yanıltıcı Reklam</a:t>
            </a:r>
          </a:p>
        </p:txBody>
      </p:sp>
      <p:sp>
        <p:nvSpPr>
          <p:cNvPr id="5" name="Dikdörtgen 2"/>
          <p:cNvSpPr/>
          <p:nvPr/>
        </p:nvSpPr>
        <p:spPr>
          <a:xfrm>
            <a:off x="783562" y="1524138"/>
            <a:ext cx="9624646" cy="369332"/>
          </a:xfrm>
          <a:prstGeom prst="rect">
            <a:avLst/>
          </a:prstGeom>
        </p:spPr>
        <p:txBody>
          <a:bodyPr wrap="square">
            <a:spAutoFit/>
          </a:bodyPr>
          <a:lstStyle/>
          <a:p>
            <a:r>
              <a:rPr lang="tr-TR" dirty="0"/>
              <a:t>-</a:t>
            </a:r>
            <a:r>
              <a:rPr lang="tr-TR" dirty="0" smtClean="0"/>
              <a:t> </a:t>
            </a:r>
            <a:r>
              <a:rPr lang="tr-TR" dirty="0"/>
              <a:t>Küçük bir farklılığın önemli olduğunun ileri sürülmesi. </a:t>
            </a:r>
          </a:p>
        </p:txBody>
      </p:sp>
      <p:sp>
        <p:nvSpPr>
          <p:cNvPr id="6" name="Dikdörtgen 3"/>
          <p:cNvSpPr/>
          <p:nvPr/>
        </p:nvSpPr>
        <p:spPr>
          <a:xfrm>
            <a:off x="783561" y="1914839"/>
            <a:ext cx="5451231" cy="369332"/>
          </a:xfrm>
          <a:prstGeom prst="rect">
            <a:avLst/>
          </a:prstGeom>
        </p:spPr>
        <p:txBody>
          <a:bodyPr wrap="square">
            <a:spAutoFit/>
          </a:bodyPr>
          <a:lstStyle/>
          <a:p>
            <a:r>
              <a:rPr lang="tr-TR" dirty="0" smtClean="0"/>
              <a:t>- Bir </a:t>
            </a:r>
            <a:r>
              <a:rPr lang="tr-TR" dirty="0"/>
              <a:t>testin bilimsel olarak yapıldığının iddia edilmesi. </a:t>
            </a:r>
          </a:p>
        </p:txBody>
      </p:sp>
      <p:sp>
        <p:nvSpPr>
          <p:cNvPr id="7" name="Dikdörtgen 6"/>
          <p:cNvSpPr/>
          <p:nvPr/>
        </p:nvSpPr>
        <p:spPr>
          <a:xfrm>
            <a:off x="783561" y="2325750"/>
            <a:ext cx="9988062" cy="369332"/>
          </a:xfrm>
          <a:prstGeom prst="rect">
            <a:avLst/>
          </a:prstGeom>
        </p:spPr>
        <p:txBody>
          <a:bodyPr wrap="square">
            <a:spAutoFit/>
          </a:bodyPr>
          <a:lstStyle/>
          <a:p>
            <a:r>
              <a:rPr lang="tr-TR" dirty="0" smtClean="0"/>
              <a:t>- Belirsiz </a:t>
            </a:r>
            <a:r>
              <a:rPr lang="tr-TR" dirty="0"/>
              <a:t>ve karışık ifadelerin kullanılması. </a:t>
            </a:r>
          </a:p>
        </p:txBody>
      </p:sp>
      <p:sp>
        <p:nvSpPr>
          <p:cNvPr id="8" name="Dikdörtgen 1"/>
          <p:cNvSpPr/>
          <p:nvPr/>
        </p:nvSpPr>
        <p:spPr>
          <a:xfrm>
            <a:off x="783562" y="2758268"/>
            <a:ext cx="6096000" cy="369332"/>
          </a:xfrm>
          <a:prstGeom prst="rect">
            <a:avLst/>
          </a:prstGeom>
        </p:spPr>
        <p:txBody>
          <a:bodyPr>
            <a:spAutoFit/>
          </a:bodyPr>
          <a:lstStyle/>
          <a:p>
            <a:r>
              <a:rPr lang="tr-TR" dirty="0" smtClean="0"/>
              <a:t>-“</a:t>
            </a:r>
            <a:r>
              <a:rPr lang="tr-TR" dirty="0"/>
              <a:t>B</a:t>
            </a:r>
            <a:r>
              <a:rPr lang="tr-TR" dirty="0" smtClean="0"/>
              <a:t>u </a:t>
            </a:r>
            <a:r>
              <a:rPr lang="tr-TR" dirty="0"/>
              <a:t>su ıslaktır” iddiası (water is wet</a:t>
            </a:r>
            <a:r>
              <a:rPr lang="tr-TR" dirty="0" smtClean="0"/>
              <a:t>). </a:t>
            </a:r>
            <a:endParaRPr lang="tr-TR" dirty="0"/>
          </a:p>
        </p:txBody>
      </p:sp>
      <p:sp>
        <p:nvSpPr>
          <p:cNvPr id="9" name="Dikdörtgen 1"/>
          <p:cNvSpPr/>
          <p:nvPr/>
        </p:nvSpPr>
        <p:spPr>
          <a:xfrm>
            <a:off x="701919" y="3378014"/>
            <a:ext cx="8862645" cy="461665"/>
          </a:xfrm>
          <a:prstGeom prst="rect">
            <a:avLst/>
          </a:prstGeom>
        </p:spPr>
        <p:txBody>
          <a:bodyPr wrap="square">
            <a:spAutoFit/>
          </a:bodyPr>
          <a:lstStyle/>
          <a:p>
            <a:r>
              <a:rPr lang="tr-TR" sz="2400" dirty="0" smtClean="0">
                <a:solidFill>
                  <a:srgbClr val="FF0000"/>
                </a:solidFill>
              </a:rPr>
              <a:t>- </a:t>
            </a:r>
            <a:r>
              <a:rPr lang="tr-TR" sz="2400" dirty="0" smtClean="0">
                <a:solidFill>
                  <a:srgbClr val="FF0000"/>
                </a:solidFill>
              </a:rPr>
              <a:t>Karşılaştırmalı </a:t>
            </a:r>
            <a:r>
              <a:rPr lang="tr-TR" sz="2400" dirty="0" smtClean="0">
                <a:solidFill>
                  <a:srgbClr val="FF0000"/>
                </a:solidFill>
              </a:rPr>
              <a:t>Reklam</a:t>
            </a:r>
          </a:p>
        </p:txBody>
      </p:sp>
      <p:sp>
        <p:nvSpPr>
          <p:cNvPr id="10" name="Rectangle 3"/>
          <p:cNvSpPr/>
          <p:nvPr/>
        </p:nvSpPr>
        <p:spPr>
          <a:xfrm>
            <a:off x="783561" y="4044841"/>
            <a:ext cx="9167446" cy="646331"/>
          </a:xfrm>
          <a:prstGeom prst="rect">
            <a:avLst/>
          </a:prstGeom>
        </p:spPr>
        <p:txBody>
          <a:bodyPr wrap="square">
            <a:spAutoFit/>
          </a:bodyPr>
          <a:lstStyle/>
          <a:p>
            <a:r>
              <a:rPr lang="tr-TR" dirty="0"/>
              <a:t>K</a:t>
            </a:r>
            <a:r>
              <a:rPr lang="tr-TR" dirty="0" smtClean="0"/>
              <a:t>arşılaştırma </a:t>
            </a:r>
            <a:r>
              <a:rPr lang="tr-TR" dirty="0"/>
              <a:t>yanıltıcı olmamalı ve dürüst rekabet </a:t>
            </a:r>
            <a:r>
              <a:rPr lang="tr-TR" dirty="0" smtClean="0"/>
              <a:t>ilkelerine uyulmalıdır</a:t>
            </a:r>
            <a:r>
              <a:rPr lang="tr-TR" dirty="0"/>
              <a:t>. Karşılaştırma noktaları doğrulanabilir gerçeklere dayanmalı ve hakkaniyete uygun </a:t>
            </a:r>
            <a:r>
              <a:rPr lang="tr-TR" dirty="0" smtClean="0"/>
              <a:t>olarak seçilmelidir. (2013- Türkiye)</a:t>
            </a:r>
            <a:endParaRPr lang="tr-TR" dirty="0"/>
          </a:p>
        </p:txBody>
      </p:sp>
    </p:spTree>
    <p:extLst>
      <p:ext uri="{BB962C8B-B14F-4D97-AF65-F5344CB8AC3E}">
        <p14:creationId xmlns:p14="http://schemas.microsoft.com/office/powerpoint/2010/main" val="26085958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0984" y="915121"/>
            <a:ext cx="8862645" cy="461665"/>
          </a:xfrm>
          <a:prstGeom prst="rect">
            <a:avLst/>
          </a:prstGeom>
        </p:spPr>
        <p:txBody>
          <a:bodyPr wrap="square">
            <a:spAutoFit/>
          </a:bodyPr>
          <a:lstStyle/>
          <a:p>
            <a:r>
              <a:rPr lang="tr-TR" sz="2400" dirty="0" smtClean="0">
                <a:solidFill>
                  <a:srgbClr val="FF0000"/>
                </a:solidFill>
              </a:rPr>
              <a:t>- </a:t>
            </a:r>
            <a:r>
              <a:rPr lang="tr-TR" sz="2400" dirty="0" smtClean="0">
                <a:solidFill>
                  <a:srgbClr val="FF0000"/>
                </a:solidFill>
              </a:rPr>
              <a:t>Abartılı </a:t>
            </a:r>
            <a:r>
              <a:rPr lang="tr-TR" sz="2400" dirty="0" smtClean="0">
                <a:solidFill>
                  <a:srgbClr val="FF0000"/>
                </a:solidFill>
              </a:rPr>
              <a:t>Reklamlar</a:t>
            </a:r>
          </a:p>
        </p:txBody>
      </p:sp>
      <p:sp>
        <p:nvSpPr>
          <p:cNvPr id="3" name="Rectangle 2"/>
          <p:cNvSpPr/>
          <p:nvPr/>
        </p:nvSpPr>
        <p:spPr>
          <a:xfrm>
            <a:off x="1090246" y="1736541"/>
            <a:ext cx="6096000" cy="400110"/>
          </a:xfrm>
          <a:prstGeom prst="rect">
            <a:avLst/>
          </a:prstGeom>
        </p:spPr>
        <p:txBody>
          <a:bodyPr>
            <a:spAutoFit/>
          </a:bodyPr>
          <a:lstStyle/>
          <a:p>
            <a:r>
              <a:rPr lang="tr-TR" sz="2000" dirty="0" smtClean="0"/>
              <a:t>«Abartı aldatmanın </a:t>
            </a:r>
            <a:r>
              <a:rPr lang="tr-TR" sz="2000" dirty="0"/>
              <a:t>yumuşak bir </a:t>
            </a:r>
            <a:r>
              <a:rPr lang="tr-TR" sz="2000" dirty="0" smtClean="0"/>
              <a:t>şekli»</a:t>
            </a:r>
            <a:endParaRPr lang="tr-TR" sz="2000" dirty="0"/>
          </a:p>
        </p:txBody>
      </p:sp>
      <p:sp>
        <p:nvSpPr>
          <p:cNvPr id="4" name="Dikdörtgen 3"/>
          <p:cNvSpPr/>
          <p:nvPr/>
        </p:nvSpPr>
        <p:spPr>
          <a:xfrm>
            <a:off x="5334000" y="1767319"/>
            <a:ext cx="1095364" cy="369332"/>
          </a:xfrm>
          <a:prstGeom prst="rect">
            <a:avLst/>
          </a:prstGeom>
        </p:spPr>
        <p:txBody>
          <a:bodyPr wrap="none">
            <a:spAutoFit/>
          </a:bodyPr>
          <a:lstStyle/>
          <a:p>
            <a:r>
              <a:rPr lang="tr-TR" dirty="0" smtClean="0"/>
              <a:t>(Preston )</a:t>
            </a:r>
            <a:endParaRPr lang="tr-TR" dirty="0"/>
          </a:p>
        </p:txBody>
      </p:sp>
      <p:sp>
        <p:nvSpPr>
          <p:cNvPr id="6" name="Down Arrow 3"/>
          <p:cNvSpPr/>
          <p:nvPr/>
        </p:nvSpPr>
        <p:spPr>
          <a:xfrm>
            <a:off x="2907792" y="2262330"/>
            <a:ext cx="280415" cy="431800"/>
          </a:xfrm>
          <a:prstGeom prst="downArrow">
            <a:avLst/>
          </a:prstGeom>
          <a:solidFill>
            <a:srgbClr val="FF66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solidFill>
                <a:srgbClr val="FF6600"/>
              </a:solidFill>
            </a:endParaRPr>
          </a:p>
        </p:txBody>
      </p:sp>
      <p:sp>
        <p:nvSpPr>
          <p:cNvPr id="7" name="Rectangle 2"/>
          <p:cNvSpPr/>
          <p:nvPr/>
        </p:nvSpPr>
        <p:spPr>
          <a:xfrm>
            <a:off x="1477108" y="2803341"/>
            <a:ext cx="6096000" cy="400110"/>
          </a:xfrm>
          <a:prstGeom prst="rect">
            <a:avLst/>
          </a:prstGeom>
        </p:spPr>
        <p:txBody>
          <a:bodyPr>
            <a:spAutoFit/>
          </a:bodyPr>
          <a:lstStyle/>
          <a:p>
            <a:r>
              <a:rPr lang="tr-TR" sz="2000" dirty="0" smtClean="0"/>
              <a:t>Satın alma davranışını etkiler (doğru olmayan inançlar)</a:t>
            </a:r>
            <a:endParaRPr lang="tr-TR" sz="2000" dirty="0"/>
          </a:p>
        </p:txBody>
      </p:sp>
      <p:sp>
        <p:nvSpPr>
          <p:cNvPr id="8" name="Rectangle 2"/>
          <p:cNvSpPr/>
          <p:nvPr/>
        </p:nvSpPr>
        <p:spPr>
          <a:xfrm>
            <a:off x="1477108" y="3323733"/>
            <a:ext cx="6096000" cy="400110"/>
          </a:xfrm>
          <a:prstGeom prst="rect">
            <a:avLst/>
          </a:prstGeom>
        </p:spPr>
        <p:txBody>
          <a:bodyPr>
            <a:spAutoFit/>
          </a:bodyPr>
          <a:lstStyle/>
          <a:p>
            <a:r>
              <a:rPr lang="tr-TR" sz="2000" dirty="0" smtClean="0"/>
              <a:t>«Herkesi etkiler mi?» tartışması</a:t>
            </a:r>
            <a:endParaRPr lang="tr-TR" sz="2000" dirty="0"/>
          </a:p>
        </p:txBody>
      </p:sp>
      <p:sp>
        <p:nvSpPr>
          <p:cNvPr id="9" name="Rectangle 2"/>
          <p:cNvSpPr/>
          <p:nvPr/>
        </p:nvSpPr>
        <p:spPr>
          <a:xfrm>
            <a:off x="1477108" y="3801660"/>
            <a:ext cx="6096000" cy="400110"/>
          </a:xfrm>
          <a:prstGeom prst="rect">
            <a:avLst/>
          </a:prstGeom>
        </p:spPr>
        <p:txBody>
          <a:bodyPr>
            <a:spAutoFit/>
          </a:bodyPr>
          <a:lstStyle/>
          <a:p>
            <a:r>
              <a:rPr lang="tr-TR" sz="2000" dirty="0" smtClean="0"/>
              <a:t>Rasyonellik tartışması </a:t>
            </a:r>
            <a:endParaRPr lang="tr-TR" sz="2000" dirty="0"/>
          </a:p>
        </p:txBody>
      </p:sp>
    </p:spTree>
    <p:extLst>
      <p:ext uri="{BB962C8B-B14F-4D97-AF65-F5344CB8AC3E}">
        <p14:creationId xmlns:p14="http://schemas.microsoft.com/office/powerpoint/2010/main" val="1131706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550984" y="915121"/>
            <a:ext cx="8862645" cy="461665"/>
          </a:xfrm>
          <a:prstGeom prst="rect">
            <a:avLst/>
          </a:prstGeom>
        </p:spPr>
        <p:txBody>
          <a:bodyPr wrap="square">
            <a:spAutoFit/>
          </a:bodyPr>
          <a:lstStyle/>
          <a:p>
            <a:r>
              <a:rPr lang="tr-TR" sz="2400" dirty="0">
                <a:solidFill>
                  <a:srgbClr val="FF0000"/>
                </a:solidFill>
              </a:rPr>
              <a:t>-</a:t>
            </a:r>
            <a:r>
              <a:rPr lang="tr-TR" sz="2400" dirty="0" smtClean="0">
                <a:solidFill>
                  <a:srgbClr val="FF0000"/>
                </a:solidFill>
              </a:rPr>
              <a:t> </a:t>
            </a:r>
            <a:r>
              <a:rPr lang="tr-TR" sz="2400" dirty="0" smtClean="0">
                <a:solidFill>
                  <a:srgbClr val="FF0000"/>
                </a:solidFill>
              </a:rPr>
              <a:t>Tanıklı Reklamlar</a:t>
            </a:r>
          </a:p>
        </p:txBody>
      </p:sp>
      <p:sp>
        <p:nvSpPr>
          <p:cNvPr id="8" name="Dikdörtgen 3"/>
          <p:cNvSpPr/>
          <p:nvPr/>
        </p:nvSpPr>
        <p:spPr>
          <a:xfrm>
            <a:off x="550984" y="1410930"/>
            <a:ext cx="8862645" cy="461665"/>
          </a:xfrm>
          <a:prstGeom prst="rect">
            <a:avLst/>
          </a:prstGeom>
        </p:spPr>
        <p:txBody>
          <a:bodyPr wrap="square">
            <a:spAutoFit/>
          </a:bodyPr>
          <a:lstStyle/>
          <a:p>
            <a:r>
              <a:rPr lang="tr-TR" sz="2400" dirty="0" smtClean="0">
                <a:solidFill>
                  <a:srgbClr val="FF0000"/>
                </a:solidFill>
              </a:rPr>
              <a:t>- Çocukları </a:t>
            </a:r>
            <a:r>
              <a:rPr lang="tr-TR" sz="2400" dirty="0" smtClean="0">
                <a:solidFill>
                  <a:srgbClr val="FF0000"/>
                </a:solidFill>
              </a:rPr>
              <a:t>Olumsuz Yönde Etkileyen  Reklamlar</a:t>
            </a:r>
          </a:p>
        </p:txBody>
      </p:sp>
      <p:sp>
        <p:nvSpPr>
          <p:cNvPr id="9" name="Dikdörtgen 1"/>
          <p:cNvSpPr/>
          <p:nvPr/>
        </p:nvSpPr>
        <p:spPr>
          <a:xfrm>
            <a:off x="550984" y="1943564"/>
            <a:ext cx="8862645" cy="461665"/>
          </a:xfrm>
          <a:prstGeom prst="rect">
            <a:avLst/>
          </a:prstGeom>
        </p:spPr>
        <p:txBody>
          <a:bodyPr wrap="square">
            <a:spAutoFit/>
          </a:bodyPr>
          <a:lstStyle/>
          <a:p>
            <a:r>
              <a:rPr lang="tr-TR" sz="2400" dirty="0" smtClean="0">
                <a:solidFill>
                  <a:srgbClr val="FF0000"/>
                </a:solidFill>
              </a:rPr>
              <a:t>- Toplumsal </a:t>
            </a:r>
            <a:r>
              <a:rPr lang="tr-TR" sz="2400" dirty="0" smtClean="0">
                <a:solidFill>
                  <a:srgbClr val="FF0000"/>
                </a:solidFill>
              </a:rPr>
              <a:t>Cinsiyet </a:t>
            </a:r>
          </a:p>
        </p:txBody>
      </p:sp>
      <p:sp>
        <p:nvSpPr>
          <p:cNvPr id="10" name="Dikdörtgen 1"/>
          <p:cNvSpPr/>
          <p:nvPr/>
        </p:nvSpPr>
        <p:spPr>
          <a:xfrm>
            <a:off x="550984" y="2531392"/>
            <a:ext cx="8862645" cy="461665"/>
          </a:xfrm>
          <a:prstGeom prst="rect">
            <a:avLst/>
          </a:prstGeom>
        </p:spPr>
        <p:txBody>
          <a:bodyPr wrap="square">
            <a:spAutoFit/>
          </a:bodyPr>
          <a:lstStyle/>
          <a:p>
            <a:r>
              <a:rPr lang="tr-TR" sz="2400" dirty="0" smtClean="0">
                <a:solidFill>
                  <a:srgbClr val="FF0000"/>
                </a:solidFill>
              </a:rPr>
              <a:t>- Yaşlılar</a:t>
            </a:r>
            <a:endParaRPr lang="tr-TR" sz="2400" dirty="0" smtClean="0">
              <a:solidFill>
                <a:srgbClr val="FF0000"/>
              </a:solidFill>
            </a:endParaRPr>
          </a:p>
        </p:txBody>
      </p:sp>
      <p:sp>
        <p:nvSpPr>
          <p:cNvPr id="11" name="Rectangle 10"/>
          <p:cNvSpPr/>
          <p:nvPr/>
        </p:nvSpPr>
        <p:spPr>
          <a:xfrm>
            <a:off x="947532" y="3533857"/>
            <a:ext cx="2208169" cy="369332"/>
          </a:xfrm>
          <a:prstGeom prst="rect">
            <a:avLst/>
          </a:prstGeom>
        </p:spPr>
        <p:txBody>
          <a:bodyPr wrap="none">
            <a:spAutoFit/>
          </a:bodyPr>
          <a:lstStyle/>
          <a:p>
            <a:r>
              <a:rPr lang="tr-TR" dirty="0" smtClean="0"/>
              <a:t>- “</a:t>
            </a:r>
            <a:r>
              <a:rPr lang="tr-TR" dirty="0"/>
              <a:t>D</a:t>
            </a:r>
            <a:r>
              <a:rPr lang="tr-TR" dirty="0" smtClean="0"/>
              <a:t>aima </a:t>
            </a:r>
            <a:r>
              <a:rPr lang="tr-TR" dirty="0"/>
              <a:t>genç kalma</a:t>
            </a:r>
            <a:r>
              <a:rPr lang="tr-TR" dirty="0" smtClean="0"/>
              <a:t>”</a:t>
            </a:r>
            <a:endParaRPr lang="tr-TR" dirty="0"/>
          </a:p>
        </p:txBody>
      </p:sp>
      <p:sp>
        <p:nvSpPr>
          <p:cNvPr id="12" name="Rectangle 11"/>
          <p:cNvSpPr/>
          <p:nvPr/>
        </p:nvSpPr>
        <p:spPr>
          <a:xfrm>
            <a:off x="947531" y="3071604"/>
            <a:ext cx="6297173" cy="369332"/>
          </a:xfrm>
          <a:prstGeom prst="rect">
            <a:avLst/>
          </a:prstGeom>
        </p:spPr>
        <p:txBody>
          <a:bodyPr wrap="none">
            <a:spAutoFit/>
          </a:bodyPr>
          <a:lstStyle/>
          <a:p>
            <a:r>
              <a:rPr lang="tr-TR" dirty="0" smtClean="0"/>
              <a:t>- Hasta</a:t>
            </a:r>
            <a:r>
              <a:rPr lang="tr-TR" dirty="0"/>
              <a:t>, güçsüz, zayıf, sağır ya da </a:t>
            </a:r>
            <a:r>
              <a:rPr lang="tr-TR" dirty="0" smtClean="0"/>
              <a:t>şaşkın, teknolojiden anlamayan...</a:t>
            </a:r>
            <a:endParaRPr lang="tr-TR" dirty="0"/>
          </a:p>
        </p:txBody>
      </p:sp>
      <p:sp>
        <p:nvSpPr>
          <p:cNvPr id="13" name="Rectangle 12"/>
          <p:cNvSpPr/>
          <p:nvPr/>
        </p:nvSpPr>
        <p:spPr>
          <a:xfrm>
            <a:off x="947532" y="4046535"/>
            <a:ext cx="3287823" cy="369332"/>
          </a:xfrm>
          <a:prstGeom prst="rect">
            <a:avLst/>
          </a:prstGeom>
        </p:spPr>
        <p:txBody>
          <a:bodyPr wrap="none">
            <a:spAutoFit/>
          </a:bodyPr>
          <a:lstStyle/>
          <a:p>
            <a:r>
              <a:rPr lang="tr-TR" dirty="0" smtClean="0"/>
              <a:t>- Varlık kadar «yokluk» da önemli</a:t>
            </a:r>
            <a:endParaRPr lang="tr-TR" dirty="0"/>
          </a:p>
        </p:txBody>
      </p:sp>
    </p:spTree>
    <p:extLst>
      <p:ext uri="{BB962C8B-B14F-4D97-AF65-F5344CB8AC3E}">
        <p14:creationId xmlns:p14="http://schemas.microsoft.com/office/powerpoint/2010/main" val="4172898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0984" y="915121"/>
            <a:ext cx="8862645" cy="461665"/>
          </a:xfrm>
          <a:prstGeom prst="rect">
            <a:avLst/>
          </a:prstGeom>
        </p:spPr>
        <p:txBody>
          <a:bodyPr wrap="square">
            <a:spAutoFit/>
          </a:bodyPr>
          <a:lstStyle/>
          <a:p>
            <a:r>
              <a:rPr lang="tr-TR" sz="2400" dirty="0" smtClean="0">
                <a:solidFill>
                  <a:srgbClr val="FF0000"/>
                </a:solidFill>
              </a:rPr>
              <a:t>- Gizli </a:t>
            </a:r>
            <a:r>
              <a:rPr lang="tr-TR" sz="2400" dirty="0" smtClean="0">
                <a:solidFill>
                  <a:srgbClr val="FF0000"/>
                </a:solidFill>
              </a:rPr>
              <a:t>Reklamlar</a:t>
            </a:r>
          </a:p>
        </p:txBody>
      </p:sp>
      <p:sp>
        <p:nvSpPr>
          <p:cNvPr id="3" name="Rectangle 2"/>
          <p:cNvSpPr/>
          <p:nvPr/>
        </p:nvSpPr>
        <p:spPr>
          <a:xfrm>
            <a:off x="1084906" y="1894067"/>
            <a:ext cx="9278293" cy="1015663"/>
          </a:xfrm>
          <a:prstGeom prst="rect">
            <a:avLst/>
          </a:prstGeom>
        </p:spPr>
        <p:txBody>
          <a:bodyPr wrap="square">
            <a:spAutoFit/>
          </a:bodyPr>
          <a:lstStyle/>
          <a:p>
            <a:r>
              <a:rPr lang="tr-TR" sz="2000" dirty="0" smtClean="0"/>
              <a:t>Reklam : Herhangi </a:t>
            </a:r>
            <a:r>
              <a:rPr lang="tr-TR" sz="2000" dirty="0"/>
              <a:t>bir malın, bir hizmetin veya fikrin bedeli ödenerek ve bedelin kimin tarafından ödendiği anlaşılacak biçimde yapılan ve yüz yüze satış dışında kalan, </a:t>
            </a:r>
            <a:r>
              <a:rPr lang="tr-TR" sz="2000" dirty="0" smtClean="0"/>
              <a:t>tüm tanıtım faaliyetleri</a:t>
            </a:r>
            <a:r>
              <a:rPr lang="tr-TR" sz="2000" dirty="0"/>
              <a:t>.</a:t>
            </a:r>
          </a:p>
        </p:txBody>
      </p:sp>
      <p:sp>
        <p:nvSpPr>
          <p:cNvPr id="4" name="Rectangle 3"/>
          <p:cNvSpPr/>
          <p:nvPr/>
        </p:nvSpPr>
        <p:spPr>
          <a:xfrm>
            <a:off x="3192856" y="2704785"/>
            <a:ext cx="6096000" cy="369332"/>
          </a:xfrm>
          <a:prstGeom prst="rect">
            <a:avLst/>
          </a:prstGeom>
        </p:spPr>
        <p:txBody>
          <a:bodyPr>
            <a:spAutoFit/>
          </a:bodyPr>
          <a:lstStyle/>
          <a:p>
            <a:r>
              <a:rPr lang="tr-TR" dirty="0" smtClean="0"/>
              <a:t>.</a:t>
            </a:r>
            <a:endParaRPr lang="tr-TR" dirty="0"/>
          </a:p>
        </p:txBody>
      </p:sp>
      <p:cxnSp>
        <p:nvCxnSpPr>
          <p:cNvPr id="6" name="Düz Bağlayıcı 5"/>
          <p:cNvCxnSpPr/>
          <p:nvPr/>
        </p:nvCxnSpPr>
        <p:spPr>
          <a:xfrm>
            <a:off x="9035301" y="2267740"/>
            <a:ext cx="987930" cy="0"/>
          </a:xfrm>
          <a:prstGeom prst="line">
            <a:avLst/>
          </a:prstGeom>
          <a:ln w="28575">
            <a:solidFill>
              <a:srgbClr val="F93B07"/>
            </a:solidFill>
          </a:ln>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084906" y="2537371"/>
            <a:ext cx="2107950" cy="0"/>
          </a:xfrm>
          <a:prstGeom prst="line">
            <a:avLst/>
          </a:prstGeom>
          <a:ln w="28575">
            <a:solidFill>
              <a:srgbClr val="F93B07"/>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030470" y="3216942"/>
            <a:ext cx="6975231" cy="707886"/>
          </a:xfrm>
          <a:prstGeom prst="rect">
            <a:avLst/>
          </a:prstGeom>
        </p:spPr>
        <p:txBody>
          <a:bodyPr wrap="square">
            <a:spAutoFit/>
          </a:bodyPr>
          <a:lstStyle/>
          <a:p>
            <a:r>
              <a:rPr lang="tr-TR" sz="2000" dirty="0" smtClean="0"/>
              <a:t>Radyo </a:t>
            </a:r>
            <a:r>
              <a:rPr lang="tr-TR" sz="2000" dirty="0"/>
              <a:t>ve Televizyon Yayınlarının Esas </a:t>
            </a:r>
            <a:r>
              <a:rPr lang="tr-TR" sz="2000" dirty="0" smtClean="0"/>
              <a:t>ve Usulleri </a:t>
            </a:r>
            <a:r>
              <a:rPr lang="tr-TR" sz="2000" dirty="0"/>
              <a:t>Hakkında Yönetmelik’te yer alan Madde 14’e göre; </a:t>
            </a:r>
          </a:p>
        </p:txBody>
      </p:sp>
      <p:sp>
        <p:nvSpPr>
          <p:cNvPr id="11" name="Dikdörtgen 2"/>
          <p:cNvSpPr/>
          <p:nvPr/>
        </p:nvSpPr>
        <p:spPr>
          <a:xfrm>
            <a:off x="987928" y="4097748"/>
            <a:ext cx="9472247" cy="707886"/>
          </a:xfrm>
          <a:prstGeom prst="rect">
            <a:avLst/>
          </a:prstGeom>
        </p:spPr>
        <p:txBody>
          <a:bodyPr wrap="square">
            <a:spAutoFit/>
          </a:bodyPr>
          <a:lstStyle/>
          <a:p>
            <a:r>
              <a:rPr lang="tr-TR" sz="2000" dirty="0"/>
              <a:t>“Programlarda, </a:t>
            </a:r>
            <a:r>
              <a:rPr lang="tr-TR" sz="2000" dirty="0" smtClean="0"/>
              <a:t>açıkça reklam </a:t>
            </a:r>
            <a:r>
              <a:rPr lang="tr-TR" sz="2000" dirty="0"/>
              <a:t>olduğu belirtilmedikçe ürün veya hizmetler, reklam amacını taşıyan </a:t>
            </a:r>
            <a:r>
              <a:rPr lang="tr-TR" sz="2000" dirty="0" smtClean="0"/>
              <a:t>şekilde sunulmamalıdır</a:t>
            </a:r>
            <a:r>
              <a:rPr lang="tr-TR" sz="2000" dirty="0"/>
              <a:t>” </a:t>
            </a:r>
          </a:p>
        </p:txBody>
      </p:sp>
    </p:spTree>
    <p:extLst>
      <p:ext uri="{BB962C8B-B14F-4D97-AF65-F5344CB8AC3E}">
        <p14:creationId xmlns:p14="http://schemas.microsoft.com/office/powerpoint/2010/main" val="19844288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0984" y="1032352"/>
            <a:ext cx="8862645" cy="461665"/>
          </a:xfrm>
          <a:prstGeom prst="rect">
            <a:avLst/>
          </a:prstGeom>
        </p:spPr>
        <p:txBody>
          <a:bodyPr wrap="square">
            <a:spAutoFit/>
          </a:bodyPr>
          <a:lstStyle/>
          <a:p>
            <a:r>
              <a:rPr lang="tr-TR" sz="2400" dirty="0" smtClean="0">
                <a:solidFill>
                  <a:srgbClr val="FF0000"/>
                </a:solidFill>
              </a:rPr>
              <a:t>- </a:t>
            </a:r>
            <a:r>
              <a:rPr lang="tr-TR" sz="2400" dirty="0" smtClean="0">
                <a:solidFill>
                  <a:srgbClr val="FF0000"/>
                </a:solidFill>
              </a:rPr>
              <a:t>Bilinçaltı </a:t>
            </a:r>
            <a:r>
              <a:rPr lang="tr-TR" sz="2400" dirty="0" smtClean="0">
                <a:solidFill>
                  <a:srgbClr val="FF0000"/>
                </a:solidFill>
              </a:rPr>
              <a:t>Reklamlar</a:t>
            </a:r>
          </a:p>
        </p:txBody>
      </p:sp>
      <p:sp>
        <p:nvSpPr>
          <p:cNvPr id="3" name="Rectangle 2"/>
          <p:cNvSpPr/>
          <p:nvPr/>
        </p:nvSpPr>
        <p:spPr>
          <a:xfrm>
            <a:off x="931984" y="1774264"/>
            <a:ext cx="8874370" cy="1015663"/>
          </a:xfrm>
          <a:prstGeom prst="rect">
            <a:avLst/>
          </a:prstGeom>
        </p:spPr>
        <p:txBody>
          <a:bodyPr wrap="square">
            <a:spAutoFit/>
          </a:bodyPr>
          <a:lstStyle/>
          <a:p>
            <a:r>
              <a:rPr lang="tr-TR" sz="2000" dirty="0"/>
              <a:t>Bilinçaltı reklamlar, “gözle algılanamayacak kadar kısa süreli sinema ya </a:t>
            </a:r>
            <a:r>
              <a:rPr lang="tr-TR" sz="2000" dirty="0" smtClean="0"/>
              <a:t>da televizyon </a:t>
            </a:r>
            <a:r>
              <a:rPr lang="tr-TR" sz="2000" dirty="0"/>
              <a:t>reklamı veya ancak bilinçaltı düzeyde algılanabilecek kadar kısa </a:t>
            </a:r>
            <a:r>
              <a:rPr lang="tr-TR" sz="2000" dirty="0" smtClean="0"/>
              <a:t>verilmiş söz</a:t>
            </a:r>
            <a:r>
              <a:rPr lang="tr-TR" sz="2000" dirty="0"/>
              <a:t>, resim ve biçimlerden oluşan reklam” olarak </a:t>
            </a:r>
            <a:r>
              <a:rPr lang="tr-TR" sz="2000" dirty="0" smtClean="0"/>
              <a:t>tanımlanmaktadır.</a:t>
            </a:r>
            <a:endParaRPr lang="tr-TR" sz="2000" dirty="0"/>
          </a:p>
        </p:txBody>
      </p:sp>
    </p:spTree>
    <p:extLst>
      <p:ext uri="{BB962C8B-B14F-4D97-AF65-F5344CB8AC3E}">
        <p14:creationId xmlns:p14="http://schemas.microsoft.com/office/powerpoint/2010/main" val="2894943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9937" y="1495279"/>
            <a:ext cx="6096000" cy="2585323"/>
          </a:xfrm>
          <a:prstGeom prst="rect">
            <a:avLst/>
          </a:prstGeom>
        </p:spPr>
        <p:txBody>
          <a:bodyPr>
            <a:spAutoFit/>
          </a:bodyPr>
          <a:lstStyle/>
          <a:p>
            <a:r>
              <a:rPr lang="tr-TR" dirty="0" smtClean="0"/>
              <a:t>Sevgili Ann,</a:t>
            </a:r>
          </a:p>
          <a:p>
            <a:endParaRPr lang="tr-TR" dirty="0" smtClean="0"/>
          </a:p>
          <a:p>
            <a:r>
              <a:rPr lang="tr-TR" dirty="0" smtClean="0"/>
              <a:t>Bir sorum var. İki erkek kardeşim var. Bir kardeşim reklamcı, diğeri cinayetten dolayı elektrikli sandalyede öldürüldü. Annem, ben üç yaşımdayken cinnet geçirerek öldü. </a:t>
            </a:r>
            <a:r>
              <a:rPr lang="tr-TR" dirty="0"/>
              <a:t>G</a:t>
            </a:r>
            <a:r>
              <a:rPr lang="tr-TR" dirty="0" smtClean="0"/>
              <a:t>eçenlerde gayrı meşru çocuğunu boğarak öldürüldüğü için hapis cezası çektiği ıslahevinden henüz çıkmış bir kızla yeni tanıştım ve onunla evlenmek istiyorum. Sorunum, bu kızla evlenirsem, erkek kardeşimin reklamcı olduğunu söylemli miyim?</a:t>
            </a:r>
            <a:endParaRPr lang="tr-TR" dirty="0"/>
          </a:p>
        </p:txBody>
      </p:sp>
      <p:sp>
        <p:nvSpPr>
          <p:cNvPr id="3" name="2 İçerik Yer Tutucusu"/>
          <p:cNvSpPr>
            <a:spLocks noGrp="1"/>
          </p:cNvSpPr>
          <p:nvPr/>
        </p:nvSpPr>
        <p:spPr bwMode="auto">
          <a:xfrm>
            <a:off x="8555525" y="4287513"/>
            <a:ext cx="2516864" cy="824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1800" dirty="0" smtClean="0">
                <a:solidFill>
                  <a:schemeClr val="tx1"/>
                </a:solidFill>
                <a:cs typeface="Arial" pitchFamily="34" charset="0"/>
              </a:rPr>
              <a:t>Arnold Barban, 1994</a:t>
            </a:r>
            <a:endParaRPr lang="tr-TR" sz="1800" dirty="0" smtClean="0">
              <a:solidFill>
                <a:schemeClr val="tx1"/>
              </a:solidFill>
            </a:endParaRPr>
          </a:p>
        </p:txBody>
      </p:sp>
    </p:spTree>
    <p:extLst>
      <p:ext uri="{BB962C8B-B14F-4D97-AF65-F5344CB8AC3E}">
        <p14:creationId xmlns:p14="http://schemas.microsoft.com/office/powerpoint/2010/main" val="19680546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a:spLocks noGrp="1"/>
          </p:cNvSpPr>
          <p:nvPr/>
        </p:nvSpPr>
        <p:spPr bwMode="auto">
          <a:xfrm>
            <a:off x="1113576" y="1927293"/>
            <a:ext cx="10176094" cy="824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2000" dirty="0" smtClean="0">
                <a:solidFill>
                  <a:schemeClr val="tx1"/>
                </a:solidFill>
                <a:cs typeface="Arial" pitchFamily="34" charset="0"/>
              </a:rPr>
              <a:t>- Bir malın, bir hizmetin veya fikrin kitle iletişim araçlarında yer ve zaman satın alınarak (tüketiciyi harekete geçirici) satış odaklı pazarlama yöntemidir.</a:t>
            </a:r>
            <a:endParaRPr lang="tr-TR" sz="2000" dirty="0" smtClean="0">
              <a:solidFill>
                <a:schemeClr val="tx1"/>
              </a:solidFill>
            </a:endParaRPr>
          </a:p>
        </p:txBody>
      </p:sp>
      <p:sp>
        <p:nvSpPr>
          <p:cNvPr id="3" name="Unvan 1"/>
          <p:cNvSpPr>
            <a:spLocks noGrp="1"/>
          </p:cNvSpPr>
          <p:nvPr>
            <p:ph type="ctrTitle"/>
          </p:nvPr>
        </p:nvSpPr>
        <p:spPr>
          <a:xfrm>
            <a:off x="947022" y="742756"/>
            <a:ext cx="9827171" cy="735725"/>
          </a:xfrm>
        </p:spPr>
        <p:txBody>
          <a:bodyPr>
            <a:normAutofit/>
          </a:bodyPr>
          <a:lstStyle/>
          <a:p>
            <a:pPr algn="l"/>
            <a:r>
              <a:rPr lang="tr-TR" sz="3200" b="1" u="sng" dirty="0" smtClean="0">
                <a:solidFill>
                  <a:srgbClr val="F93B07"/>
                </a:solidFill>
              </a:rPr>
              <a:t>Reklam:</a:t>
            </a:r>
            <a:endParaRPr lang="tr-TR" sz="3200" b="1" u="sng" dirty="0">
              <a:solidFill>
                <a:srgbClr val="F93B07"/>
              </a:solidFill>
            </a:endParaRPr>
          </a:p>
        </p:txBody>
      </p:sp>
      <p:sp>
        <p:nvSpPr>
          <p:cNvPr id="4" name="Rectangle 5"/>
          <p:cNvSpPr>
            <a:spLocks noGrp="1" noChangeArrowheads="1"/>
          </p:cNvSpPr>
          <p:nvPr/>
        </p:nvSpPr>
        <p:spPr bwMode="auto">
          <a:xfrm>
            <a:off x="1113576" y="2918957"/>
            <a:ext cx="9732474" cy="802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spcBef>
                <a:spcPct val="20000"/>
              </a:spcBef>
              <a:buClr>
                <a:schemeClr val="bg2"/>
              </a:buClr>
              <a:buSzPct val="70000"/>
              <a:buFont typeface="Wingdings" pitchFamily="2" charset="2"/>
              <a:buNone/>
            </a:pPr>
            <a:r>
              <a:rPr lang="tr-TR" altLang="tr-TR" sz="2000" dirty="0"/>
              <a:t>- Reklam  hedef kitleleri bilgilendirmeyi, onların tutum ve davranışlarını istenen yönde değiştirmeyi hedeflemektedir. </a:t>
            </a:r>
          </a:p>
        </p:txBody>
      </p:sp>
      <p:sp>
        <p:nvSpPr>
          <p:cNvPr id="5" name="Rectangle 4"/>
          <p:cNvSpPr>
            <a:spLocks noChangeArrowheads="1"/>
          </p:cNvSpPr>
          <p:nvPr/>
        </p:nvSpPr>
        <p:spPr bwMode="auto">
          <a:xfrm>
            <a:off x="1113574" y="3763400"/>
            <a:ext cx="97324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tr-TR" altLang="tr-TR" sz="2000"/>
              <a:t>- Etkileyici iletişim biçimi olarak reklam, tüketicilere bilgi aktarırken aynı zamanda da tüketicileri ürün veya markayı kullanmaya ve satın almaya ikna etme çabasıdır. </a:t>
            </a:r>
          </a:p>
        </p:txBody>
      </p:sp>
      <p:cxnSp>
        <p:nvCxnSpPr>
          <p:cNvPr id="7" name="Straight Connector 6"/>
          <p:cNvCxnSpPr/>
          <p:nvPr/>
        </p:nvCxnSpPr>
        <p:spPr>
          <a:xfrm>
            <a:off x="1348967" y="2589291"/>
            <a:ext cx="2598344" cy="0"/>
          </a:xfrm>
          <a:prstGeom prst="line">
            <a:avLst/>
          </a:prstGeom>
          <a:ln w="28575">
            <a:solidFill>
              <a:srgbClr val="F93B07"/>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535909" y="3230578"/>
            <a:ext cx="1585865" cy="0"/>
          </a:xfrm>
          <a:prstGeom prst="line">
            <a:avLst/>
          </a:prstGeom>
          <a:ln w="28575">
            <a:solidFill>
              <a:srgbClr val="F93B07"/>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348967" y="4117343"/>
            <a:ext cx="2353900" cy="0"/>
          </a:xfrm>
          <a:prstGeom prst="line">
            <a:avLst/>
          </a:prstGeom>
          <a:ln w="28575">
            <a:solidFill>
              <a:srgbClr val="F93B07"/>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078302" y="4440633"/>
            <a:ext cx="1176950" cy="0"/>
          </a:xfrm>
          <a:prstGeom prst="line">
            <a:avLst/>
          </a:prstGeom>
          <a:ln w="28575">
            <a:solidFill>
              <a:srgbClr val="F93B0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832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3" name="Rectangle 5"/>
          <p:cNvSpPr>
            <a:spLocks noGrp="1" noChangeArrowheads="1"/>
          </p:cNvSpPr>
          <p:nvPr/>
        </p:nvSpPr>
        <p:spPr bwMode="auto">
          <a:xfrm>
            <a:off x="3105151" y="1052513"/>
            <a:ext cx="8930216" cy="349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69900" indent="-469900" eaLnBrk="1" hangingPunct="1">
              <a:lnSpc>
                <a:spcPct val="80000"/>
              </a:lnSpc>
              <a:spcBef>
                <a:spcPct val="20000"/>
              </a:spcBef>
              <a:buClr>
                <a:schemeClr val="bg2"/>
              </a:buClr>
              <a:buSzPct val="70000"/>
              <a:buFont typeface="Wingdings" pitchFamily="2" charset="2"/>
              <a:buChar char="o"/>
            </a:pPr>
            <a:endParaRPr lang="tr-TR" altLang="tr-TR" sz="2000" b="1" i="1">
              <a:latin typeface="Trebuchet MS" pitchFamily="34" charset="0"/>
            </a:endParaRPr>
          </a:p>
          <a:p>
            <a:pPr marL="469900" indent="-469900" eaLnBrk="1" hangingPunct="1">
              <a:lnSpc>
                <a:spcPct val="80000"/>
              </a:lnSpc>
              <a:spcBef>
                <a:spcPct val="20000"/>
              </a:spcBef>
              <a:buClr>
                <a:schemeClr val="bg2"/>
              </a:buClr>
              <a:buSzPct val="70000"/>
              <a:buFont typeface="Wingdings" pitchFamily="2" charset="2"/>
              <a:buChar char="o"/>
            </a:pPr>
            <a:endParaRPr lang="tr-TR" altLang="tr-TR" sz="2000" b="1" i="1">
              <a:latin typeface="Trebuchet MS" pitchFamily="34" charset="0"/>
            </a:endParaRPr>
          </a:p>
        </p:txBody>
      </p:sp>
      <p:sp>
        <p:nvSpPr>
          <p:cNvPr id="94214" name="TextBox 1"/>
          <p:cNvSpPr txBox="1">
            <a:spLocks noChangeArrowheads="1"/>
          </p:cNvSpPr>
          <p:nvPr/>
        </p:nvSpPr>
        <p:spPr bwMode="auto">
          <a:xfrm>
            <a:off x="1780538" y="1584325"/>
            <a:ext cx="211243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altLang="tr-TR" sz="2000" dirty="0"/>
              <a:t>Tüketim  </a:t>
            </a:r>
          </a:p>
        </p:txBody>
      </p:sp>
      <p:sp>
        <p:nvSpPr>
          <p:cNvPr id="94215" name="TextBox 8"/>
          <p:cNvSpPr txBox="1">
            <a:spLocks noChangeArrowheads="1"/>
          </p:cNvSpPr>
          <p:nvPr/>
        </p:nvSpPr>
        <p:spPr bwMode="auto">
          <a:xfrm>
            <a:off x="4661320" y="1608137"/>
            <a:ext cx="147531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altLang="tr-TR" sz="2000"/>
              <a:t>İhtiyaç</a:t>
            </a:r>
          </a:p>
        </p:txBody>
      </p:sp>
      <p:sp>
        <p:nvSpPr>
          <p:cNvPr id="3" name="Right Arrow 2"/>
          <p:cNvSpPr/>
          <p:nvPr/>
        </p:nvSpPr>
        <p:spPr>
          <a:xfrm>
            <a:off x="3525468" y="1654174"/>
            <a:ext cx="575733" cy="215900"/>
          </a:xfrm>
          <a:prstGeom prst="rightArrow">
            <a:avLst/>
          </a:prstGeom>
          <a:solidFill>
            <a:srgbClr val="FF66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
        <p:nvSpPr>
          <p:cNvPr id="4" name="Down Arrow 3"/>
          <p:cNvSpPr/>
          <p:nvPr/>
        </p:nvSpPr>
        <p:spPr>
          <a:xfrm>
            <a:off x="5015861" y="2262330"/>
            <a:ext cx="280415" cy="431800"/>
          </a:xfrm>
          <a:prstGeom prst="downArrow">
            <a:avLst/>
          </a:prstGeom>
          <a:solidFill>
            <a:srgbClr val="FF66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solidFill>
                <a:srgbClr val="FF6600"/>
              </a:solidFill>
            </a:endParaRPr>
          </a:p>
        </p:txBody>
      </p:sp>
      <p:sp>
        <p:nvSpPr>
          <p:cNvPr id="11" name="TextBox 10"/>
          <p:cNvSpPr txBox="1">
            <a:spLocks noChangeArrowheads="1"/>
          </p:cNvSpPr>
          <p:nvPr/>
        </p:nvSpPr>
        <p:spPr bwMode="auto">
          <a:xfrm>
            <a:off x="2939255" y="3109314"/>
            <a:ext cx="614468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altLang="tr-TR" sz="2000"/>
              <a:t>«semboller ve göstergelerin tüketimi»</a:t>
            </a:r>
          </a:p>
        </p:txBody>
      </p:sp>
      <p:sp>
        <p:nvSpPr>
          <p:cNvPr id="12" name="TextBox 5"/>
          <p:cNvSpPr txBox="1">
            <a:spLocks noChangeArrowheads="1"/>
          </p:cNvSpPr>
          <p:nvPr/>
        </p:nvSpPr>
        <p:spPr bwMode="auto">
          <a:xfrm>
            <a:off x="3394861" y="4060762"/>
            <a:ext cx="4320116"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altLang="tr-TR" sz="2000" dirty="0"/>
              <a:t>Yeni ürün = Ürün + Anlam</a:t>
            </a:r>
          </a:p>
        </p:txBody>
      </p:sp>
    </p:spTree>
    <p:extLst>
      <p:ext uri="{BB962C8B-B14F-4D97-AF65-F5344CB8AC3E}">
        <p14:creationId xmlns:p14="http://schemas.microsoft.com/office/powerpoint/2010/main" val="403376996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2" presetClass="entr" presetSubtype="2"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anim calcmode="lin" valueType="num">
                                      <p:cBhvr additive="base">
                                        <p:cTn id="9" dur="500" fill="hold"/>
                                        <p:tgtEl>
                                          <p:spTgt spid="11"/>
                                        </p:tgtEl>
                                        <p:attrNameLst>
                                          <p:attrName>ppt_x</p:attrName>
                                        </p:attrNameLst>
                                      </p:cBhvr>
                                      <p:tavLst>
                                        <p:tav tm="0">
                                          <p:val>
                                            <p:strVal val="1+#ppt_w/2"/>
                                          </p:val>
                                        </p:tav>
                                        <p:tav tm="100000">
                                          <p:val>
                                            <p:strVal val="#ppt_x"/>
                                          </p:val>
                                        </p:tav>
                                      </p:tavLst>
                                    </p:anim>
                                    <p:anim calcmode="lin" valueType="num">
                                      <p:cBhvr additive="base">
                                        <p:cTn id="10"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1"/>
          <p:cNvSpPr>
            <a:spLocks noGrp="1"/>
          </p:cNvSpPr>
          <p:nvPr>
            <p:ph type="ctrTitle"/>
          </p:nvPr>
        </p:nvSpPr>
        <p:spPr>
          <a:xfrm>
            <a:off x="810651" y="616007"/>
            <a:ext cx="9827171" cy="735725"/>
          </a:xfrm>
        </p:spPr>
        <p:txBody>
          <a:bodyPr>
            <a:normAutofit/>
          </a:bodyPr>
          <a:lstStyle/>
          <a:p>
            <a:pPr algn="l"/>
            <a:r>
              <a:rPr lang="tr-TR" sz="2800" b="1" dirty="0" smtClean="0">
                <a:solidFill>
                  <a:srgbClr val="F93B07"/>
                </a:solidFill>
              </a:rPr>
              <a:t>Reklam etik olabilir mi ?</a:t>
            </a:r>
            <a:endParaRPr lang="tr-TR" sz="2800" b="1" dirty="0">
              <a:solidFill>
                <a:srgbClr val="F93B07"/>
              </a:solidFill>
            </a:endParaRPr>
          </a:p>
        </p:txBody>
      </p:sp>
      <p:sp>
        <p:nvSpPr>
          <p:cNvPr id="7" name="Dikdörtgen 2"/>
          <p:cNvSpPr/>
          <p:nvPr/>
        </p:nvSpPr>
        <p:spPr>
          <a:xfrm>
            <a:off x="816784" y="1545993"/>
            <a:ext cx="9821038" cy="369332"/>
          </a:xfrm>
          <a:prstGeom prst="rect">
            <a:avLst/>
          </a:prstGeom>
        </p:spPr>
        <p:txBody>
          <a:bodyPr wrap="square">
            <a:spAutoFit/>
          </a:bodyPr>
          <a:lstStyle/>
          <a:p>
            <a:r>
              <a:rPr lang="tr-TR" dirty="0" smtClean="0"/>
              <a:t>- Düşüncelerimiz </a:t>
            </a:r>
            <a:r>
              <a:rPr lang="tr-TR" dirty="0"/>
              <a:t>ve algılarımız reklamcıların bize verdiği fikir, umut ve </a:t>
            </a:r>
            <a:r>
              <a:rPr lang="tr-TR" dirty="0" smtClean="0"/>
              <a:t>dille şekillenmektedir</a:t>
            </a:r>
            <a:r>
              <a:rPr lang="tr-TR" dirty="0" smtClean="0"/>
              <a:t>. (?)</a:t>
            </a:r>
            <a:endParaRPr lang="tr-TR" dirty="0"/>
          </a:p>
        </p:txBody>
      </p:sp>
      <p:sp>
        <p:nvSpPr>
          <p:cNvPr id="5" name="Dikdörtgen 2"/>
          <p:cNvSpPr/>
          <p:nvPr/>
        </p:nvSpPr>
        <p:spPr>
          <a:xfrm>
            <a:off x="906591" y="2012362"/>
            <a:ext cx="9821038" cy="369332"/>
          </a:xfrm>
          <a:prstGeom prst="rect">
            <a:avLst/>
          </a:prstGeom>
        </p:spPr>
        <p:txBody>
          <a:bodyPr wrap="square">
            <a:spAutoFit/>
          </a:bodyPr>
          <a:lstStyle/>
          <a:p>
            <a:r>
              <a:rPr lang="tr-TR" dirty="0" smtClean="0"/>
              <a:t>- Yalnızlaşma</a:t>
            </a:r>
            <a:endParaRPr lang="tr-TR" dirty="0"/>
          </a:p>
        </p:txBody>
      </p:sp>
      <p:sp>
        <p:nvSpPr>
          <p:cNvPr id="8" name="Dikdörtgen 2"/>
          <p:cNvSpPr/>
          <p:nvPr/>
        </p:nvSpPr>
        <p:spPr>
          <a:xfrm>
            <a:off x="906591" y="2445068"/>
            <a:ext cx="9821038" cy="369332"/>
          </a:xfrm>
          <a:prstGeom prst="rect">
            <a:avLst/>
          </a:prstGeom>
        </p:spPr>
        <p:txBody>
          <a:bodyPr wrap="square">
            <a:spAutoFit/>
          </a:bodyPr>
          <a:lstStyle/>
          <a:p>
            <a:r>
              <a:rPr lang="tr-TR" dirty="0" smtClean="0"/>
              <a:t>- Bireyselleşme </a:t>
            </a:r>
            <a:r>
              <a:rPr lang="tr-TR" dirty="0" smtClean="0">
                <a:sym typeface="Wingdings" pitchFamily="2" charset="2"/>
              </a:rPr>
              <a:t> «Sen Önemlisin»</a:t>
            </a:r>
            <a:endParaRPr lang="tr-TR" dirty="0"/>
          </a:p>
        </p:txBody>
      </p:sp>
      <p:sp>
        <p:nvSpPr>
          <p:cNvPr id="9" name="Dikdörtgen 2"/>
          <p:cNvSpPr/>
          <p:nvPr/>
        </p:nvSpPr>
        <p:spPr>
          <a:xfrm>
            <a:off x="906591" y="3430202"/>
            <a:ext cx="9821038" cy="369332"/>
          </a:xfrm>
          <a:prstGeom prst="rect">
            <a:avLst/>
          </a:prstGeom>
        </p:spPr>
        <p:txBody>
          <a:bodyPr wrap="square">
            <a:spAutoFit/>
          </a:bodyPr>
          <a:lstStyle/>
          <a:p>
            <a:r>
              <a:rPr lang="tr-TR" dirty="0" smtClean="0"/>
              <a:t>- Tüketimi bir yaşam tarzı olarak gösterme </a:t>
            </a:r>
            <a:r>
              <a:rPr lang="tr-TR" dirty="0" smtClean="0">
                <a:sym typeface="Wingdings" pitchFamily="2" charset="2"/>
              </a:rPr>
              <a:t> Tüketim kültürü</a:t>
            </a:r>
            <a:endParaRPr lang="tr-TR" dirty="0"/>
          </a:p>
        </p:txBody>
      </p:sp>
      <p:sp>
        <p:nvSpPr>
          <p:cNvPr id="10" name="Dikdörtgen 2"/>
          <p:cNvSpPr/>
          <p:nvPr/>
        </p:nvSpPr>
        <p:spPr>
          <a:xfrm>
            <a:off x="906591" y="2938510"/>
            <a:ext cx="9821038" cy="369332"/>
          </a:xfrm>
          <a:prstGeom prst="rect">
            <a:avLst/>
          </a:prstGeom>
        </p:spPr>
        <p:txBody>
          <a:bodyPr wrap="square">
            <a:spAutoFit/>
          </a:bodyPr>
          <a:lstStyle/>
          <a:p>
            <a:r>
              <a:rPr lang="tr-TR" dirty="0" smtClean="0"/>
              <a:t>- Yaşama yön verme</a:t>
            </a:r>
            <a:endParaRPr lang="tr-TR" dirty="0"/>
          </a:p>
        </p:txBody>
      </p:sp>
      <p:sp>
        <p:nvSpPr>
          <p:cNvPr id="11" name="Dikdörtgen 2"/>
          <p:cNvSpPr/>
          <p:nvPr/>
        </p:nvSpPr>
        <p:spPr>
          <a:xfrm>
            <a:off x="906591" y="3939266"/>
            <a:ext cx="9821038" cy="369332"/>
          </a:xfrm>
          <a:prstGeom prst="rect">
            <a:avLst/>
          </a:prstGeom>
        </p:spPr>
        <p:txBody>
          <a:bodyPr wrap="square">
            <a:spAutoFit/>
          </a:bodyPr>
          <a:lstStyle/>
          <a:p>
            <a:r>
              <a:rPr lang="tr-TR" dirty="0" smtClean="0"/>
              <a:t>- İhtiyaçtan </a:t>
            </a:r>
            <a:r>
              <a:rPr lang="tr-TR" dirty="0" smtClean="0">
                <a:sym typeface="Wingdings" pitchFamily="2" charset="2"/>
              </a:rPr>
              <a:t></a:t>
            </a:r>
            <a:r>
              <a:rPr lang="tr-TR" dirty="0" smtClean="0"/>
              <a:t> prestij</a:t>
            </a:r>
            <a:r>
              <a:rPr lang="tr-TR" dirty="0"/>
              <a:t>, imaj, farklılık, bir gruba ait olma, </a:t>
            </a:r>
            <a:r>
              <a:rPr lang="tr-TR" dirty="0" smtClean="0"/>
              <a:t>sınıf atlama </a:t>
            </a:r>
            <a:r>
              <a:rPr lang="tr-TR" dirty="0"/>
              <a:t>gibi simgesel </a:t>
            </a:r>
            <a:r>
              <a:rPr lang="tr-TR" dirty="0" smtClean="0"/>
              <a:t>değerler</a:t>
            </a:r>
            <a:endParaRPr lang="tr-TR" dirty="0"/>
          </a:p>
        </p:txBody>
      </p:sp>
    </p:spTree>
    <p:extLst>
      <p:ext uri="{BB962C8B-B14F-4D97-AF65-F5344CB8AC3E}">
        <p14:creationId xmlns:p14="http://schemas.microsoft.com/office/powerpoint/2010/main" val="1977460557"/>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4437" y="462098"/>
            <a:ext cx="9827171" cy="735725"/>
          </a:xfrm>
        </p:spPr>
        <p:txBody>
          <a:bodyPr>
            <a:normAutofit/>
          </a:bodyPr>
          <a:lstStyle/>
          <a:p>
            <a:pPr algn="l"/>
            <a:r>
              <a:rPr lang="tr-TR" sz="2800" b="1" dirty="0" smtClean="0">
                <a:solidFill>
                  <a:srgbClr val="F93B07"/>
                </a:solidFill>
              </a:rPr>
              <a:t>Türkiye’de Reklam Nasıl Denetleniyor? </a:t>
            </a:r>
            <a:endParaRPr lang="tr-TR" sz="2800" b="1" dirty="0">
              <a:solidFill>
                <a:srgbClr val="F93B07"/>
              </a:solidFill>
            </a:endParaRPr>
          </a:p>
        </p:txBody>
      </p:sp>
      <p:sp>
        <p:nvSpPr>
          <p:cNvPr id="5" name="Dikdörtgen 2"/>
          <p:cNvSpPr/>
          <p:nvPr/>
        </p:nvSpPr>
        <p:spPr>
          <a:xfrm>
            <a:off x="960826" y="1376510"/>
            <a:ext cx="1365101" cy="369332"/>
          </a:xfrm>
          <a:prstGeom prst="rect">
            <a:avLst/>
          </a:prstGeom>
        </p:spPr>
        <p:txBody>
          <a:bodyPr wrap="square">
            <a:spAutoFit/>
          </a:bodyPr>
          <a:lstStyle/>
          <a:p>
            <a:r>
              <a:rPr lang="tr-TR" u="sng" dirty="0" smtClean="0"/>
              <a:t>Özdenetim </a:t>
            </a:r>
            <a:endParaRPr lang="tr-TR" u="sng" dirty="0"/>
          </a:p>
        </p:txBody>
      </p:sp>
      <p:sp>
        <p:nvSpPr>
          <p:cNvPr id="7" name="Dikdörtgen 6"/>
          <p:cNvSpPr/>
          <p:nvPr/>
        </p:nvSpPr>
        <p:spPr>
          <a:xfrm>
            <a:off x="844055" y="1935418"/>
            <a:ext cx="3918252" cy="369332"/>
          </a:xfrm>
          <a:prstGeom prst="rect">
            <a:avLst/>
          </a:prstGeom>
        </p:spPr>
        <p:txBody>
          <a:bodyPr wrap="none">
            <a:spAutoFit/>
          </a:bodyPr>
          <a:lstStyle/>
          <a:p>
            <a:r>
              <a:rPr lang="tr-TR" dirty="0" smtClean="0"/>
              <a:t>- “</a:t>
            </a:r>
            <a:r>
              <a:rPr lang="tr-TR" dirty="0"/>
              <a:t>yayın öncesi denetim</a:t>
            </a:r>
            <a:r>
              <a:rPr lang="tr-TR" dirty="0" smtClean="0"/>
              <a:t>” (kendi kendini)</a:t>
            </a:r>
            <a:endParaRPr lang="tr-TR" dirty="0"/>
          </a:p>
        </p:txBody>
      </p:sp>
      <p:sp>
        <p:nvSpPr>
          <p:cNvPr id="8" name="Dikdörtgen 7"/>
          <p:cNvSpPr/>
          <p:nvPr/>
        </p:nvSpPr>
        <p:spPr>
          <a:xfrm>
            <a:off x="844055" y="2417699"/>
            <a:ext cx="11265883" cy="369332"/>
          </a:xfrm>
          <a:prstGeom prst="rect">
            <a:avLst/>
          </a:prstGeom>
        </p:spPr>
        <p:txBody>
          <a:bodyPr wrap="square">
            <a:spAutoFit/>
          </a:bodyPr>
          <a:lstStyle/>
          <a:p>
            <a:r>
              <a:rPr lang="tr-TR" dirty="0" smtClean="0"/>
              <a:t>- </a:t>
            </a:r>
            <a:r>
              <a:rPr lang="tr-TR" dirty="0" smtClean="0"/>
              <a:t>«reklamveren-reklam </a:t>
            </a:r>
            <a:r>
              <a:rPr lang="tr-TR" dirty="0"/>
              <a:t>ajansı-mecra </a:t>
            </a:r>
            <a:r>
              <a:rPr lang="tr-TR" dirty="0" smtClean="0"/>
              <a:t>üçlüsünün</a:t>
            </a:r>
            <a:endParaRPr lang="tr-TR" dirty="0"/>
          </a:p>
        </p:txBody>
      </p:sp>
      <p:sp>
        <p:nvSpPr>
          <p:cNvPr id="9" name="Dikdörtgen 8"/>
          <p:cNvSpPr/>
          <p:nvPr/>
        </p:nvSpPr>
        <p:spPr>
          <a:xfrm>
            <a:off x="881369" y="2889951"/>
            <a:ext cx="929357" cy="369332"/>
          </a:xfrm>
          <a:prstGeom prst="rect">
            <a:avLst/>
          </a:prstGeom>
        </p:spPr>
        <p:txBody>
          <a:bodyPr wrap="none">
            <a:spAutoFit/>
          </a:bodyPr>
          <a:lstStyle/>
          <a:p>
            <a:r>
              <a:rPr lang="tr-TR" dirty="0" smtClean="0"/>
              <a:t>- Yasal ?</a:t>
            </a:r>
            <a:endParaRPr lang="tr-TR" dirty="0"/>
          </a:p>
        </p:txBody>
      </p:sp>
    </p:spTree>
    <p:extLst>
      <p:ext uri="{BB962C8B-B14F-4D97-AF65-F5344CB8AC3E}">
        <p14:creationId xmlns:p14="http://schemas.microsoft.com/office/powerpoint/2010/main" val="23299989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4437" y="462098"/>
            <a:ext cx="9827171" cy="735725"/>
          </a:xfrm>
        </p:spPr>
        <p:txBody>
          <a:bodyPr>
            <a:normAutofit/>
          </a:bodyPr>
          <a:lstStyle/>
          <a:p>
            <a:pPr algn="l"/>
            <a:r>
              <a:rPr lang="tr-TR" sz="2800" b="1" dirty="0" smtClean="0">
                <a:solidFill>
                  <a:srgbClr val="F93B07"/>
                </a:solidFill>
              </a:rPr>
              <a:t>Türkiye’de Reklam Nasıl Denetleniyor? </a:t>
            </a:r>
            <a:endParaRPr lang="tr-TR" sz="2800" b="1" dirty="0">
              <a:solidFill>
                <a:srgbClr val="F93B07"/>
              </a:solidFill>
            </a:endParaRPr>
          </a:p>
        </p:txBody>
      </p:sp>
      <p:sp>
        <p:nvSpPr>
          <p:cNvPr id="5" name="Dikdörtgen 2"/>
          <p:cNvSpPr/>
          <p:nvPr/>
        </p:nvSpPr>
        <p:spPr>
          <a:xfrm>
            <a:off x="960826" y="1376510"/>
            <a:ext cx="2675156" cy="369332"/>
          </a:xfrm>
          <a:prstGeom prst="rect">
            <a:avLst/>
          </a:prstGeom>
        </p:spPr>
        <p:txBody>
          <a:bodyPr wrap="square">
            <a:spAutoFit/>
          </a:bodyPr>
          <a:lstStyle/>
          <a:p>
            <a:r>
              <a:rPr lang="tr-TR" u="sng" dirty="0" smtClean="0"/>
              <a:t>İdari Denetim - RTÜK</a:t>
            </a:r>
            <a:endParaRPr lang="tr-TR" u="sng" dirty="0"/>
          </a:p>
        </p:txBody>
      </p:sp>
      <p:sp>
        <p:nvSpPr>
          <p:cNvPr id="3" name="Dikdörtgen 2"/>
          <p:cNvSpPr/>
          <p:nvPr/>
        </p:nvSpPr>
        <p:spPr>
          <a:xfrm>
            <a:off x="843595" y="1961327"/>
            <a:ext cx="9449266" cy="646331"/>
          </a:xfrm>
          <a:prstGeom prst="rect">
            <a:avLst/>
          </a:prstGeom>
        </p:spPr>
        <p:txBody>
          <a:bodyPr wrap="square">
            <a:spAutoFit/>
          </a:bodyPr>
          <a:lstStyle/>
          <a:p>
            <a:r>
              <a:rPr lang="tr-TR" dirty="0" smtClean="0"/>
              <a:t>- Anayasa’nın </a:t>
            </a:r>
            <a:r>
              <a:rPr lang="tr-TR" dirty="0"/>
              <a:t>genel esaslar kısmında yer alan ilkelere, demokratik </a:t>
            </a:r>
            <a:r>
              <a:rPr lang="tr-TR" dirty="0" smtClean="0"/>
              <a:t>kurallara ve </a:t>
            </a:r>
            <a:r>
              <a:rPr lang="tr-TR" dirty="0"/>
              <a:t>kişi haklarına, genel ahlak, toplum huzuru ve Türk aile yapısına,</a:t>
            </a:r>
          </a:p>
        </p:txBody>
      </p:sp>
      <p:sp>
        <p:nvSpPr>
          <p:cNvPr id="11" name="Dikdörtgen 10"/>
          <p:cNvSpPr/>
          <p:nvPr/>
        </p:nvSpPr>
        <p:spPr>
          <a:xfrm>
            <a:off x="843594" y="2721151"/>
            <a:ext cx="9871297" cy="369332"/>
          </a:xfrm>
          <a:prstGeom prst="rect">
            <a:avLst/>
          </a:prstGeom>
        </p:spPr>
        <p:txBody>
          <a:bodyPr wrap="square">
            <a:spAutoFit/>
          </a:bodyPr>
          <a:lstStyle/>
          <a:p>
            <a:r>
              <a:rPr lang="tr-TR" dirty="0" smtClean="0"/>
              <a:t>- İnsanların </a:t>
            </a:r>
            <a:r>
              <a:rPr lang="tr-TR" dirty="0"/>
              <a:t>ırk, cinsiyet, sosyal sınıf ve dini inançları dolayısıyla </a:t>
            </a:r>
            <a:r>
              <a:rPr lang="tr-TR" dirty="0" smtClean="0"/>
              <a:t>hiçbir şekilde </a:t>
            </a:r>
            <a:r>
              <a:rPr lang="tr-TR" dirty="0"/>
              <a:t>kınanmaması ilkesine,</a:t>
            </a:r>
          </a:p>
        </p:txBody>
      </p:sp>
      <p:sp>
        <p:nvSpPr>
          <p:cNvPr id="12" name="Dikdörtgen 11"/>
          <p:cNvSpPr/>
          <p:nvPr/>
        </p:nvSpPr>
        <p:spPr>
          <a:xfrm>
            <a:off x="885540" y="3090483"/>
            <a:ext cx="9365376" cy="369332"/>
          </a:xfrm>
          <a:prstGeom prst="rect">
            <a:avLst/>
          </a:prstGeom>
        </p:spPr>
        <p:txBody>
          <a:bodyPr wrap="square">
            <a:spAutoFit/>
          </a:bodyPr>
          <a:lstStyle/>
          <a:p>
            <a:r>
              <a:rPr lang="tr-TR" dirty="0" smtClean="0"/>
              <a:t>- Aksi </a:t>
            </a:r>
            <a:r>
              <a:rPr lang="tr-TR" dirty="0"/>
              <a:t>yargı kararı ile kesinleşmedikçe, hiç kimsenin suçlu olarak </a:t>
            </a:r>
            <a:r>
              <a:rPr lang="tr-TR" dirty="0" smtClean="0"/>
              <a:t>ilan edilemeyeceği </a:t>
            </a:r>
            <a:r>
              <a:rPr lang="tr-TR" dirty="0"/>
              <a:t>ilkesine,</a:t>
            </a:r>
          </a:p>
        </p:txBody>
      </p:sp>
      <p:sp>
        <p:nvSpPr>
          <p:cNvPr id="13" name="Dikdörtgen 12"/>
          <p:cNvSpPr/>
          <p:nvPr/>
        </p:nvSpPr>
        <p:spPr>
          <a:xfrm>
            <a:off x="843595" y="3473266"/>
            <a:ext cx="5046703" cy="369332"/>
          </a:xfrm>
          <a:prstGeom prst="rect">
            <a:avLst/>
          </a:prstGeom>
        </p:spPr>
        <p:txBody>
          <a:bodyPr wrap="none">
            <a:spAutoFit/>
          </a:bodyPr>
          <a:lstStyle/>
          <a:p>
            <a:r>
              <a:rPr lang="tr-TR" dirty="0" smtClean="0"/>
              <a:t>- Adalet </a:t>
            </a:r>
            <a:r>
              <a:rPr lang="tr-TR" dirty="0"/>
              <a:t>ve tarafsızlığa, yasalara saygılı olma esasına,</a:t>
            </a:r>
          </a:p>
        </p:txBody>
      </p:sp>
      <p:sp>
        <p:nvSpPr>
          <p:cNvPr id="14" name="Dikdörtgen 13"/>
          <p:cNvSpPr/>
          <p:nvPr/>
        </p:nvSpPr>
        <p:spPr>
          <a:xfrm>
            <a:off x="885540" y="3890665"/>
            <a:ext cx="9735568" cy="646331"/>
          </a:xfrm>
          <a:prstGeom prst="rect">
            <a:avLst/>
          </a:prstGeom>
        </p:spPr>
        <p:txBody>
          <a:bodyPr wrap="square">
            <a:spAutoFit/>
          </a:bodyPr>
          <a:lstStyle/>
          <a:p>
            <a:r>
              <a:rPr lang="tr-TR" dirty="0" smtClean="0"/>
              <a:t>- Kişi </a:t>
            </a:r>
            <a:r>
              <a:rPr lang="tr-TR" dirty="0"/>
              <a:t>ya da kuruluşları eleştiri sınırları ötesinde küçük düşürücü, </a:t>
            </a:r>
            <a:r>
              <a:rPr lang="tr-TR" dirty="0" smtClean="0"/>
              <a:t>aşağılayıcı veya </a:t>
            </a:r>
            <a:r>
              <a:rPr lang="tr-TR" dirty="0"/>
              <a:t>iftira niteliği taşıyan yayın yasaklarına,</a:t>
            </a:r>
          </a:p>
        </p:txBody>
      </p:sp>
      <p:sp>
        <p:nvSpPr>
          <p:cNvPr id="15" name="Dikdörtgen 14"/>
          <p:cNvSpPr/>
          <p:nvPr/>
        </p:nvSpPr>
        <p:spPr>
          <a:xfrm>
            <a:off x="960826" y="4642504"/>
            <a:ext cx="9332035" cy="646331"/>
          </a:xfrm>
          <a:prstGeom prst="rect">
            <a:avLst/>
          </a:prstGeom>
        </p:spPr>
        <p:txBody>
          <a:bodyPr wrap="square">
            <a:spAutoFit/>
          </a:bodyPr>
          <a:lstStyle/>
          <a:p>
            <a:r>
              <a:rPr lang="tr-TR" dirty="0" smtClean="0"/>
              <a:t>- Özel </a:t>
            </a:r>
            <a:r>
              <a:rPr lang="tr-TR" dirty="0"/>
              <a:t>amaçlara hizmet eden ve haksız rekabet yaratıcı yayın </a:t>
            </a:r>
            <a:r>
              <a:rPr lang="tr-TR" dirty="0" smtClean="0"/>
              <a:t>yapılmaması esasına </a:t>
            </a:r>
            <a:r>
              <a:rPr lang="tr-TR" dirty="0"/>
              <a:t>uygun olmak zorundadır.</a:t>
            </a:r>
          </a:p>
        </p:txBody>
      </p:sp>
    </p:spTree>
    <p:extLst>
      <p:ext uri="{BB962C8B-B14F-4D97-AF65-F5344CB8AC3E}">
        <p14:creationId xmlns:p14="http://schemas.microsoft.com/office/powerpoint/2010/main" val="15954394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9230" y="1488556"/>
            <a:ext cx="6096000" cy="400110"/>
          </a:xfrm>
          <a:prstGeom prst="rect">
            <a:avLst/>
          </a:prstGeom>
        </p:spPr>
        <p:txBody>
          <a:bodyPr>
            <a:spAutoFit/>
          </a:bodyPr>
          <a:lstStyle/>
          <a:p>
            <a:r>
              <a:rPr lang="tr-TR" sz="2000" dirty="0" err="1"/>
              <a:t>Aaker</a:t>
            </a:r>
            <a:r>
              <a:rPr lang="tr-TR" sz="2000" dirty="0"/>
              <a:t> ve </a:t>
            </a:r>
            <a:r>
              <a:rPr lang="tr-TR" sz="2000" dirty="0" err="1" smtClean="0"/>
              <a:t>Day</a:t>
            </a:r>
            <a:r>
              <a:rPr lang="tr-TR" sz="2000" dirty="0" smtClean="0"/>
              <a:t> </a:t>
            </a:r>
            <a:r>
              <a:rPr lang="tr-TR" sz="2000" dirty="0" smtClean="0">
                <a:sym typeface="Wingdings" panose="05000000000000000000" pitchFamily="2" charset="2"/>
              </a:rPr>
              <a:t> %35  «reklamlar yanıltıcıdır»</a:t>
            </a:r>
            <a:endParaRPr lang="tr-TR" sz="2000" dirty="0"/>
          </a:p>
        </p:txBody>
      </p:sp>
      <p:sp>
        <p:nvSpPr>
          <p:cNvPr id="3" name="Unvan 1"/>
          <p:cNvSpPr>
            <a:spLocks noGrp="1"/>
          </p:cNvSpPr>
          <p:nvPr>
            <p:ph type="ctrTitle"/>
          </p:nvPr>
        </p:nvSpPr>
        <p:spPr>
          <a:xfrm>
            <a:off x="774437" y="462098"/>
            <a:ext cx="9827171" cy="735725"/>
          </a:xfrm>
        </p:spPr>
        <p:txBody>
          <a:bodyPr>
            <a:normAutofit/>
          </a:bodyPr>
          <a:lstStyle/>
          <a:p>
            <a:pPr algn="l"/>
            <a:r>
              <a:rPr lang="tr-TR" sz="2800" b="1" dirty="0" smtClean="0">
                <a:solidFill>
                  <a:srgbClr val="F93B07"/>
                </a:solidFill>
              </a:rPr>
              <a:t>Etik ?</a:t>
            </a:r>
            <a:endParaRPr lang="tr-TR" sz="2800" b="1" dirty="0">
              <a:solidFill>
                <a:srgbClr val="F93B07"/>
              </a:solidFill>
            </a:endParaRPr>
          </a:p>
        </p:txBody>
      </p:sp>
      <p:sp>
        <p:nvSpPr>
          <p:cNvPr id="5" name="Dikdörtgen 4"/>
          <p:cNvSpPr/>
          <p:nvPr/>
        </p:nvSpPr>
        <p:spPr>
          <a:xfrm>
            <a:off x="879229" y="2001920"/>
            <a:ext cx="10714893" cy="400110"/>
          </a:xfrm>
          <a:prstGeom prst="rect">
            <a:avLst/>
          </a:prstGeom>
        </p:spPr>
        <p:txBody>
          <a:bodyPr wrap="square">
            <a:spAutoFit/>
          </a:bodyPr>
          <a:lstStyle/>
          <a:p>
            <a:r>
              <a:rPr lang="tr-TR" sz="2000" dirty="0" smtClean="0"/>
              <a:t>Smart vd.</a:t>
            </a:r>
            <a:r>
              <a:rPr lang="tr-TR" sz="2000" dirty="0" smtClean="0">
                <a:sym typeface="Wingdings" panose="05000000000000000000" pitchFamily="2" charset="2"/>
              </a:rPr>
              <a:t> %74  «reklamcılar sık sık aldatıcı iddialarla tüketicileri kandırmaktadır»</a:t>
            </a:r>
            <a:endParaRPr lang="tr-TR" sz="2000" dirty="0"/>
          </a:p>
        </p:txBody>
      </p:sp>
      <p:sp>
        <p:nvSpPr>
          <p:cNvPr id="7" name="Dikdörtgen 6"/>
          <p:cNvSpPr/>
          <p:nvPr/>
        </p:nvSpPr>
        <p:spPr>
          <a:xfrm>
            <a:off x="879229" y="2907048"/>
            <a:ext cx="6096000" cy="400110"/>
          </a:xfrm>
          <a:prstGeom prst="rect">
            <a:avLst/>
          </a:prstGeom>
        </p:spPr>
        <p:txBody>
          <a:bodyPr>
            <a:spAutoFit/>
          </a:bodyPr>
          <a:lstStyle/>
          <a:p>
            <a:r>
              <a:rPr lang="tr-TR" sz="2000" u="sng" dirty="0" smtClean="0"/>
              <a:t>Reklamın 2 İşlevi: </a:t>
            </a:r>
            <a:endParaRPr lang="tr-TR" sz="2000" u="sng" dirty="0"/>
          </a:p>
        </p:txBody>
      </p:sp>
      <p:sp>
        <p:nvSpPr>
          <p:cNvPr id="8" name="Dikdörtgen 7"/>
          <p:cNvSpPr/>
          <p:nvPr/>
        </p:nvSpPr>
        <p:spPr>
          <a:xfrm>
            <a:off x="879230" y="3459558"/>
            <a:ext cx="6096000" cy="400110"/>
          </a:xfrm>
          <a:prstGeom prst="rect">
            <a:avLst/>
          </a:prstGeom>
        </p:spPr>
        <p:txBody>
          <a:bodyPr>
            <a:spAutoFit/>
          </a:bodyPr>
          <a:lstStyle/>
          <a:p>
            <a:r>
              <a:rPr lang="tr-TR" sz="2000" dirty="0" smtClean="0"/>
              <a:t>- Bilgilendirme</a:t>
            </a:r>
            <a:endParaRPr lang="tr-TR" sz="2000" dirty="0"/>
          </a:p>
        </p:txBody>
      </p:sp>
      <p:sp>
        <p:nvSpPr>
          <p:cNvPr id="9" name="Dikdörtgen 8"/>
          <p:cNvSpPr/>
          <p:nvPr/>
        </p:nvSpPr>
        <p:spPr>
          <a:xfrm>
            <a:off x="879230" y="3859668"/>
            <a:ext cx="1887416" cy="400110"/>
          </a:xfrm>
          <a:prstGeom prst="rect">
            <a:avLst/>
          </a:prstGeom>
        </p:spPr>
        <p:txBody>
          <a:bodyPr wrap="square">
            <a:spAutoFit/>
          </a:bodyPr>
          <a:lstStyle/>
          <a:p>
            <a:r>
              <a:rPr lang="tr-TR" sz="2000" dirty="0" smtClean="0"/>
              <a:t>- İkna etme</a:t>
            </a:r>
            <a:endParaRPr lang="tr-TR" sz="2000" dirty="0"/>
          </a:p>
        </p:txBody>
      </p:sp>
      <p:sp>
        <p:nvSpPr>
          <p:cNvPr id="10" name="Sağ Ayraç 9"/>
          <p:cNvSpPr/>
          <p:nvPr/>
        </p:nvSpPr>
        <p:spPr>
          <a:xfrm>
            <a:off x="2713892" y="3459558"/>
            <a:ext cx="175846" cy="80022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1" name="Dikdörtgen 10"/>
          <p:cNvSpPr/>
          <p:nvPr/>
        </p:nvSpPr>
        <p:spPr>
          <a:xfrm>
            <a:off x="3516922" y="3414679"/>
            <a:ext cx="6096000" cy="400110"/>
          </a:xfrm>
          <a:prstGeom prst="rect">
            <a:avLst/>
          </a:prstGeom>
        </p:spPr>
        <p:txBody>
          <a:bodyPr>
            <a:spAutoFit/>
          </a:bodyPr>
          <a:lstStyle/>
          <a:p>
            <a:r>
              <a:rPr lang="tr-TR" sz="2000" dirty="0" smtClean="0"/>
              <a:t>- Bilgilendirmekten çok ikna</a:t>
            </a:r>
            <a:endParaRPr lang="tr-TR" sz="2000" dirty="0"/>
          </a:p>
        </p:txBody>
      </p:sp>
      <p:sp>
        <p:nvSpPr>
          <p:cNvPr id="12" name="Dikdörtgen 11"/>
          <p:cNvSpPr/>
          <p:nvPr/>
        </p:nvSpPr>
        <p:spPr>
          <a:xfrm>
            <a:off x="3516922" y="3814789"/>
            <a:ext cx="6096000" cy="400110"/>
          </a:xfrm>
          <a:prstGeom prst="rect">
            <a:avLst/>
          </a:prstGeom>
        </p:spPr>
        <p:txBody>
          <a:bodyPr>
            <a:spAutoFit/>
          </a:bodyPr>
          <a:lstStyle/>
          <a:p>
            <a:r>
              <a:rPr lang="tr-TR" sz="2000" dirty="0" smtClean="0"/>
              <a:t>- Bilgilendirirken aldatma</a:t>
            </a:r>
            <a:endParaRPr lang="tr-TR" sz="2000" dirty="0"/>
          </a:p>
        </p:txBody>
      </p:sp>
    </p:spTree>
    <p:extLst>
      <p:ext uri="{BB962C8B-B14F-4D97-AF65-F5344CB8AC3E}">
        <p14:creationId xmlns:p14="http://schemas.microsoft.com/office/powerpoint/2010/main" val="17702911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9230" y="999706"/>
            <a:ext cx="10750061" cy="1754326"/>
          </a:xfrm>
          <a:prstGeom prst="rect">
            <a:avLst/>
          </a:prstGeom>
        </p:spPr>
        <p:txBody>
          <a:bodyPr wrap="square">
            <a:spAutoFit/>
          </a:bodyPr>
          <a:lstStyle/>
          <a:p>
            <a:r>
              <a:rPr lang="tr-TR" b="1" dirty="0" smtClean="0"/>
              <a:t>Etik </a:t>
            </a:r>
            <a:r>
              <a:rPr lang="tr-TR" b="1" dirty="0"/>
              <a:t>ikilem </a:t>
            </a:r>
            <a:r>
              <a:rPr lang="tr-TR" dirty="0"/>
              <a:t>reklamı eleştiren ve destekleyenlerin sürekli olarak tartıştıkları ve henüz fikir birliğine varamadıkları bir alanı oluşturmaktadır. Buna ilişkin en klasik örnek tütün firmalarına, ürünleri için reklam izninin verilip verilmemesi gösterilebilir. Bu firmalara izin verilmesi durumunda insan sağlığına zarar veren davranış desteklenirken, izin verilmemesi durumunda ise firmanın yasal bir ürünü satma ve ifade özgürlüğü ihlal edilmiş olacaktır. Genel görüşe göre etik ikilemler genellikle iki ya da daha fazla grubun hakları arasındaki çatışma olarak ifade edilmektedir. </a:t>
            </a:r>
          </a:p>
        </p:txBody>
      </p:sp>
      <p:sp>
        <p:nvSpPr>
          <p:cNvPr id="3" name="Dikdörtgen 2"/>
          <p:cNvSpPr/>
          <p:nvPr/>
        </p:nvSpPr>
        <p:spPr>
          <a:xfrm>
            <a:off x="879230" y="3355539"/>
            <a:ext cx="10738338" cy="1477328"/>
          </a:xfrm>
          <a:prstGeom prst="rect">
            <a:avLst/>
          </a:prstGeom>
        </p:spPr>
        <p:txBody>
          <a:bodyPr wrap="square">
            <a:spAutoFit/>
          </a:bodyPr>
          <a:lstStyle/>
          <a:p>
            <a:r>
              <a:rPr lang="tr-TR" b="1" dirty="0"/>
              <a:t>Etik hata </a:t>
            </a:r>
            <a:r>
              <a:rPr lang="tr-TR" dirty="0"/>
              <a:t>ise, etik ilkeleri benimseyen bireylerin etik dışı kararlar alması durumunda ortaya çıkar. Ancak bu durum etik ikilemle karıştırılmamalıdır. Çünkü etik hatada mesajın iletiminde kasıtlı olarak yanlış bilgi aktarımı bulunmaktadır. Herhangi bir işletmenin rakiplerinde var olan bir ürünün özelliğini sadece kendine özgü bir özellik olarak göstermesi ya da “</a:t>
            </a:r>
            <a:r>
              <a:rPr lang="tr-TR" dirty="0" err="1"/>
              <a:t>Becel</a:t>
            </a:r>
            <a:r>
              <a:rPr lang="tr-TR" dirty="0"/>
              <a:t>” marka margarinlerin reklamlarında kolesterolsüz ifadesini hatalı kullanması bu konuya açıklık getirecek örnekler olarak gösterilebilir.” </a:t>
            </a:r>
          </a:p>
        </p:txBody>
      </p:sp>
      <p:sp>
        <p:nvSpPr>
          <p:cNvPr id="4" name="Dikdörtgen 2"/>
          <p:cNvSpPr/>
          <p:nvPr/>
        </p:nvSpPr>
        <p:spPr>
          <a:xfrm>
            <a:off x="310034" y="6198514"/>
            <a:ext cx="9624646" cy="369332"/>
          </a:xfrm>
          <a:prstGeom prst="rect">
            <a:avLst/>
          </a:prstGeom>
        </p:spPr>
        <p:txBody>
          <a:bodyPr wrap="square">
            <a:spAutoFit/>
          </a:bodyPr>
          <a:lstStyle/>
          <a:p>
            <a:r>
              <a:rPr lang="tr-TR" dirty="0" smtClean="0"/>
              <a:t>Kaynak: Tüketicinin Bilgilendirilmesi Sürecinde Reklam Etiği, Işık Karpat</a:t>
            </a:r>
            <a:endParaRPr lang="tr-TR" dirty="0"/>
          </a:p>
        </p:txBody>
      </p:sp>
    </p:spTree>
    <p:extLst>
      <p:ext uri="{BB962C8B-B14F-4D97-AF65-F5344CB8AC3E}">
        <p14:creationId xmlns:p14="http://schemas.microsoft.com/office/powerpoint/2010/main" val="26085958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13096</TotalTime>
  <Words>807</Words>
  <Application>Microsoft Office PowerPoint</Application>
  <PresentationFormat>Custom</PresentationFormat>
  <Paragraphs>72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Teması</vt:lpstr>
      <vt:lpstr>Reklam ve Etik </vt:lpstr>
      <vt:lpstr>PowerPoint Presentation</vt:lpstr>
      <vt:lpstr>Reklam:</vt:lpstr>
      <vt:lpstr>PowerPoint Presentation</vt:lpstr>
      <vt:lpstr>Reklam etik olabilir mi ?</vt:lpstr>
      <vt:lpstr>Türkiye’de Reklam Nasıl Denetleniyor? </vt:lpstr>
      <vt:lpstr>Türkiye’de Reklam Nasıl Denetleniyor? </vt:lpstr>
      <vt:lpstr>Etik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ilaum</dc:creator>
  <cp:lastModifiedBy>Windows Kullanıcısı</cp:lastModifiedBy>
  <cp:revision>492</cp:revision>
  <dcterms:created xsi:type="dcterms:W3CDTF">2019-01-17T10:01:17Z</dcterms:created>
  <dcterms:modified xsi:type="dcterms:W3CDTF">2019-04-16T12:10:54Z</dcterms:modified>
</cp:coreProperties>
</file>