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27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70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4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91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55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06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72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63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73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28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30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30F5B-687E-4B82-AEFB-411214CF108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08DB5-E5A7-4529-9BE8-1207074577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49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HARÇLAR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3200" dirty="0" smtClean="0"/>
              <a:t>YRD. DOÇ. DR. EDA ÖZDİLER KÜÇÜK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36597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Harçlar, bazı kamu hizmetlerinden yararlanan kimselerin belli bir ölçüde bu hizmetlerin maliyetine katılmaları amacıyla ya da kişilerin bazı işlemleri yapmaları sırasında konulan ve zor unsuruna dayanan mali yükümlülüklerdir.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66908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492 Sayılı Harçlar kanununa göre alınacak </a:t>
            </a:r>
            <a:r>
              <a:rPr lang="tr-TR" dirty="0"/>
              <a:t>harçlar aşağıda gösterilmiştir:</a:t>
            </a:r>
          </a:p>
          <a:p>
            <a:r>
              <a:rPr lang="tr-TR" dirty="0"/>
              <a:t>1. Yargı harçları,</a:t>
            </a:r>
          </a:p>
          <a:p>
            <a:r>
              <a:rPr lang="tr-TR" dirty="0"/>
              <a:t>2. Noter harçları,</a:t>
            </a:r>
          </a:p>
          <a:p>
            <a:r>
              <a:rPr lang="tr-TR" dirty="0"/>
              <a:t>3. </a:t>
            </a:r>
            <a:r>
              <a:rPr lang="tr-TR" dirty="0" smtClean="0"/>
              <a:t>Vergi </a:t>
            </a:r>
            <a:r>
              <a:rPr lang="tr-TR" dirty="0"/>
              <a:t>Yargısı Harçları,</a:t>
            </a:r>
          </a:p>
          <a:p>
            <a:r>
              <a:rPr lang="tr-TR" dirty="0"/>
              <a:t>4. Tapu ve Kadastro harçları,</a:t>
            </a:r>
          </a:p>
          <a:p>
            <a:r>
              <a:rPr lang="tr-TR" dirty="0"/>
              <a:t>5. Konsolosluk harçları,</a:t>
            </a:r>
          </a:p>
          <a:p>
            <a:r>
              <a:rPr lang="tr-TR" dirty="0"/>
              <a:t>6. Pasaport, ikamet tezkeresi, çalışma izni, çalışma izni muafiyeti, vize ve Dışişleri Bakanlığı tasdik harçları, </a:t>
            </a:r>
          </a:p>
          <a:p>
            <a:r>
              <a:rPr lang="tr-TR" dirty="0" smtClean="0"/>
              <a:t>7</a:t>
            </a:r>
            <a:r>
              <a:rPr lang="tr-TR" dirty="0"/>
              <a:t>. Gemi ve liman harçları,</a:t>
            </a:r>
          </a:p>
          <a:p>
            <a:r>
              <a:rPr lang="tr-TR" dirty="0"/>
              <a:t>8. </a:t>
            </a:r>
            <a:r>
              <a:rPr lang="tr-TR" dirty="0" err="1"/>
              <a:t>İmtiyazname</a:t>
            </a:r>
            <a:r>
              <a:rPr lang="tr-TR" dirty="0" smtClean="0"/>
              <a:t>, ruhsatname </a:t>
            </a:r>
            <a:r>
              <a:rPr lang="tr-TR" dirty="0"/>
              <a:t>ve </a:t>
            </a:r>
            <a:r>
              <a:rPr lang="tr-TR" dirty="0" smtClean="0"/>
              <a:t>diploma </a:t>
            </a:r>
            <a:r>
              <a:rPr lang="tr-TR" dirty="0"/>
              <a:t>harçları,</a:t>
            </a:r>
          </a:p>
          <a:p>
            <a:r>
              <a:rPr lang="tr-TR" dirty="0"/>
              <a:t>9. Trafik harçları.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4831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Harçlarda </a:t>
            </a:r>
            <a:r>
              <a:rPr lang="tr-TR" dirty="0" err="1" smtClean="0"/>
              <a:t>nisbi</a:t>
            </a:r>
            <a:r>
              <a:rPr lang="tr-TR" dirty="0" smtClean="0"/>
              <a:t> ve maktu olarak iki matrah ölçüsü vardır. </a:t>
            </a:r>
          </a:p>
          <a:p>
            <a:r>
              <a:rPr lang="tr-TR" dirty="0" err="1" smtClean="0"/>
              <a:t>Nisbi</a:t>
            </a:r>
            <a:r>
              <a:rPr lang="tr-TR" dirty="0" smtClean="0"/>
              <a:t> harçların konuları belli bir değere ilişkindir ve tarifede yazılı olan oran bu değere uygulanır. Maktu harçların konuları ise bir değere ilişkin değildir. </a:t>
            </a:r>
          </a:p>
          <a:p>
            <a:r>
              <a:rPr lang="tr-TR" dirty="0" smtClean="0"/>
              <a:t>Örneğin, yargı harçları Harçlar Kanununun (1) sayılı tarifesinde yazılı işlemlerden değer ölçüsüne göre nispi esas üzerinden, işlemin nev'i ve mahiyetine göre maktu esas üzerinden alınır.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7313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Harçlardan </a:t>
            </a:r>
            <a:r>
              <a:rPr lang="tr-TR" dirty="0"/>
              <a:t>süresinde </a:t>
            </a:r>
            <a:r>
              <a:rPr lang="tr-TR" dirty="0" smtClean="0"/>
              <a:t>ödenmeyenleri</a:t>
            </a:r>
            <a:r>
              <a:rPr lang="tr-TR" dirty="0"/>
              <a:t>, ilgili mahkeme ve daireler </a:t>
            </a:r>
            <a:r>
              <a:rPr lang="tr-TR" dirty="0" smtClean="0"/>
              <a:t> tarafından </a:t>
            </a:r>
            <a:r>
              <a:rPr lang="tr-TR" dirty="0"/>
              <a:t>sürenin sonundan itibaren </a:t>
            </a:r>
            <a:r>
              <a:rPr lang="tr-TR" dirty="0" smtClean="0"/>
              <a:t>on beş </a:t>
            </a:r>
            <a:r>
              <a:rPr lang="tr-TR" dirty="0"/>
              <a:t>gün içinde bir yazı ile o yerin vergi dairesine </a:t>
            </a:r>
            <a:r>
              <a:rPr lang="tr-TR" dirty="0" smtClean="0"/>
              <a:t>bildirilir </a:t>
            </a:r>
            <a:r>
              <a:rPr lang="tr-TR" dirty="0"/>
              <a:t>ve </a:t>
            </a:r>
            <a:r>
              <a:rPr lang="tr-TR" dirty="0" smtClean="0"/>
              <a:t>harçlar </a:t>
            </a:r>
            <a:r>
              <a:rPr lang="tr-TR" dirty="0"/>
              <a:t>vergi dairesince </a:t>
            </a:r>
            <a:r>
              <a:rPr lang="tr-TR" dirty="0" smtClean="0"/>
              <a:t>tahsil olunur.</a:t>
            </a:r>
          </a:p>
          <a:p>
            <a:r>
              <a:rPr lang="tr-TR" dirty="0"/>
              <a:t>Düzenleme ve tasdik işlemleri noterlerin </a:t>
            </a:r>
            <a:r>
              <a:rPr lang="tr-TR" dirty="0" smtClean="0"/>
              <a:t>kusurlarından </a:t>
            </a:r>
            <a:r>
              <a:rPr lang="tr-TR" dirty="0"/>
              <a:t>dolayı, mahkeme tarafından hükümsüz </a:t>
            </a:r>
            <a:r>
              <a:rPr lang="tr-TR" dirty="0" smtClean="0"/>
              <a:t>addolunursa </a:t>
            </a:r>
            <a:r>
              <a:rPr lang="tr-TR" dirty="0"/>
              <a:t>noter aldığı harç ve ücretler tutarını şahsen tazmin ile mükelleftir.</a:t>
            </a:r>
          </a:p>
          <a:p>
            <a:r>
              <a:rPr lang="tr-TR" dirty="0"/>
              <a:t>Harç ve ücretlerin tazmin ettirilmiş olması, ilgililerin genel hükümler dairesinde noterden ayrıca zarar ve ziyan </a:t>
            </a:r>
            <a:r>
              <a:rPr lang="tr-TR" dirty="0" smtClean="0"/>
              <a:t>istemelerine engel teşkil </a:t>
            </a:r>
            <a:r>
              <a:rPr lang="tr-TR" dirty="0"/>
              <a:t>etmez.</a:t>
            </a:r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0514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Harçlar makbuz karşılığında ödenirler. </a:t>
            </a:r>
          </a:p>
          <a:p>
            <a:r>
              <a:rPr lang="tr-TR" dirty="0" smtClean="0"/>
              <a:t>Harçlar Kanunu, muaflık ve istisnaları harç konularına göre ayrı ayrı düzenlemiştir. </a:t>
            </a:r>
          </a:p>
          <a:p>
            <a:r>
              <a:rPr lang="tr-TR" dirty="0" smtClean="0"/>
              <a:t>Harçlar Kanunun 59. maddesine göre harçtan müstesna olan işlemlerden bazıları şunlardır:</a:t>
            </a:r>
            <a:endParaRPr lang="tr-TR" dirty="0"/>
          </a:p>
          <a:p>
            <a:r>
              <a:rPr lang="tr-TR" dirty="0"/>
              <a:t>a) Genel ve özel bütçeli idarelerle, il özel idareleri, belediyeler ve köylerin iktisap edecekleri gayrimenkullerin </a:t>
            </a:r>
            <a:r>
              <a:rPr lang="tr-TR" dirty="0" smtClean="0"/>
              <a:t>ayni </a:t>
            </a:r>
            <a:r>
              <a:rPr lang="tr-TR" dirty="0"/>
              <a:t>hakların tescili, şerhi gerektiren işlemleri ve bunların terkinleri, </a:t>
            </a:r>
          </a:p>
          <a:p>
            <a:r>
              <a:rPr lang="tr-TR" dirty="0" smtClean="0"/>
              <a:t>b</a:t>
            </a:r>
            <a:r>
              <a:rPr lang="tr-TR" dirty="0"/>
              <a:t>) Kamu menfaatlerine yararlı dernekler ile </a:t>
            </a:r>
            <a:r>
              <a:rPr lang="tr-TR" dirty="0" smtClean="0"/>
              <a:t>Bakanlar </a:t>
            </a:r>
            <a:r>
              <a:rPr lang="tr-TR" dirty="0"/>
              <a:t>Kurulunca vergi muafiyeti tanınan vakıfların iktisap edecekleri </a:t>
            </a:r>
            <a:r>
              <a:rPr lang="tr-TR" dirty="0" smtClean="0"/>
              <a:t>gayrimenkullerin </a:t>
            </a:r>
            <a:r>
              <a:rPr lang="tr-TR" dirty="0"/>
              <a:t>ve sair ayni hakların tescilleri ve şerhi gerektiren işlemleriyle bu dernek ve vakıflara ait tesislerin ve </a:t>
            </a:r>
            <a:r>
              <a:rPr lang="tr-TR" dirty="0" smtClean="0"/>
              <a:t>bu tesislerin </a:t>
            </a:r>
            <a:r>
              <a:rPr lang="tr-TR" dirty="0"/>
              <a:t>sonradan iktisap edecekleri gayrimenkullerin ve </a:t>
            </a:r>
            <a:r>
              <a:rPr lang="tr-TR" dirty="0" smtClean="0"/>
              <a:t>sair </a:t>
            </a:r>
            <a:r>
              <a:rPr lang="tr-TR" dirty="0"/>
              <a:t>ayni hakların tescilleri ve şerhi gerektiren işlemleri ve </a:t>
            </a:r>
            <a:r>
              <a:rPr lang="tr-TR" dirty="0" smtClean="0"/>
              <a:t>bunların terkinleri,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8457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c) İlgililerin kusurları olmaksızın tapu ve kadastro idareleri tarafından yapılacak hataların tashihleri,</a:t>
            </a:r>
          </a:p>
          <a:p>
            <a:r>
              <a:rPr lang="tr-TR" dirty="0"/>
              <a:t>d) Mahkemeler, icra ve iflas daireleri ve diğer resmi dairelerce</a:t>
            </a:r>
          </a:p>
          <a:p>
            <a:r>
              <a:rPr lang="tr-TR" dirty="0"/>
              <a:t>istenecek kayıt ve belge suretleri,</a:t>
            </a:r>
          </a:p>
          <a:p>
            <a:r>
              <a:rPr lang="tr-TR" dirty="0"/>
              <a:t>e) Karşılıklı olmak şartıyla yabancı devletlerin diplomatik veya konsolosluk ihtiyaçları için iktisap edecekleri </a:t>
            </a:r>
            <a:r>
              <a:rPr lang="tr-TR" dirty="0" smtClean="0"/>
              <a:t>gayrimenkullerin </a:t>
            </a:r>
            <a:r>
              <a:rPr lang="tr-TR" dirty="0"/>
              <a:t>ve sair ayni hakların tescilleri, şerhi gerektiren işlemleri ve bunların terkinleri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7633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f) Deprem</a:t>
            </a:r>
            <a:r>
              <a:rPr lang="tr-TR" dirty="0"/>
              <a:t>, su </a:t>
            </a:r>
            <a:r>
              <a:rPr lang="tr-TR" dirty="0" smtClean="0"/>
              <a:t>basması, </a:t>
            </a:r>
            <a:r>
              <a:rPr lang="tr-TR" dirty="0"/>
              <a:t>yangın gibi tabii afetlerin </a:t>
            </a:r>
            <a:r>
              <a:rPr lang="tr-TR" dirty="0" err="1"/>
              <a:t>vukubulduğu</a:t>
            </a:r>
            <a:r>
              <a:rPr lang="tr-TR" dirty="0"/>
              <a:t> bölgelerde (Bu bölgeler Maliye ve İmar ve İskan </a:t>
            </a:r>
            <a:r>
              <a:rPr lang="tr-TR" dirty="0" smtClean="0"/>
              <a:t>Bakanlıklarınca </a:t>
            </a:r>
            <a:r>
              <a:rPr lang="tr-TR" dirty="0"/>
              <a:t>müştereken tespit olunur) bu afetlerin </a:t>
            </a:r>
            <a:r>
              <a:rPr lang="tr-TR" dirty="0" err="1"/>
              <a:t>vukubulduğu</a:t>
            </a:r>
            <a:r>
              <a:rPr lang="tr-TR" dirty="0"/>
              <a:t> yılı izleyen yıldan itibaren en çok beş yıl içinde arsa </a:t>
            </a:r>
            <a:r>
              <a:rPr lang="tr-TR" dirty="0" smtClean="0"/>
              <a:t>üzerinde </a:t>
            </a:r>
            <a:r>
              <a:rPr lang="tr-TR" dirty="0"/>
              <a:t>inşa veya binaya ilave suretiyle </a:t>
            </a:r>
            <a:r>
              <a:rPr lang="tr-TR" dirty="0" smtClean="0"/>
              <a:t>meydana </a:t>
            </a:r>
            <a:r>
              <a:rPr lang="tr-TR" dirty="0"/>
              <a:t>getirilen binalar, bağımsız bölümler veya katlar için yapılan tescil, şerh ve </a:t>
            </a:r>
            <a:r>
              <a:rPr lang="tr-TR" dirty="0" smtClean="0"/>
              <a:t>terkinler.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1267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491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HARÇLAR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HARÇLAR KANUNU</dc:title>
  <dc:creator>EDA OZDILER</dc:creator>
  <cp:lastModifiedBy>EDA OZDILER</cp:lastModifiedBy>
  <cp:revision>3</cp:revision>
  <dcterms:created xsi:type="dcterms:W3CDTF">2018-02-21T09:24:28Z</dcterms:created>
  <dcterms:modified xsi:type="dcterms:W3CDTF">2018-02-21T09:38:21Z</dcterms:modified>
</cp:coreProperties>
</file>