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373" r:id="rId2"/>
    <p:sldId id="399" r:id="rId3"/>
    <p:sldId id="400" r:id="rId4"/>
    <p:sldId id="372" r:id="rId5"/>
    <p:sldId id="401" r:id="rId6"/>
    <p:sldId id="402" r:id="rId7"/>
    <p:sldId id="377" r:id="rId8"/>
    <p:sldId id="398" r:id="rId9"/>
    <p:sldId id="327" r:id="rId10"/>
    <p:sldId id="375" r:id="rId11"/>
    <p:sldId id="376" r:id="rId12"/>
    <p:sldId id="374" r:id="rId13"/>
    <p:sldId id="326" r:id="rId14"/>
    <p:sldId id="334" r:id="rId15"/>
    <p:sldId id="378" r:id="rId16"/>
    <p:sldId id="379" r:id="rId17"/>
    <p:sldId id="328" r:id="rId18"/>
    <p:sldId id="380" r:id="rId19"/>
    <p:sldId id="381" r:id="rId20"/>
    <p:sldId id="382" r:id="rId21"/>
    <p:sldId id="383" r:id="rId22"/>
    <p:sldId id="329" r:id="rId23"/>
    <p:sldId id="330" r:id="rId24"/>
    <p:sldId id="259" r:id="rId25"/>
    <p:sldId id="260" r:id="rId26"/>
    <p:sldId id="385" r:id="rId27"/>
    <p:sldId id="384" r:id="rId28"/>
    <p:sldId id="392" r:id="rId29"/>
    <p:sldId id="393" r:id="rId30"/>
    <p:sldId id="394" r:id="rId31"/>
    <p:sldId id="395" r:id="rId32"/>
    <p:sldId id="396" r:id="rId33"/>
    <p:sldId id="386" r:id="rId34"/>
    <p:sldId id="262" r:id="rId35"/>
    <p:sldId id="387" r:id="rId36"/>
    <p:sldId id="388" r:id="rId37"/>
    <p:sldId id="389" r:id="rId38"/>
    <p:sldId id="390" r:id="rId39"/>
    <p:sldId id="391" r:id="rId40"/>
    <p:sldId id="297" r:id="rId41"/>
    <p:sldId id="295" r:id="rId42"/>
    <p:sldId id="296" r:id="rId4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4251"/>
    <p:restoredTop sz="94083" autoAdjust="0"/>
  </p:normalViewPr>
  <p:slideViewPr>
    <p:cSldViewPr>
      <p:cViewPr varScale="1">
        <p:scale>
          <a:sx n="105" d="100"/>
          <a:sy n="105" d="100"/>
        </p:scale>
        <p:origin x="-17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4C239-D21C-7141-BF06-1FF8E9DC4130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28FC7-9497-7A47-8553-74AF0932A7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524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69261-E317-4BC8-928F-47519920BFEE}" type="datetimeFigureOut">
              <a:rPr lang="tr-TR" smtClean="0"/>
              <a:pPr/>
              <a:t>25.11.2020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77956-26C4-4236-BAC7-85469D839C99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ARB’ler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Bradikinin</a:t>
            </a:r>
            <a:r>
              <a:rPr lang="tr-TR" dirty="0"/>
              <a:t> metabolizmasını etkilemez, ACE </a:t>
            </a:r>
            <a:r>
              <a:rPr lang="tr-TR" dirty="0" err="1"/>
              <a:t>inh’ne</a:t>
            </a:r>
            <a:r>
              <a:rPr lang="tr-TR" dirty="0"/>
              <a:t> göre daha </a:t>
            </a:r>
            <a:r>
              <a:rPr lang="tr-TR" dirty="0" err="1"/>
              <a:t>selektif</a:t>
            </a:r>
            <a:endParaRPr lang="tr-TR" dirty="0"/>
          </a:p>
          <a:p>
            <a:r>
              <a:rPr lang="tr-TR" dirty="0"/>
              <a:t>ACE </a:t>
            </a:r>
            <a:r>
              <a:rPr lang="tr-TR" dirty="0" err="1"/>
              <a:t>inh’ne</a:t>
            </a:r>
            <a:r>
              <a:rPr lang="tr-TR" dirty="0"/>
              <a:t> benzer şekilde kalp yetmezlikli ve kronik böbrek hastalığı olanlarda yararlı</a:t>
            </a:r>
          </a:p>
          <a:p>
            <a:r>
              <a:rPr lang="tr-TR" dirty="0"/>
              <a:t>Yan etki profili ACE </a:t>
            </a:r>
            <a:r>
              <a:rPr lang="tr-TR" dirty="0" err="1"/>
              <a:t>inh</a:t>
            </a:r>
            <a:r>
              <a:rPr lang="tr-TR" dirty="0"/>
              <a:t>.’ne benzer</a:t>
            </a:r>
          </a:p>
          <a:p>
            <a:r>
              <a:rPr lang="tr-TR" dirty="0"/>
              <a:t>Öksürük ve </a:t>
            </a:r>
            <a:r>
              <a:rPr lang="tr-TR" dirty="0" err="1"/>
              <a:t>anjiyoödem</a:t>
            </a:r>
            <a:r>
              <a:rPr lang="tr-TR" dirty="0"/>
              <a:t> yaygın değil (ACE </a:t>
            </a:r>
            <a:r>
              <a:rPr lang="tr-TR" dirty="0" err="1"/>
              <a:t>inh</a:t>
            </a:r>
            <a:r>
              <a:rPr lang="tr-TR" dirty="0"/>
              <a:t> </a:t>
            </a:r>
            <a:r>
              <a:rPr lang="tr-TR" dirty="0" err="1"/>
              <a:t>advers</a:t>
            </a:r>
            <a:r>
              <a:rPr lang="tr-TR" dirty="0"/>
              <a:t> </a:t>
            </a:r>
            <a:r>
              <a:rPr lang="tr-TR" dirty="0" err="1"/>
              <a:t>reaks</a:t>
            </a:r>
            <a:r>
              <a:rPr lang="tr-TR" dirty="0"/>
              <a:t> gelişenlerde tercih edilir)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32" y="1195056"/>
            <a:ext cx="8532440" cy="381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etin kutusu"/>
          <p:cNvSpPr txBox="1"/>
          <p:nvPr/>
        </p:nvSpPr>
        <p:spPr>
          <a:xfrm>
            <a:off x="2986993" y="6488668"/>
            <a:ext cx="615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Basic</a:t>
            </a:r>
            <a:r>
              <a:rPr lang="tr-TR" dirty="0" smtClean="0"/>
              <a:t> and Clinical  Pharmacology, </a:t>
            </a:r>
            <a:r>
              <a:rPr lang="tr-TR" dirty="0" err="1" smtClean="0"/>
              <a:t>Katzung</a:t>
            </a:r>
            <a:r>
              <a:rPr lang="tr-TR" dirty="0" smtClean="0"/>
              <a:t> &amp; </a:t>
            </a:r>
            <a:r>
              <a:rPr lang="tr-TR" dirty="0" err="1" smtClean="0"/>
              <a:t>Trevor</a:t>
            </a:r>
            <a:r>
              <a:rPr lang="tr-TR" dirty="0" smtClean="0"/>
              <a:t>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748463" cy="412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etin kutusu"/>
          <p:cNvSpPr txBox="1"/>
          <p:nvPr/>
        </p:nvSpPr>
        <p:spPr>
          <a:xfrm>
            <a:off x="2986993" y="6488668"/>
            <a:ext cx="615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Basic</a:t>
            </a:r>
            <a:r>
              <a:rPr lang="tr-TR" dirty="0" smtClean="0"/>
              <a:t> and Clinical  Pharmacology, </a:t>
            </a:r>
            <a:r>
              <a:rPr lang="tr-TR" dirty="0" err="1" smtClean="0"/>
              <a:t>Katzung</a:t>
            </a:r>
            <a:r>
              <a:rPr lang="tr-TR" dirty="0" smtClean="0"/>
              <a:t> &amp; </a:t>
            </a:r>
            <a:r>
              <a:rPr lang="tr-TR" dirty="0" err="1" smtClean="0"/>
              <a:t>Trevor</a:t>
            </a:r>
            <a:r>
              <a:rPr lang="tr-TR" dirty="0" smtClean="0"/>
              <a:t>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Ca</a:t>
            </a:r>
            <a:r>
              <a:rPr lang="tr-TR" dirty="0"/>
              <a:t>++ Kanal </a:t>
            </a:r>
            <a:r>
              <a:rPr lang="tr-TR" dirty="0" err="1"/>
              <a:t>blokerleri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Dihidropiridinler</a:t>
            </a:r>
            <a:r>
              <a:rPr lang="tr-TR" dirty="0"/>
              <a:t> ile </a:t>
            </a:r>
            <a:r>
              <a:rPr lang="tr-TR" dirty="0" err="1"/>
              <a:t>kardiyodepresant</a:t>
            </a:r>
            <a:r>
              <a:rPr lang="tr-TR" dirty="0"/>
              <a:t> etki düşük, refleks taşikardi nedeniyle CO </a:t>
            </a:r>
            <a:r>
              <a:rPr lang="tr-TR" dirty="0" err="1"/>
              <a:t>yu</a:t>
            </a:r>
            <a:r>
              <a:rPr lang="tr-TR" dirty="0"/>
              <a:t> değiştirmez ya da hafif artırır</a:t>
            </a:r>
          </a:p>
          <a:p>
            <a:r>
              <a:rPr lang="tr-TR" dirty="0" err="1"/>
              <a:t>Verapamil</a:t>
            </a:r>
            <a:r>
              <a:rPr lang="tr-TR" dirty="0"/>
              <a:t>, </a:t>
            </a:r>
            <a:r>
              <a:rPr lang="tr-TR" dirty="0" err="1"/>
              <a:t>kardiyodepresan</a:t>
            </a:r>
            <a:r>
              <a:rPr lang="tr-TR" dirty="0"/>
              <a:t>, CO </a:t>
            </a:r>
            <a:r>
              <a:rPr lang="tr-TR" dirty="0" err="1"/>
              <a:t>yu</a:t>
            </a:r>
            <a:r>
              <a:rPr lang="tr-TR" dirty="0"/>
              <a:t> ve HR i azaltır</a:t>
            </a:r>
          </a:p>
          <a:p>
            <a:r>
              <a:rPr lang="tr-TR" dirty="0"/>
              <a:t>Oral-kısa etkili </a:t>
            </a:r>
            <a:r>
              <a:rPr lang="tr-TR" dirty="0" err="1"/>
              <a:t>nifedipin</a:t>
            </a:r>
            <a:r>
              <a:rPr lang="tr-TR"/>
              <a:t>, hipertansiyon acilinde</a:t>
            </a:r>
          </a:p>
          <a:p>
            <a:endParaRPr lang="tr-TR"/>
          </a:p>
          <a:p>
            <a:endParaRPr lang="tr-T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24BE34CC-6B51-A144-810D-5E1CEA47D1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0"/>
            <a:ext cx="3418734" cy="6858000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3165697" y="6488668"/>
            <a:ext cx="597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Illustrated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r>
              <a:rPr lang="tr-TR" dirty="0" smtClean="0"/>
              <a:t>, 2015</a:t>
            </a:r>
            <a:endParaRPr lang="tr-T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078DE96B-E0F1-8C46-989E-DB6614FA50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0"/>
            <a:ext cx="2727040" cy="6858000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3165697" y="6488668"/>
            <a:ext cx="597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Illustrated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r>
              <a:rPr lang="tr-TR" dirty="0" smtClean="0"/>
              <a:t>, 2015</a:t>
            </a:r>
            <a:endParaRPr lang="tr-T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Ca</a:t>
            </a:r>
            <a:r>
              <a:rPr lang="tr-TR" dirty="0"/>
              <a:t>++ kanal </a:t>
            </a:r>
            <a:r>
              <a:rPr lang="tr-TR" dirty="0" err="1"/>
              <a:t>blokerleri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/>
              <a:t>Toksik</a:t>
            </a:r>
            <a:r>
              <a:rPr lang="tr-TR" dirty="0"/>
              <a:t> etkiler:</a:t>
            </a:r>
          </a:p>
          <a:p>
            <a:r>
              <a:rPr lang="tr-TR" dirty="0"/>
              <a:t>Kardiyak depresyon, </a:t>
            </a:r>
            <a:r>
              <a:rPr lang="tr-TR" dirty="0" err="1"/>
              <a:t>bradikardi</a:t>
            </a:r>
            <a:r>
              <a:rPr lang="tr-TR" dirty="0"/>
              <a:t>, AV blok,</a:t>
            </a:r>
          </a:p>
          <a:p>
            <a:pPr>
              <a:buNone/>
            </a:pPr>
            <a:r>
              <a:rPr lang="tr-TR" dirty="0"/>
              <a:t>kardiyak </a:t>
            </a:r>
            <a:r>
              <a:rPr lang="tr-TR" dirty="0" err="1"/>
              <a:t>arrest</a:t>
            </a:r>
            <a:r>
              <a:rPr lang="tr-TR" dirty="0"/>
              <a:t>, HF</a:t>
            </a:r>
          </a:p>
          <a:p>
            <a:r>
              <a:rPr lang="tr-TR" dirty="0" err="1"/>
              <a:t>Dihidropiridinlerle</a:t>
            </a:r>
            <a:r>
              <a:rPr lang="tr-TR" dirty="0"/>
              <a:t> ayak bileği ödemi</a:t>
            </a:r>
          </a:p>
          <a:p>
            <a:r>
              <a:rPr lang="tr-TR" dirty="0"/>
              <a:t>Beta </a:t>
            </a:r>
            <a:r>
              <a:rPr lang="tr-TR" dirty="0" err="1"/>
              <a:t>bloker</a:t>
            </a:r>
            <a:r>
              <a:rPr lang="tr-TR" dirty="0"/>
              <a:t> alan hastalar </a:t>
            </a:r>
            <a:r>
              <a:rPr lang="tr-TR" dirty="0" err="1"/>
              <a:t>Ca</a:t>
            </a:r>
            <a:r>
              <a:rPr lang="tr-TR" dirty="0"/>
              <a:t>++ kanal </a:t>
            </a:r>
            <a:r>
              <a:rPr lang="tr-TR" dirty="0" err="1"/>
              <a:t>bl</a:t>
            </a:r>
            <a:r>
              <a:rPr lang="tr-TR" dirty="0"/>
              <a:t> </a:t>
            </a:r>
            <a:r>
              <a:rPr lang="tr-TR" dirty="0" err="1"/>
              <a:t>nin</a:t>
            </a:r>
            <a:endParaRPr lang="tr-TR" dirty="0"/>
          </a:p>
          <a:p>
            <a:pPr>
              <a:buNone/>
            </a:pPr>
            <a:r>
              <a:rPr lang="tr-TR" dirty="0" err="1"/>
              <a:t>kardiyodepresan</a:t>
            </a:r>
            <a:r>
              <a:rPr lang="tr-TR" dirty="0"/>
              <a:t> etkilerine daha duyarlıdır (</a:t>
            </a:r>
            <a:r>
              <a:rPr lang="tr-TR" dirty="0" err="1"/>
              <a:t>verapamil</a:t>
            </a:r>
            <a:r>
              <a:rPr lang="tr-TR" dirty="0"/>
              <a:t> ile beta </a:t>
            </a:r>
            <a:r>
              <a:rPr lang="tr-TR" dirty="0" err="1"/>
              <a:t>bl</a:t>
            </a:r>
            <a:r>
              <a:rPr lang="tr-TR" dirty="0"/>
              <a:t> kullanımı </a:t>
            </a:r>
            <a:r>
              <a:rPr lang="tr-TR" dirty="0" err="1"/>
              <a:t>kontrindike</a:t>
            </a:r>
            <a:r>
              <a:rPr lang="tr-TR" dirty="0"/>
              <a:t>!)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Beta </a:t>
            </a:r>
            <a:r>
              <a:rPr lang="tr-TR" dirty="0" err="1"/>
              <a:t>blokerler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CO’yu</a:t>
            </a:r>
            <a:r>
              <a:rPr lang="tr-TR" dirty="0"/>
              <a:t> azalttıkları </a:t>
            </a:r>
            <a:r>
              <a:rPr lang="tr-TR" dirty="0" err="1"/>
              <a:t>icin</a:t>
            </a:r>
            <a:r>
              <a:rPr lang="tr-TR" dirty="0"/>
              <a:t> kan basıncı düşer</a:t>
            </a:r>
          </a:p>
          <a:p>
            <a:r>
              <a:rPr lang="tr-TR" dirty="0"/>
              <a:t>Yüksek </a:t>
            </a:r>
            <a:r>
              <a:rPr lang="tr-TR" dirty="0" err="1"/>
              <a:t>renin</a:t>
            </a:r>
            <a:r>
              <a:rPr lang="tr-TR" dirty="0"/>
              <a:t> aktivitesi olan </a:t>
            </a:r>
            <a:r>
              <a:rPr lang="tr-TR" dirty="0" err="1"/>
              <a:t>hipertansif</a:t>
            </a:r>
            <a:r>
              <a:rPr lang="tr-TR" dirty="0"/>
              <a:t> hastalarda da etkinlik daha yüksek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Beta </a:t>
            </a:r>
            <a:r>
              <a:rPr lang="tr-TR" dirty="0" err="1"/>
              <a:t>blokerler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dirty="0" err="1"/>
              <a:t>Propranolol</a:t>
            </a:r>
            <a:endParaRPr lang="tr-TR" dirty="0"/>
          </a:p>
          <a:p>
            <a:r>
              <a:rPr lang="tr-TR" dirty="0" err="1"/>
              <a:t>Metoprolol</a:t>
            </a:r>
            <a:endParaRPr lang="tr-TR" dirty="0"/>
          </a:p>
          <a:p>
            <a:r>
              <a:rPr lang="tr-TR" dirty="0" err="1"/>
              <a:t>Atenolol</a:t>
            </a:r>
            <a:endParaRPr lang="tr-TR" dirty="0"/>
          </a:p>
          <a:p>
            <a:r>
              <a:rPr lang="tr-TR" dirty="0" err="1"/>
              <a:t>Nadolol</a:t>
            </a:r>
            <a:endParaRPr lang="tr-TR" dirty="0"/>
          </a:p>
          <a:p>
            <a:r>
              <a:rPr lang="tr-TR" dirty="0" err="1"/>
              <a:t>Karteolol</a:t>
            </a:r>
            <a:endParaRPr lang="tr-TR" dirty="0"/>
          </a:p>
          <a:p>
            <a:r>
              <a:rPr lang="tr-TR" dirty="0" err="1"/>
              <a:t>Betaksolol</a:t>
            </a:r>
            <a:endParaRPr lang="tr-TR" dirty="0"/>
          </a:p>
          <a:p>
            <a:r>
              <a:rPr lang="tr-TR" dirty="0" err="1"/>
              <a:t>Bizoprolol</a:t>
            </a:r>
            <a:endParaRPr lang="tr-TR" dirty="0"/>
          </a:p>
          <a:p>
            <a:r>
              <a:rPr lang="tr-TR" dirty="0" err="1"/>
              <a:t>Asebutolol</a:t>
            </a:r>
            <a:endParaRPr lang="tr-TR" dirty="0"/>
          </a:p>
          <a:p>
            <a:r>
              <a:rPr lang="tr-TR" dirty="0" err="1"/>
              <a:t>Pindolol</a:t>
            </a:r>
            <a:endParaRPr lang="tr-TR" dirty="0"/>
          </a:p>
          <a:p>
            <a:r>
              <a:rPr lang="tr-TR" dirty="0" err="1"/>
              <a:t>Karvedilol</a:t>
            </a:r>
            <a:endParaRPr lang="tr-TR" dirty="0"/>
          </a:p>
          <a:p>
            <a:r>
              <a:rPr lang="tr-TR" dirty="0" err="1"/>
              <a:t>Labetalol</a:t>
            </a:r>
            <a:endParaRPr lang="tr-TR" dirty="0"/>
          </a:p>
          <a:p>
            <a:r>
              <a:rPr lang="tr-TR" dirty="0" err="1"/>
              <a:t>Nebivolol</a:t>
            </a:r>
            <a:endParaRPr lang="tr-T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Beta </a:t>
            </a:r>
            <a:r>
              <a:rPr lang="tr-TR" dirty="0" err="1"/>
              <a:t>blokerler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Metoprolol</a:t>
            </a:r>
            <a:r>
              <a:rPr lang="tr-TR" dirty="0"/>
              <a:t> ve </a:t>
            </a:r>
            <a:r>
              <a:rPr lang="tr-TR" dirty="0" err="1"/>
              <a:t>atenolol</a:t>
            </a:r>
            <a:r>
              <a:rPr lang="tr-TR" dirty="0"/>
              <a:t>, </a:t>
            </a:r>
            <a:r>
              <a:rPr lang="tr-TR" u="sng" dirty="0" err="1"/>
              <a:t>kardiyoselektif</a:t>
            </a:r>
            <a:endParaRPr lang="tr-TR" u="sng" dirty="0"/>
          </a:p>
          <a:p>
            <a:r>
              <a:rPr lang="tr-TR" dirty="0"/>
              <a:t>En çok kullanılan beta </a:t>
            </a:r>
            <a:r>
              <a:rPr lang="tr-TR" dirty="0" err="1"/>
              <a:t>blokerlerdir</a:t>
            </a:r>
            <a:endParaRPr lang="tr-TR" dirty="0"/>
          </a:p>
          <a:p>
            <a:r>
              <a:rPr lang="tr-TR" dirty="0"/>
              <a:t>Astım, </a:t>
            </a:r>
            <a:r>
              <a:rPr lang="tr-TR" dirty="0" err="1"/>
              <a:t>diabet</a:t>
            </a:r>
            <a:r>
              <a:rPr lang="tr-TR" dirty="0"/>
              <a:t>, </a:t>
            </a:r>
            <a:r>
              <a:rPr lang="tr-TR" dirty="0" err="1"/>
              <a:t>periferik</a:t>
            </a:r>
            <a:r>
              <a:rPr lang="tr-TR" dirty="0"/>
              <a:t> damar hastalığı olanlarda avantaj</a:t>
            </a:r>
          </a:p>
          <a:p>
            <a:r>
              <a:rPr lang="tr-TR" dirty="0" err="1"/>
              <a:t>Betaksolol</a:t>
            </a:r>
            <a:r>
              <a:rPr lang="tr-TR" dirty="0"/>
              <a:t> ve </a:t>
            </a:r>
            <a:r>
              <a:rPr lang="tr-TR" dirty="0" err="1"/>
              <a:t>bizoprolol</a:t>
            </a:r>
            <a:r>
              <a:rPr lang="tr-TR" dirty="0"/>
              <a:t> de </a:t>
            </a:r>
            <a:r>
              <a:rPr lang="tr-TR" u="sng" dirty="0"/>
              <a:t>beta 1 AR </a:t>
            </a:r>
            <a:r>
              <a:rPr lang="tr-TR" u="sng" dirty="0" err="1"/>
              <a:t>selektif</a:t>
            </a:r>
            <a:r>
              <a:rPr lang="tr-TR" u="sng" dirty="0"/>
              <a:t> </a:t>
            </a:r>
            <a:r>
              <a:rPr lang="tr-TR" dirty="0" err="1"/>
              <a:t>bloker</a:t>
            </a:r>
            <a:endParaRPr lang="tr-T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Beta </a:t>
            </a:r>
            <a:r>
              <a:rPr lang="tr-TR" dirty="0" err="1"/>
              <a:t>blokerler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Pindolol</a:t>
            </a:r>
            <a:r>
              <a:rPr lang="tr-TR" dirty="0"/>
              <a:t>, </a:t>
            </a:r>
            <a:r>
              <a:rPr lang="tr-TR" dirty="0" err="1"/>
              <a:t>asebutolol</a:t>
            </a:r>
            <a:r>
              <a:rPr lang="tr-TR" dirty="0"/>
              <a:t> ve </a:t>
            </a:r>
            <a:r>
              <a:rPr lang="tr-TR" dirty="0" err="1"/>
              <a:t>penbutolol</a:t>
            </a:r>
            <a:r>
              <a:rPr lang="tr-TR" dirty="0"/>
              <a:t> </a:t>
            </a:r>
            <a:r>
              <a:rPr lang="tr-TR" dirty="0" err="1"/>
              <a:t>parsiyel</a:t>
            </a:r>
            <a:r>
              <a:rPr lang="tr-TR" dirty="0"/>
              <a:t> </a:t>
            </a:r>
            <a:r>
              <a:rPr lang="tr-TR" dirty="0" err="1"/>
              <a:t>agonist</a:t>
            </a:r>
            <a:r>
              <a:rPr lang="tr-TR" dirty="0"/>
              <a:t> (</a:t>
            </a:r>
            <a:r>
              <a:rPr lang="tr-TR" dirty="0" err="1"/>
              <a:t>intrinsik</a:t>
            </a:r>
            <a:r>
              <a:rPr lang="tr-TR" dirty="0"/>
              <a:t> </a:t>
            </a:r>
            <a:r>
              <a:rPr lang="tr-TR" dirty="0" err="1"/>
              <a:t>sempatomimetik</a:t>
            </a:r>
            <a:r>
              <a:rPr lang="tr-TR" dirty="0"/>
              <a:t> aktivite)</a:t>
            </a:r>
          </a:p>
          <a:p>
            <a:r>
              <a:rPr lang="tr-TR" dirty="0" err="1"/>
              <a:t>Vasküler</a:t>
            </a:r>
            <a:r>
              <a:rPr lang="tr-TR" dirty="0"/>
              <a:t> rezistansı azaltarak kan basıncını düşürürler, CO ve HR düşürücü etkileri düğerlerinden az</a:t>
            </a:r>
          </a:p>
          <a:p>
            <a:r>
              <a:rPr lang="tr-TR" dirty="0" err="1"/>
              <a:t>Bradiaritmili</a:t>
            </a:r>
            <a:r>
              <a:rPr lang="tr-TR" dirty="0"/>
              <a:t> ya da </a:t>
            </a:r>
            <a:r>
              <a:rPr lang="tr-TR" dirty="0" err="1"/>
              <a:t>periferik</a:t>
            </a:r>
            <a:r>
              <a:rPr lang="tr-TR" dirty="0"/>
              <a:t> </a:t>
            </a:r>
            <a:r>
              <a:rPr lang="tr-TR" dirty="0" err="1"/>
              <a:t>vasküler</a:t>
            </a:r>
            <a:r>
              <a:rPr lang="tr-TR" dirty="0"/>
              <a:t> damar hastalığı olanlarda özellikle faydalı olabilir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ARBs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tr-TR" dirty="0"/>
              <a:t>AT1 reseptörleri bloke eder, bu </a:t>
            </a:r>
            <a:r>
              <a:rPr lang="tr-TR" dirty="0" err="1"/>
              <a:t>resp</a:t>
            </a:r>
            <a:r>
              <a:rPr lang="tr-TR" dirty="0"/>
              <a:t> </a:t>
            </a:r>
            <a:r>
              <a:rPr lang="tr-TR" dirty="0" err="1"/>
              <a:t>ler</a:t>
            </a:r>
            <a:r>
              <a:rPr lang="tr-TR" dirty="0"/>
              <a:t>;</a:t>
            </a:r>
          </a:p>
          <a:p>
            <a:r>
              <a:rPr lang="tr-TR" dirty="0"/>
              <a:t>Kalp</a:t>
            </a:r>
          </a:p>
          <a:p>
            <a:r>
              <a:rPr lang="tr-TR" dirty="0" err="1"/>
              <a:t>Vasküler</a:t>
            </a:r>
            <a:r>
              <a:rPr lang="tr-TR" dirty="0"/>
              <a:t> düz kas</a:t>
            </a:r>
          </a:p>
          <a:p>
            <a:r>
              <a:rPr lang="tr-TR" dirty="0" err="1"/>
              <a:t>Renal</a:t>
            </a:r>
            <a:r>
              <a:rPr lang="tr-TR" dirty="0"/>
              <a:t> </a:t>
            </a:r>
            <a:r>
              <a:rPr lang="tr-TR" dirty="0" err="1"/>
              <a:t>glomerüller</a:t>
            </a:r>
            <a:r>
              <a:rPr lang="tr-TR" dirty="0"/>
              <a:t> ve </a:t>
            </a:r>
            <a:r>
              <a:rPr lang="tr-TR" dirty="0" err="1"/>
              <a:t>tübüller</a:t>
            </a:r>
            <a:endParaRPr lang="tr-TR" dirty="0"/>
          </a:p>
          <a:p>
            <a:r>
              <a:rPr lang="tr-TR" dirty="0"/>
              <a:t>Adrenal </a:t>
            </a:r>
            <a:r>
              <a:rPr lang="tr-TR" dirty="0" err="1"/>
              <a:t>kortex</a:t>
            </a:r>
            <a:endParaRPr lang="tr-TR" dirty="0"/>
          </a:p>
          <a:p>
            <a:r>
              <a:rPr lang="tr-TR" dirty="0" err="1"/>
              <a:t>Trombositler</a:t>
            </a:r>
            <a:endParaRPr lang="tr-TR" dirty="0"/>
          </a:p>
          <a:p>
            <a:r>
              <a:rPr lang="tr-TR" dirty="0" err="1"/>
              <a:t>Adipositler</a:t>
            </a:r>
            <a:endParaRPr lang="tr-TR" dirty="0"/>
          </a:p>
          <a:p>
            <a:r>
              <a:rPr lang="tr-TR" dirty="0"/>
              <a:t>Plasenta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Beta </a:t>
            </a:r>
            <a:r>
              <a:rPr lang="tr-TR" dirty="0" err="1"/>
              <a:t>blokerler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Labetalol</a:t>
            </a:r>
            <a:r>
              <a:rPr lang="tr-TR" dirty="0"/>
              <a:t>, </a:t>
            </a:r>
            <a:r>
              <a:rPr lang="tr-TR" dirty="0" err="1"/>
              <a:t>karvedilol</a:t>
            </a:r>
            <a:r>
              <a:rPr lang="tr-TR" dirty="0"/>
              <a:t> ve </a:t>
            </a:r>
            <a:r>
              <a:rPr lang="tr-TR" dirty="0" err="1"/>
              <a:t>nebivolol</a:t>
            </a:r>
            <a:r>
              <a:rPr lang="tr-TR" dirty="0"/>
              <a:t> ile hem beta </a:t>
            </a:r>
            <a:r>
              <a:rPr lang="tr-TR" dirty="0" err="1"/>
              <a:t>bloker</a:t>
            </a:r>
            <a:r>
              <a:rPr lang="tr-TR" dirty="0"/>
              <a:t> etki hem de </a:t>
            </a:r>
            <a:r>
              <a:rPr lang="tr-TR" dirty="0" err="1"/>
              <a:t>vazodilatör</a:t>
            </a:r>
            <a:r>
              <a:rPr lang="tr-TR" dirty="0"/>
              <a:t> etki</a:t>
            </a:r>
          </a:p>
          <a:p>
            <a:r>
              <a:rPr lang="tr-TR" dirty="0" err="1"/>
              <a:t>Labetalol</a:t>
            </a:r>
            <a:r>
              <a:rPr lang="tr-TR" dirty="0"/>
              <a:t>, PVR </a:t>
            </a:r>
            <a:r>
              <a:rPr lang="tr-TR" dirty="0" err="1"/>
              <a:t>yi</a:t>
            </a:r>
            <a:r>
              <a:rPr lang="tr-TR" dirty="0"/>
              <a:t> azaltır, CO ya da HR </a:t>
            </a:r>
            <a:r>
              <a:rPr lang="tr-TR" dirty="0" err="1"/>
              <a:t>yi</a:t>
            </a:r>
            <a:r>
              <a:rPr lang="tr-TR" dirty="0"/>
              <a:t> değiştirmez. Hem alfa hem de beta AR </a:t>
            </a:r>
            <a:r>
              <a:rPr lang="tr-TR" dirty="0" err="1"/>
              <a:t>blokeri</a:t>
            </a:r>
            <a:r>
              <a:rPr lang="tr-TR" dirty="0"/>
              <a:t> olduğu için, </a:t>
            </a:r>
            <a:r>
              <a:rPr lang="tr-TR" dirty="0" err="1"/>
              <a:t>feokromasitomaya</a:t>
            </a:r>
            <a:r>
              <a:rPr lang="tr-TR" dirty="0"/>
              <a:t> bağlı hipertansiyon </a:t>
            </a:r>
            <a:r>
              <a:rPr lang="tr-TR" dirty="0" err="1"/>
              <a:t>ted</a:t>
            </a:r>
            <a:r>
              <a:rPr lang="tr-TR" dirty="0"/>
              <a:t> de ve hipertansiyon acilinde  kullanılır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Beta </a:t>
            </a:r>
            <a:r>
              <a:rPr lang="tr-TR" dirty="0" err="1"/>
              <a:t>blokerler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/>
              <a:t>Karvedilol</a:t>
            </a:r>
            <a:r>
              <a:rPr lang="tr-TR" dirty="0"/>
              <a:t>, </a:t>
            </a:r>
            <a:r>
              <a:rPr lang="tr-TR" dirty="0" err="1"/>
              <a:t>nonselektif</a:t>
            </a:r>
            <a:r>
              <a:rPr lang="tr-TR" dirty="0"/>
              <a:t> beta </a:t>
            </a:r>
            <a:r>
              <a:rPr lang="tr-TR" dirty="0" err="1"/>
              <a:t>bloker</a:t>
            </a:r>
            <a:r>
              <a:rPr lang="tr-TR" dirty="0"/>
              <a:t> ve </a:t>
            </a:r>
            <a:r>
              <a:rPr lang="tr-TR" dirty="0" err="1"/>
              <a:t>vazodilatör</a:t>
            </a:r>
            <a:r>
              <a:rPr lang="tr-TR" dirty="0"/>
              <a:t> etkili. HF ve hipertansiyon da yararlı</a:t>
            </a:r>
          </a:p>
          <a:p>
            <a:r>
              <a:rPr lang="tr-TR" dirty="0" err="1"/>
              <a:t>Nebivolol</a:t>
            </a:r>
            <a:r>
              <a:rPr lang="tr-TR" dirty="0"/>
              <a:t>, beta 1 AR </a:t>
            </a:r>
            <a:r>
              <a:rPr lang="tr-TR" dirty="0" err="1"/>
              <a:t>selektif</a:t>
            </a:r>
            <a:r>
              <a:rPr lang="tr-TR" dirty="0"/>
              <a:t> </a:t>
            </a:r>
            <a:r>
              <a:rPr lang="tr-TR" dirty="0" err="1"/>
              <a:t>blokeri</a:t>
            </a:r>
            <a:r>
              <a:rPr lang="tr-TR" dirty="0"/>
              <a:t> ve </a:t>
            </a:r>
            <a:r>
              <a:rPr lang="tr-TR" dirty="0" err="1"/>
              <a:t>vazodilatör</a:t>
            </a:r>
            <a:r>
              <a:rPr lang="tr-TR" dirty="0"/>
              <a:t>. PVR </a:t>
            </a:r>
            <a:r>
              <a:rPr lang="tr-TR" dirty="0" err="1"/>
              <a:t>yi</a:t>
            </a:r>
            <a:r>
              <a:rPr lang="tr-TR" dirty="0"/>
              <a:t> azaltır (NO aracılı ?)</a:t>
            </a:r>
          </a:p>
          <a:p>
            <a:r>
              <a:rPr lang="tr-TR" dirty="0" err="1"/>
              <a:t>Esmolol</a:t>
            </a:r>
            <a:r>
              <a:rPr lang="tr-TR" dirty="0"/>
              <a:t>, çok kısa yarılanma ömrü (9-10 </a:t>
            </a:r>
            <a:r>
              <a:rPr lang="tr-TR" dirty="0" err="1"/>
              <a:t>dak</a:t>
            </a:r>
            <a:r>
              <a:rPr lang="tr-TR" dirty="0"/>
              <a:t>), iv </a:t>
            </a:r>
            <a:r>
              <a:rPr lang="tr-TR" dirty="0" err="1"/>
              <a:t>inf</a:t>
            </a:r>
            <a:r>
              <a:rPr lang="tr-TR" dirty="0"/>
              <a:t> ile. </a:t>
            </a:r>
            <a:r>
              <a:rPr lang="tr-TR" dirty="0" err="1"/>
              <a:t>Intraoperatif</a:t>
            </a:r>
            <a:r>
              <a:rPr lang="tr-TR" dirty="0"/>
              <a:t>- </a:t>
            </a:r>
            <a:r>
              <a:rPr lang="tr-TR" dirty="0" err="1"/>
              <a:t>postoperatif</a:t>
            </a:r>
            <a:r>
              <a:rPr lang="tr-TR" dirty="0"/>
              <a:t> hipertansiyon </a:t>
            </a:r>
            <a:r>
              <a:rPr lang="tr-TR" dirty="0" err="1"/>
              <a:t>ted</a:t>
            </a:r>
            <a:r>
              <a:rPr lang="tr-TR" dirty="0"/>
              <a:t> de, hipertansiyon acilinde kullanılır.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D462285D-2CDB-1743-86F0-FEB0372D49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1215"/>
            <a:ext cx="9144000" cy="4535570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3165697" y="6488668"/>
            <a:ext cx="597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Illustrated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r>
              <a:rPr lang="tr-TR" dirty="0" smtClean="0"/>
              <a:t>, 2015</a:t>
            </a:r>
            <a:endParaRPr lang="tr-T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E5954E34-556E-E04B-8530-58C9C5F38C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0"/>
            <a:ext cx="2415773" cy="6858000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3165697" y="6488668"/>
            <a:ext cx="597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Illustrated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r>
              <a:rPr lang="tr-TR" dirty="0" smtClean="0"/>
              <a:t>, 2015</a:t>
            </a:r>
            <a:endParaRPr lang="tr-T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9F70C482-346D-9847-9D46-9F01C850E4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0"/>
            <a:ext cx="7776846" cy="6237312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2986993" y="6488668"/>
            <a:ext cx="615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Basic</a:t>
            </a:r>
            <a:r>
              <a:rPr lang="tr-TR" dirty="0" smtClean="0"/>
              <a:t> and Clinical  Pharmacology, </a:t>
            </a:r>
            <a:r>
              <a:rPr lang="tr-TR" dirty="0" err="1" smtClean="0"/>
              <a:t>Katzung</a:t>
            </a:r>
            <a:r>
              <a:rPr lang="tr-TR" dirty="0" smtClean="0"/>
              <a:t> &amp; </a:t>
            </a:r>
            <a:r>
              <a:rPr lang="tr-TR" dirty="0" err="1" smtClean="0"/>
              <a:t>Trevor</a:t>
            </a:r>
            <a:r>
              <a:rPr lang="tr-TR" dirty="0" smtClean="0"/>
              <a:t>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100189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503CF3FB-5D49-1B4D-B55A-E7B93F4E4B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350" y="0"/>
            <a:ext cx="9144000" cy="6514482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2986993" y="6488668"/>
            <a:ext cx="615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Basic</a:t>
            </a:r>
            <a:r>
              <a:rPr lang="tr-TR" dirty="0" smtClean="0"/>
              <a:t> and Clinical  Pharmacology, </a:t>
            </a:r>
            <a:r>
              <a:rPr lang="tr-TR" dirty="0" err="1" smtClean="0"/>
              <a:t>Katzung</a:t>
            </a:r>
            <a:r>
              <a:rPr lang="tr-TR" dirty="0" smtClean="0"/>
              <a:t> &amp; </a:t>
            </a:r>
            <a:r>
              <a:rPr lang="tr-TR" dirty="0" err="1" smtClean="0"/>
              <a:t>Trevor</a:t>
            </a:r>
            <a:r>
              <a:rPr lang="tr-TR" dirty="0" smtClean="0"/>
              <a:t>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68955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Alfa 1 </a:t>
            </a:r>
            <a:r>
              <a:rPr lang="tr-TR" dirty="0" err="1"/>
              <a:t>blokerler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Damarları gevşeterek kan basıncını düşürür (hem </a:t>
            </a:r>
            <a:r>
              <a:rPr lang="tr-TR" dirty="0" err="1"/>
              <a:t>arteriyol</a:t>
            </a:r>
            <a:r>
              <a:rPr lang="tr-TR" dirty="0"/>
              <a:t> hem </a:t>
            </a:r>
            <a:r>
              <a:rPr lang="tr-TR" dirty="0" err="1"/>
              <a:t>venülleri</a:t>
            </a:r>
            <a:r>
              <a:rPr lang="tr-TR" dirty="0"/>
              <a:t> gevşetir)</a:t>
            </a:r>
          </a:p>
          <a:p>
            <a:r>
              <a:rPr lang="tr-TR" dirty="0" err="1"/>
              <a:t>PVR’yi</a:t>
            </a:r>
            <a:r>
              <a:rPr lang="tr-TR" dirty="0"/>
              <a:t> azaltır</a:t>
            </a:r>
          </a:p>
          <a:p>
            <a:r>
              <a:rPr lang="tr-TR" dirty="0"/>
              <a:t>Refleks taşikardi daha az görülür</a:t>
            </a:r>
          </a:p>
          <a:p>
            <a:r>
              <a:rPr lang="tr-TR" dirty="0"/>
              <a:t>Beta </a:t>
            </a:r>
            <a:r>
              <a:rPr lang="tr-TR" dirty="0" err="1"/>
              <a:t>bloker</a:t>
            </a:r>
            <a:r>
              <a:rPr lang="tr-TR" dirty="0"/>
              <a:t> ve </a:t>
            </a:r>
            <a:r>
              <a:rPr lang="tr-TR" dirty="0" err="1"/>
              <a:t>diüretik</a:t>
            </a:r>
            <a:r>
              <a:rPr lang="tr-TR" dirty="0"/>
              <a:t> ile kombinasyonu daha efektif olabilir</a:t>
            </a:r>
          </a:p>
          <a:p>
            <a:r>
              <a:rPr lang="tr-TR" u="sng" dirty="0"/>
              <a:t>Yan etkiler</a:t>
            </a:r>
            <a:r>
              <a:rPr lang="tr-TR" dirty="0"/>
              <a:t>; ilk doz </a:t>
            </a:r>
            <a:r>
              <a:rPr lang="tr-TR" dirty="0" err="1"/>
              <a:t>senkopu</a:t>
            </a:r>
            <a:r>
              <a:rPr lang="tr-TR" dirty="0"/>
              <a:t>, baş ağrısı, baş dönmesi, </a:t>
            </a:r>
            <a:r>
              <a:rPr lang="tr-TR" dirty="0" err="1"/>
              <a:t>palpitasyon</a:t>
            </a:r>
            <a:r>
              <a:rPr lang="tr-TR" dirty="0"/>
              <a:t>, halsizlik, </a:t>
            </a:r>
            <a:r>
              <a:rPr lang="tr-TR" dirty="0" err="1"/>
              <a:t>ortostatik</a:t>
            </a:r>
            <a:r>
              <a:rPr lang="tr-TR" dirty="0"/>
              <a:t> hipotansiyon</a:t>
            </a:r>
          </a:p>
          <a:p>
            <a:r>
              <a:rPr lang="tr-TR" dirty="0" err="1"/>
              <a:t>Benign</a:t>
            </a:r>
            <a:r>
              <a:rPr lang="tr-TR" dirty="0"/>
              <a:t> prostat </a:t>
            </a:r>
            <a:r>
              <a:rPr lang="tr-TR" dirty="0" err="1"/>
              <a:t>hiperplazisinde</a:t>
            </a:r>
            <a:r>
              <a:rPr lang="tr-TR" dirty="0"/>
              <a:t> de kullanılır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Alfa 1 </a:t>
            </a:r>
            <a:r>
              <a:rPr lang="tr-TR" dirty="0" err="1"/>
              <a:t>blokerler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Prazosin</a:t>
            </a:r>
            <a:endParaRPr lang="tr-TR" dirty="0"/>
          </a:p>
          <a:p>
            <a:r>
              <a:rPr lang="tr-TR" dirty="0" err="1"/>
              <a:t>Terazosin</a:t>
            </a:r>
            <a:endParaRPr lang="tr-TR" dirty="0"/>
          </a:p>
          <a:p>
            <a:r>
              <a:rPr lang="tr-TR" dirty="0" err="1"/>
              <a:t>Doksazosin</a:t>
            </a:r>
            <a:r>
              <a:rPr lang="tr-TR" dirty="0"/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Sempatik SS fonksiyonunu değiştiren ilaçlar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/>
              <a:t>Santral etkili </a:t>
            </a:r>
            <a:r>
              <a:rPr lang="tr-TR" dirty="0" err="1"/>
              <a:t>sempatoplejik</a:t>
            </a:r>
            <a:r>
              <a:rPr lang="tr-TR" dirty="0"/>
              <a:t> ilaçlar:</a:t>
            </a:r>
          </a:p>
          <a:p>
            <a:r>
              <a:rPr lang="tr-TR" dirty="0" err="1"/>
              <a:t>Metildopa</a:t>
            </a:r>
            <a:endParaRPr lang="tr-TR" dirty="0"/>
          </a:p>
          <a:p>
            <a:r>
              <a:rPr lang="tr-TR" dirty="0" err="1"/>
              <a:t>Klonidin</a:t>
            </a:r>
            <a:endParaRPr lang="tr-TR" dirty="0"/>
          </a:p>
          <a:p>
            <a:pPr>
              <a:buNone/>
            </a:pPr>
            <a:r>
              <a:rPr lang="tr-TR" dirty="0" err="1"/>
              <a:t>Adrenerjik</a:t>
            </a:r>
            <a:r>
              <a:rPr lang="tr-TR" dirty="0"/>
              <a:t> nöron </a:t>
            </a:r>
            <a:r>
              <a:rPr lang="tr-TR" dirty="0" err="1"/>
              <a:t>blokerleri</a:t>
            </a:r>
            <a:r>
              <a:rPr lang="tr-TR" dirty="0"/>
              <a:t>:</a:t>
            </a:r>
          </a:p>
          <a:p>
            <a:r>
              <a:rPr lang="tr-TR" dirty="0" err="1"/>
              <a:t>Guanetidin</a:t>
            </a:r>
            <a:endParaRPr lang="tr-TR" dirty="0"/>
          </a:p>
          <a:p>
            <a:r>
              <a:rPr lang="tr-TR" dirty="0" err="1"/>
              <a:t>Rezerpin</a:t>
            </a:r>
            <a:endParaRPr lang="tr-TR" dirty="0"/>
          </a:p>
          <a:p>
            <a:pPr>
              <a:buNone/>
            </a:pPr>
            <a:endParaRPr lang="tr-TR" dirty="0"/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tr-TR" u="sng" dirty="0" err="1"/>
              <a:t>Metildopa</a:t>
            </a:r>
            <a:r>
              <a:rPr lang="tr-TR" u="sng" dirty="0"/>
              <a:t>;</a:t>
            </a:r>
          </a:p>
          <a:p>
            <a:r>
              <a:rPr lang="tr-TR" dirty="0"/>
              <a:t>Gebelikte hipertansiyon tedavisi için </a:t>
            </a:r>
            <a:r>
              <a:rPr lang="tr-TR" u="sng" dirty="0"/>
              <a:t>ilk tercihtir</a:t>
            </a:r>
            <a:r>
              <a:rPr lang="tr-TR" dirty="0"/>
              <a:t>.</a:t>
            </a:r>
          </a:p>
          <a:p>
            <a:r>
              <a:rPr lang="tr-TR" dirty="0"/>
              <a:t>NE sentez yolağına katılır, alfa-</a:t>
            </a:r>
            <a:r>
              <a:rPr lang="tr-TR" dirty="0" err="1"/>
              <a:t>metilnorepinefrine</a:t>
            </a:r>
            <a:r>
              <a:rPr lang="tr-TR" dirty="0"/>
              <a:t> dönüştürülür. Bu türev </a:t>
            </a:r>
            <a:r>
              <a:rPr lang="tr-TR" dirty="0" err="1"/>
              <a:t>presinaptik</a:t>
            </a:r>
            <a:r>
              <a:rPr lang="tr-TR" dirty="0"/>
              <a:t> alfa 2 AR </a:t>
            </a:r>
            <a:r>
              <a:rPr lang="tr-TR" dirty="0" err="1"/>
              <a:t>agonistidir</a:t>
            </a:r>
            <a:r>
              <a:rPr lang="tr-TR" dirty="0"/>
              <a:t>.</a:t>
            </a:r>
          </a:p>
          <a:p>
            <a:r>
              <a:rPr lang="tr-TR" dirty="0"/>
              <a:t>PVR ı, HR ve CO </a:t>
            </a:r>
            <a:r>
              <a:rPr lang="tr-TR" dirty="0" err="1"/>
              <a:t>yu</a:t>
            </a:r>
            <a:r>
              <a:rPr lang="tr-TR" dirty="0"/>
              <a:t> azaltarak kan basıncını düşürür</a:t>
            </a:r>
          </a:p>
          <a:p>
            <a:r>
              <a:rPr lang="tr-TR" dirty="0"/>
              <a:t>Tedavinin başında </a:t>
            </a:r>
            <a:r>
              <a:rPr lang="tr-TR" dirty="0" err="1"/>
              <a:t>sedasyon</a:t>
            </a:r>
            <a:r>
              <a:rPr lang="tr-TR" dirty="0"/>
              <a:t> yapabilir, uzun dönemde </a:t>
            </a:r>
            <a:r>
              <a:rPr lang="tr-TR" dirty="0" err="1"/>
              <a:t>mental</a:t>
            </a:r>
            <a:r>
              <a:rPr lang="tr-TR" dirty="0"/>
              <a:t> yorgunluk ve konsantrasyon bozukluğu! (nadiren depresyon, kabus görme, </a:t>
            </a:r>
            <a:r>
              <a:rPr lang="tr-TR" dirty="0" err="1"/>
              <a:t>vertigo</a:t>
            </a:r>
            <a:r>
              <a:rPr lang="tr-TR" dirty="0"/>
              <a:t>)</a:t>
            </a:r>
          </a:p>
          <a:p>
            <a:r>
              <a:rPr lang="tr-TR" dirty="0" err="1"/>
              <a:t>Prolaktin</a:t>
            </a:r>
            <a:r>
              <a:rPr lang="tr-TR" dirty="0"/>
              <a:t> salgısını artırdığı için </a:t>
            </a:r>
            <a:r>
              <a:rPr lang="tr-TR" dirty="0" err="1"/>
              <a:t>laktasyona</a:t>
            </a:r>
            <a:r>
              <a:rPr lang="tr-TR" dirty="0"/>
              <a:t> neden olabilir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ARB’ler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tr-TR" dirty="0" err="1"/>
              <a:t>Ang</a:t>
            </a:r>
            <a:r>
              <a:rPr lang="tr-TR" dirty="0"/>
              <a:t> II AT1 e bağlanırsa;</a:t>
            </a:r>
          </a:p>
          <a:p>
            <a:r>
              <a:rPr lang="tr-TR" dirty="0" err="1"/>
              <a:t>Vazokonstriksiyon</a:t>
            </a:r>
            <a:endParaRPr lang="tr-TR" dirty="0"/>
          </a:p>
          <a:p>
            <a:r>
              <a:rPr lang="tr-TR" dirty="0" err="1"/>
              <a:t>Kardiak</a:t>
            </a:r>
            <a:r>
              <a:rPr lang="tr-TR" dirty="0"/>
              <a:t> ve </a:t>
            </a:r>
            <a:r>
              <a:rPr lang="tr-TR" dirty="0" err="1"/>
              <a:t>vasküler</a:t>
            </a:r>
            <a:r>
              <a:rPr lang="tr-TR" dirty="0"/>
              <a:t> </a:t>
            </a:r>
            <a:r>
              <a:rPr lang="tr-TR" dirty="0" err="1"/>
              <a:t>hipertrofi</a:t>
            </a:r>
            <a:endParaRPr lang="tr-TR" dirty="0"/>
          </a:p>
          <a:p>
            <a:r>
              <a:rPr lang="tr-TR" dirty="0"/>
              <a:t>Kardiyak </a:t>
            </a:r>
            <a:r>
              <a:rPr lang="tr-TR" dirty="0" err="1"/>
              <a:t>kontraktilitede</a:t>
            </a:r>
            <a:r>
              <a:rPr lang="tr-TR" dirty="0"/>
              <a:t> artış</a:t>
            </a:r>
          </a:p>
          <a:p>
            <a:r>
              <a:rPr lang="tr-TR" dirty="0"/>
              <a:t>Direkt </a:t>
            </a:r>
            <a:r>
              <a:rPr lang="tr-TR" dirty="0" err="1"/>
              <a:t>renal</a:t>
            </a:r>
            <a:r>
              <a:rPr lang="tr-TR" dirty="0"/>
              <a:t> </a:t>
            </a:r>
            <a:r>
              <a:rPr lang="tr-TR" dirty="0" err="1"/>
              <a:t>Na</a:t>
            </a:r>
            <a:r>
              <a:rPr lang="tr-TR" dirty="0"/>
              <a:t>+ </a:t>
            </a:r>
            <a:r>
              <a:rPr lang="tr-TR" dirty="0" err="1"/>
              <a:t>retansiyonu</a:t>
            </a:r>
            <a:endParaRPr lang="tr-TR" dirty="0"/>
          </a:p>
          <a:p>
            <a:r>
              <a:rPr lang="tr-TR" dirty="0" err="1"/>
              <a:t>Aldosteron</a:t>
            </a:r>
            <a:r>
              <a:rPr lang="tr-TR" dirty="0"/>
              <a:t> </a:t>
            </a:r>
            <a:r>
              <a:rPr lang="tr-TR" dirty="0" err="1"/>
              <a:t>sekresyonu</a:t>
            </a:r>
            <a:endParaRPr lang="tr-TR" dirty="0"/>
          </a:p>
          <a:p>
            <a:r>
              <a:rPr lang="tr-TR" dirty="0"/>
              <a:t>ADH salgılanması</a:t>
            </a:r>
          </a:p>
          <a:p>
            <a:r>
              <a:rPr lang="tr-TR" dirty="0" err="1"/>
              <a:t>Semp</a:t>
            </a:r>
            <a:r>
              <a:rPr lang="tr-TR" dirty="0"/>
              <a:t> SS aktivasyonu</a:t>
            </a:r>
          </a:p>
          <a:p>
            <a:r>
              <a:rPr lang="tr-TR" dirty="0" err="1"/>
              <a:t>Miyokardiyal</a:t>
            </a:r>
            <a:r>
              <a:rPr lang="tr-TR" dirty="0"/>
              <a:t> </a:t>
            </a:r>
            <a:r>
              <a:rPr lang="tr-TR" dirty="0" err="1"/>
              <a:t>remodelling</a:t>
            </a:r>
            <a:r>
              <a:rPr lang="tr-TR" dirty="0"/>
              <a:t> (</a:t>
            </a:r>
            <a:r>
              <a:rPr lang="tr-TR" dirty="0" err="1"/>
              <a:t>kolajen</a:t>
            </a:r>
            <a:r>
              <a:rPr lang="tr-TR" dirty="0"/>
              <a:t> </a:t>
            </a:r>
            <a:r>
              <a:rPr lang="tr-TR" dirty="0" err="1"/>
              <a:t>depozisyonu</a:t>
            </a:r>
            <a:r>
              <a:rPr lang="tr-TR" dirty="0"/>
              <a:t>, </a:t>
            </a:r>
            <a:r>
              <a:rPr lang="tr-TR" dirty="0" err="1"/>
              <a:t>hipertrofi</a:t>
            </a:r>
            <a:r>
              <a:rPr lang="tr-TR" dirty="0"/>
              <a:t>)</a:t>
            </a:r>
          </a:p>
          <a:p>
            <a:r>
              <a:rPr lang="tr-TR" dirty="0" err="1"/>
              <a:t>Endotelin</a:t>
            </a:r>
            <a:r>
              <a:rPr lang="tr-TR" dirty="0"/>
              <a:t> aktivasyonu</a:t>
            </a:r>
          </a:p>
          <a:p>
            <a:r>
              <a:rPr lang="tr-TR" dirty="0" err="1"/>
              <a:t>Platelet</a:t>
            </a:r>
            <a:r>
              <a:rPr lang="tr-TR" dirty="0"/>
              <a:t> aktivasyonu</a:t>
            </a:r>
          </a:p>
          <a:p>
            <a:r>
              <a:rPr lang="tr-TR" dirty="0" err="1"/>
              <a:t>Plazminojen</a:t>
            </a:r>
            <a:r>
              <a:rPr lang="tr-TR" dirty="0"/>
              <a:t> </a:t>
            </a:r>
            <a:r>
              <a:rPr lang="tr-TR" dirty="0" err="1"/>
              <a:t>aktivatör</a:t>
            </a:r>
            <a:r>
              <a:rPr lang="tr-TR" dirty="0"/>
              <a:t> inhibitör (PAI-1) artışı sonucu </a:t>
            </a:r>
            <a:r>
              <a:rPr lang="tr-TR" dirty="0" err="1"/>
              <a:t>tromboz</a:t>
            </a:r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tr-TR" u="sng" dirty="0" err="1"/>
              <a:t>Klonidin</a:t>
            </a:r>
            <a:r>
              <a:rPr lang="tr-TR" u="sng" dirty="0"/>
              <a:t>;</a:t>
            </a:r>
          </a:p>
          <a:p>
            <a:r>
              <a:rPr lang="tr-TR" dirty="0" err="1"/>
              <a:t>Presinaptik</a:t>
            </a:r>
            <a:r>
              <a:rPr lang="tr-TR" dirty="0"/>
              <a:t> alfa 2 AR </a:t>
            </a:r>
            <a:r>
              <a:rPr lang="tr-TR" dirty="0" err="1"/>
              <a:t>leri</a:t>
            </a:r>
            <a:r>
              <a:rPr lang="tr-TR" dirty="0"/>
              <a:t> </a:t>
            </a:r>
            <a:r>
              <a:rPr lang="tr-TR" dirty="0" err="1"/>
              <a:t>stimüle</a:t>
            </a:r>
            <a:r>
              <a:rPr lang="tr-TR" dirty="0"/>
              <a:t> eder, böylece NA salıverilmesi azalır, HR ve CO azalır</a:t>
            </a:r>
          </a:p>
          <a:p>
            <a:r>
              <a:rPr lang="tr-TR" dirty="0"/>
              <a:t>Ağız kuruluğu ve </a:t>
            </a:r>
            <a:r>
              <a:rPr lang="tr-TR" dirty="0" err="1"/>
              <a:t>sedasyon</a:t>
            </a:r>
            <a:r>
              <a:rPr lang="tr-TR" dirty="0"/>
              <a:t> yapabilir</a:t>
            </a:r>
          </a:p>
          <a:p>
            <a:r>
              <a:rPr lang="tr-TR" dirty="0" err="1"/>
              <a:t>Mental</a:t>
            </a:r>
            <a:r>
              <a:rPr lang="tr-TR" dirty="0"/>
              <a:t> depresyonlu hastalara verilmemelidir</a:t>
            </a:r>
          </a:p>
          <a:p>
            <a:r>
              <a:rPr lang="tr-TR" dirty="0"/>
              <a:t>TCA ile birlikte kullanımı </a:t>
            </a:r>
            <a:r>
              <a:rPr lang="tr-TR" dirty="0" err="1"/>
              <a:t>klonidinin</a:t>
            </a:r>
            <a:r>
              <a:rPr lang="tr-TR" dirty="0"/>
              <a:t> etkisinin bloke olmasına yol açar</a:t>
            </a:r>
          </a:p>
          <a:p>
            <a:r>
              <a:rPr lang="tr-TR" dirty="0"/>
              <a:t>Uzun süren tedavi ardından kesilmesi </a:t>
            </a:r>
            <a:r>
              <a:rPr lang="tr-TR" dirty="0" err="1"/>
              <a:t>hipertansif</a:t>
            </a:r>
            <a:r>
              <a:rPr lang="tr-TR" dirty="0"/>
              <a:t> krize yol açabilir!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tr-TR" u="sng" dirty="0" err="1"/>
              <a:t>Guanetidin</a:t>
            </a:r>
            <a:r>
              <a:rPr lang="tr-TR" u="sng" dirty="0"/>
              <a:t>;</a:t>
            </a:r>
          </a:p>
          <a:p>
            <a:r>
              <a:rPr lang="tr-TR" dirty="0" err="1"/>
              <a:t>Sempatomimetik</a:t>
            </a:r>
            <a:r>
              <a:rPr lang="tr-TR" dirty="0"/>
              <a:t> sinir uçlarından NE </a:t>
            </a:r>
            <a:r>
              <a:rPr lang="tr-TR" dirty="0" err="1"/>
              <a:t>salverilmesini</a:t>
            </a:r>
            <a:r>
              <a:rPr lang="tr-TR" dirty="0"/>
              <a:t> </a:t>
            </a:r>
            <a:r>
              <a:rPr lang="tr-TR" dirty="0" err="1"/>
              <a:t>inh</a:t>
            </a:r>
            <a:r>
              <a:rPr lang="tr-TR" dirty="0"/>
              <a:t> eder</a:t>
            </a:r>
          </a:p>
          <a:p>
            <a:r>
              <a:rPr lang="tr-TR" dirty="0"/>
              <a:t>Sinir ucuna girip NE depo veziküllerinde NE yerine depo edilir, böylece NE </a:t>
            </a:r>
            <a:r>
              <a:rPr lang="tr-TR" dirty="0" err="1"/>
              <a:t>deplesyonuna</a:t>
            </a:r>
            <a:r>
              <a:rPr lang="tr-TR" dirty="0"/>
              <a:t> yol açar.</a:t>
            </a:r>
          </a:p>
          <a:p>
            <a:r>
              <a:rPr lang="tr-TR" dirty="0" err="1"/>
              <a:t>Postürel</a:t>
            </a:r>
            <a:r>
              <a:rPr lang="tr-TR" dirty="0"/>
              <a:t> hipotansiyon ve egzersiz sonrası hipotansiyon yapabilir (özellikle yüksek dozlarda)</a:t>
            </a:r>
          </a:p>
          <a:p>
            <a:r>
              <a:rPr lang="tr-TR" dirty="0" err="1"/>
              <a:t>Feokromasitomalı</a:t>
            </a:r>
            <a:r>
              <a:rPr lang="tr-TR" dirty="0"/>
              <a:t> hastalarda </a:t>
            </a:r>
            <a:r>
              <a:rPr lang="tr-TR" dirty="0" err="1"/>
              <a:t>hipertansif</a:t>
            </a:r>
            <a:r>
              <a:rPr lang="tr-TR" dirty="0"/>
              <a:t> krize yol açabilir</a:t>
            </a:r>
          </a:p>
          <a:p>
            <a:r>
              <a:rPr lang="tr-TR" dirty="0"/>
              <a:t>TCA ile kullanılırsa </a:t>
            </a:r>
            <a:r>
              <a:rPr lang="tr-TR" dirty="0" err="1"/>
              <a:t>antihipertansif</a:t>
            </a:r>
            <a:r>
              <a:rPr lang="tr-TR" dirty="0"/>
              <a:t> etkisi azalır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tr-TR" u="sng" dirty="0" err="1"/>
              <a:t>Rezerpin</a:t>
            </a:r>
            <a:r>
              <a:rPr lang="tr-TR" u="sng" dirty="0"/>
              <a:t>;</a:t>
            </a:r>
          </a:p>
          <a:p>
            <a:r>
              <a:rPr lang="tr-TR" dirty="0"/>
              <a:t>Veziküllere </a:t>
            </a:r>
            <a:r>
              <a:rPr lang="tr-TR" dirty="0" err="1"/>
              <a:t>aminerjik</a:t>
            </a:r>
            <a:r>
              <a:rPr lang="tr-TR" dirty="0"/>
              <a:t> </a:t>
            </a:r>
            <a:r>
              <a:rPr lang="tr-TR" dirty="0" err="1"/>
              <a:t>transmitterlerin</a:t>
            </a:r>
            <a:r>
              <a:rPr lang="tr-TR" dirty="0"/>
              <a:t> alınmasını ve depolanmasını engeller</a:t>
            </a:r>
          </a:p>
          <a:p>
            <a:r>
              <a:rPr lang="tr-TR" dirty="0"/>
              <a:t>NE,  </a:t>
            </a:r>
            <a:r>
              <a:rPr lang="tr-TR" dirty="0" err="1"/>
              <a:t>dopamin</a:t>
            </a:r>
            <a:r>
              <a:rPr lang="tr-TR" dirty="0"/>
              <a:t> ve </a:t>
            </a:r>
            <a:r>
              <a:rPr lang="tr-TR" dirty="0" err="1"/>
              <a:t>serotoninin</a:t>
            </a:r>
            <a:r>
              <a:rPr lang="tr-TR" dirty="0"/>
              <a:t> santral ve </a:t>
            </a:r>
            <a:r>
              <a:rPr lang="tr-TR" dirty="0" err="1"/>
              <a:t>perideral</a:t>
            </a:r>
            <a:r>
              <a:rPr lang="tr-TR" dirty="0"/>
              <a:t> nöronlarda </a:t>
            </a:r>
            <a:r>
              <a:rPr lang="tr-TR" dirty="0" err="1"/>
              <a:t>deplesyonuna</a:t>
            </a:r>
            <a:r>
              <a:rPr lang="tr-TR" dirty="0"/>
              <a:t> yol açar.</a:t>
            </a:r>
          </a:p>
          <a:p>
            <a:r>
              <a:rPr lang="tr-TR" dirty="0"/>
              <a:t>PVR ve CO </a:t>
            </a:r>
            <a:r>
              <a:rPr lang="tr-TR" dirty="0" err="1"/>
              <a:t>yu</a:t>
            </a:r>
            <a:r>
              <a:rPr lang="tr-TR" dirty="0"/>
              <a:t> azaltarak kan basıncını düşürür</a:t>
            </a:r>
          </a:p>
          <a:p>
            <a:r>
              <a:rPr lang="tr-TR" dirty="0"/>
              <a:t>Ilımlı hipertansiyonda düşük dozda kullanılır</a:t>
            </a:r>
          </a:p>
          <a:p>
            <a:r>
              <a:rPr lang="tr-TR" dirty="0" err="1"/>
              <a:t>Sedayon</a:t>
            </a:r>
            <a:r>
              <a:rPr lang="tr-TR" dirty="0"/>
              <a:t>, </a:t>
            </a:r>
            <a:r>
              <a:rPr lang="tr-TR" dirty="0" err="1"/>
              <a:t>mental</a:t>
            </a:r>
            <a:r>
              <a:rPr lang="tr-TR" dirty="0"/>
              <a:t> depresyon ve </a:t>
            </a:r>
            <a:r>
              <a:rPr lang="tr-TR" dirty="0" err="1"/>
              <a:t>parkinson</a:t>
            </a:r>
            <a:r>
              <a:rPr lang="tr-TR" dirty="0"/>
              <a:t> benzeri semptomlara yol açabilir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Vazodilatörler</a:t>
            </a:r>
            <a:r>
              <a:rPr lang="tr-TR" dirty="0"/>
              <a:t> 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Hidralazin</a:t>
            </a:r>
            <a:endParaRPr lang="tr-TR" dirty="0"/>
          </a:p>
          <a:p>
            <a:r>
              <a:rPr lang="tr-TR" dirty="0" err="1"/>
              <a:t>Minoksidil</a:t>
            </a:r>
            <a:endParaRPr lang="tr-TR" dirty="0"/>
          </a:p>
          <a:p>
            <a:r>
              <a:rPr lang="tr-TR" dirty="0"/>
              <a:t>Sodyum </a:t>
            </a:r>
            <a:r>
              <a:rPr lang="tr-TR" dirty="0" err="1"/>
              <a:t>Nitroprussid</a:t>
            </a:r>
            <a:endParaRPr lang="tr-TR" dirty="0"/>
          </a:p>
          <a:p>
            <a:r>
              <a:rPr lang="tr-TR" dirty="0" err="1"/>
              <a:t>Diazoksid</a:t>
            </a:r>
            <a:endParaRPr lang="tr-TR" dirty="0"/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17BED6EB-6F5C-A443-B0E7-16B1B48C697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6397" y="764704"/>
            <a:ext cx="7311206" cy="5110605"/>
          </a:xfrm>
          <a:prstGeom prst="rect">
            <a:avLst/>
          </a:prstGeom>
        </p:spPr>
      </p:pic>
      <p:sp>
        <p:nvSpPr>
          <p:cNvPr id="3" name="2 Metin kutusu"/>
          <p:cNvSpPr txBox="1"/>
          <p:nvPr/>
        </p:nvSpPr>
        <p:spPr>
          <a:xfrm>
            <a:off x="2986993" y="6488668"/>
            <a:ext cx="615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Basic</a:t>
            </a:r>
            <a:r>
              <a:rPr lang="tr-TR" dirty="0" smtClean="0"/>
              <a:t> and Clinical  Pharmacology, </a:t>
            </a:r>
            <a:r>
              <a:rPr lang="tr-TR" dirty="0" err="1" smtClean="0"/>
              <a:t>Katzung</a:t>
            </a:r>
            <a:r>
              <a:rPr lang="tr-TR" dirty="0" smtClean="0"/>
              <a:t> &amp; </a:t>
            </a:r>
            <a:r>
              <a:rPr lang="tr-TR" dirty="0" err="1" smtClean="0"/>
              <a:t>Trevor</a:t>
            </a:r>
            <a:r>
              <a:rPr lang="tr-TR" dirty="0" smtClean="0"/>
              <a:t>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098796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Vazodilatörler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Arteriyollerin</a:t>
            </a:r>
            <a:r>
              <a:rPr lang="tr-TR" dirty="0"/>
              <a:t> düz kasını gevşetir, PVR ı azaltır</a:t>
            </a:r>
          </a:p>
          <a:p>
            <a:r>
              <a:rPr lang="tr-TR" dirty="0"/>
              <a:t>Nitratlar ve sodyum </a:t>
            </a:r>
            <a:r>
              <a:rPr lang="tr-TR" dirty="0" err="1"/>
              <a:t>prussid</a:t>
            </a:r>
            <a:r>
              <a:rPr lang="tr-TR" dirty="0"/>
              <a:t> hem </a:t>
            </a:r>
            <a:r>
              <a:rPr lang="tr-TR" dirty="0" err="1"/>
              <a:t>arteriyol</a:t>
            </a:r>
            <a:r>
              <a:rPr lang="tr-TR" dirty="0"/>
              <a:t> hem de </a:t>
            </a:r>
            <a:r>
              <a:rPr lang="tr-TR" dirty="0" err="1"/>
              <a:t>venleri</a:t>
            </a:r>
            <a:r>
              <a:rPr lang="tr-TR" dirty="0"/>
              <a:t> gevşetir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Vazodilatörler</a:t>
            </a:r>
            <a:r>
              <a:rPr lang="tr-TR" dirty="0"/>
              <a:t> 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tr-TR" u="sng" dirty="0" err="1"/>
              <a:t>Hidralazin</a:t>
            </a:r>
            <a:endParaRPr lang="tr-TR" u="sng" dirty="0"/>
          </a:p>
          <a:p>
            <a:r>
              <a:rPr lang="tr-TR" dirty="0"/>
              <a:t>Damar düz kasında </a:t>
            </a:r>
            <a:r>
              <a:rPr lang="tr-TR" dirty="0" err="1"/>
              <a:t>hiperpolarizasyon</a:t>
            </a:r>
            <a:r>
              <a:rPr lang="tr-TR" dirty="0"/>
              <a:t> yapar (K+ </a:t>
            </a:r>
            <a:r>
              <a:rPr lang="tr-TR" dirty="0" err="1"/>
              <a:t>ch</a:t>
            </a:r>
            <a:r>
              <a:rPr lang="tr-TR" dirty="0"/>
              <a:t> ı açar)</a:t>
            </a:r>
          </a:p>
          <a:p>
            <a:r>
              <a:rPr lang="tr-TR" dirty="0"/>
              <a:t>sadece </a:t>
            </a:r>
            <a:r>
              <a:rPr lang="tr-TR" dirty="0" err="1"/>
              <a:t>arteriyolleri</a:t>
            </a:r>
            <a:r>
              <a:rPr lang="tr-TR" dirty="0"/>
              <a:t> gevşetir</a:t>
            </a:r>
          </a:p>
          <a:p>
            <a:r>
              <a:rPr lang="tr-TR" dirty="0"/>
              <a:t>Efektif değil (</a:t>
            </a:r>
            <a:r>
              <a:rPr lang="tr-TR" dirty="0" err="1"/>
              <a:t>taşiflaksi</a:t>
            </a:r>
            <a:r>
              <a:rPr lang="tr-TR" dirty="0"/>
              <a:t> gelişir, </a:t>
            </a:r>
            <a:r>
              <a:rPr lang="tr-TR" dirty="0" err="1"/>
              <a:t>angina</a:t>
            </a:r>
            <a:r>
              <a:rPr lang="tr-TR" dirty="0"/>
              <a:t> krizi, MI riski!)</a:t>
            </a:r>
          </a:p>
          <a:p>
            <a:r>
              <a:rPr lang="tr-TR" dirty="0"/>
              <a:t>Böbrek kan akımını artırır (üstünlüğü)</a:t>
            </a:r>
          </a:p>
          <a:p>
            <a:r>
              <a:rPr lang="tr-TR" dirty="0"/>
              <a:t>Böbrekte </a:t>
            </a:r>
            <a:r>
              <a:rPr lang="tr-TR" dirty="0" err="1"/>
              <a:t>renin</a:t>
            </a:r>
            <a:r>
              <a:rPr lang="tr-TR" dirty="0"/>
              <a:t> salgılanmasını uyarır, su-</a:t>
            </a:r>
            <a:r>
              <a:rPr lang="tr-TR" dirty="0" err="1"/>
              <a:t>Na</a:t>
            </a:r>
            <a:r>
              <a:rPr lang="tr-TR" dirty="0"/>
              <a:t>+ tutulumu, etkisine tolerans gelişmesine neden olur)</a:t>
            </a:r>
          </a:p>
          <a:p>
            <a:r>
              <a:rPr lang="tr-TR" dirty="0"/>
              <a:t>Ağır hipertansiyon olgularında kullanılır</a:t>
            </a:r>
          </a:p>
          <a:p>
            <a:r>
              <a:rPr lang="tr-TR" dirty="0"/>
              <a:t>Baş ağrısı, bulantı, </a:t>
            </a:r>
            <a:r>
              <a:rPr lang="tr-TR" dirty="0" err="1"/>
              <a:t>anoreksia</a:t>
            </a:r>
            <a:r>
              <a:rPr lang="tr-TR" dirty="0"/>
              <a:t>, </a:t>
            </a:r>
            <a:r>
              <a:rPr lang="tr-TR" dirty="0" err="1"/>
              <a:t>palpitasyon</a:t>
            </a:r>
            <a:r>
              <a:rPr lang="tr-TR" dirty="0"/>
              <a:t>, terleme, </a:t>
            </a:r>
            <a:r>
              <a:rPr lang="tr-TR" dirty="0" err="1"/>
              <a:t>flushing</a:t>
            </a:r>
            <a:r>
              <a:rPr lang="tr-TR" dirty="0"/>
              <a:t> yapar</a:t>
            </a:r>
          </a:p>
          <a:p>
            <a:r>
              <a:rPr lang="tr-TR" dirty="0" err="1"/>
              <a:t>İskemik</a:t>
            </a:r>
            <a:r>
              <a:rPr lang="tr-TR" dirty="0"/>
              <a:t> kalp hastalığı olanlarda </a:t>
            </a:r>
            <a:r>
              <a:rPr lang="tr-TR" dirty="0" err="1"/>
              <a:t>angina</a:t>
            </a:r>
            <a:r>
              <a:rPr lang="tr-TR" dirty="0"/>
              <a:t> ya da </a:t>
            </a:r>
            <a:r>
              <a:rPr lang="tr-TR" dirty="0" err="1"/>
              <a:t>iskemik</a:t>
            </a:r>
            <a:r>
              <a:rPr lang="tr-TR" dirty="0"/>
              <a:t> aritmi tetiklenebilir.</a:t>
            </a:r>
          </a:p>
          <a:p>
            <a:r>
              <a:rPr lang="tr-TR" dirty="0"/>
              <a:t>Tedavide tek başına kullanılmaz!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Vazodilatörler</a:t>
            </a:r>
            <a:r>
              <a:rPr lang="tr-TR" dirty="0"/>
              <a:t> 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76672" y="1417638"/>
            <a:ext cx="8867328" cy="4525963"/>
          </a:xfrm>
        </p:spPr>
        <p:txBody>
          <a:bodyPr/>
          <a:lstStyle/>
          <a:p>
            <a:pPr>
              <a:buNone/>
            </a:pPr>
            <a:endParaRPr lang="tr-TR" dirty="0"/>
          </a:p>
          <a:p>
            <a:pPr marL="0" indent="0">
              <a:buNone/>
            </a:pPr>
            <a:r>
              <a:rPr lang="tr-TR" u="sng" dirty="0" err="1"/>
              <a:t>Minoksidil</a:t>
            </a:r>
            <a:r>
              <a:rPr lang="tr-TR" dirty="0"/>
              <a:t> </a:t>
            </a:r>
          </a:p>
          <a:p>
            <a:r>
              <a:rPr lang="tr-TR" dirty="0"/>
              <a:t>Düz kas </a:t>
            </a:r>
            <a:r>
              <a:rPr lang="tr-TR" dirty="0" err="1"/>
              <a:t>membranındaki</a:t>
            </a:r>
            <a:r>
              <a:rPr lang="tr-TR" dirty="0"/>
              <a:t> K+ kanallarını açar. </a:t>
            </a:r>
          </a:p>
          <a:p>
            <a:r>
              <a:rPr lang="tr-TR" dirty="0"/>
              <a:t>Sadece </a:t>
            </a:r>
            <a:r>
              <a:rPr lang="tr-TR" dirty="0" err="1"/>
              <a:t>arteriyolları</a:t>
            </a:r>
            <a:r>
              <a:rPr lang="tr-TR" dirty="0"/>
              <a:t> gevşetir. </a:t>
            </a:r>
          </a:p>
          <a:p>
            <a:r>
              <a:rPr lang="tr-TR" dirty="0"/>
              <a:t>Taşikardi, </a:t>
            </a:r>
            <a:r>
              <a:rPr lang="tr-TR" dirty="0" err="1"/>
              <a:t>palpitasyon</a:t>
            </a:r>
            <a:r>
              <a:rPr lang="tr-TR" dirty="0"/>
              <a:t>, </a:t>
            </a:r>
            <a:r>
              <a:rPr lang="tr-TR" dirty="0" err="1"/>
              <a:t>anjina</a:t>
            </a:r>
            <a:r>
              <a:rPr lang="tr-TR" dirty="0"/>
              <a:t>, ödem gözlenebilir.</a:t>
            </a:r>
          </a:p>
          <a:p>
            <a:r>
              <a:rPr lang="tr-TR" dirty="0"/>
              <a:t>Baş ağrısı, terleme, </a:t>
            </a:r>
            <a:r>
              <a:rPr lang="tr-TR" dirty="0" err="1"/>
              <a:t>hipertrikozis</a:t>
            </a:r>
            <a:r>
              <a:rPr lang="tr-TR" dirty="0"/>
              <a:t> görülebilir.</a:t>
            </a:r>
          </a:p>
          <a:p>
            <a:r>
              <a:rPr lang="tr-TR" dirty="0"/>
              <a:t>Kellik tedavisinde de kullanılır.</a:t>
            </a:r>
          </a:p>
          <a:p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Vazodilatörler</a:t>
            </a:r>
            <a:r>
              <a:rPr lang="tr-TR" dirty="0"/>
              <a:t> 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38336" y="1628800"/>
            <a:ext cx="8867328" cy="4525963"/>
          </a:xfrm>
        </p:spPr>
        <p:txBody>
          <a:bodyPr/>
          <a:lstStyle/>
          <a:p>
            <a:pPr marL="0" indent="0">
              <a:buNone/>
            </a:pPr>
            <a:r>
              <a:rPr lang="tr-TR" u="sng" dirty="0"/>
              <a:t>Sodyum </a:t>
            </a:r>
            <a:r>
              <a:rPr lang="tr-TR" u="sng" dirty="0" err="1"/>
              <a:t>nitroprussid</a:t>
            </a:r>
            <a:r>
              <a:rPr lang="tr-TR" dirty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tr-TR" dirty="0" err="1"/>
              <a:t>Parenteral</a:t>
            </a:r>
            <a:r>
              <a:rPr lang="tr-TR" dirty="0"/>
              <a:t> (iv </a:t>
            </a:r>
            <a:r>
              <a:rPr lang="tr-TR" dirty="0" err="1"/>
              <a:t>infuzyon</a:t>
            </a:r>
            <a:r>
              <a:rPr lang="tr-TR" dirty="0"/>
              <a:t>) uygulanır</a:t>
            </a:r>
          </a:p>
          <a:p>
            <a:pPr>
              <a:buFont typeface="Wingdings" pitchFamily="2" charset="2"/>
              <a:buChar char="ü"/>
            </a:pPr>
            <a:r>
              <a:rPr lang="tr-TR" dirty="0"/>
              <a:t>Hipertansiyon acilinde</a:t>
            </a:r>
          </a:p>
          <a:p>
            <a:pPr>
              <a:buFont typeface="Wingdings" pitchFamily="2" charset="2"/>
              <a:buChar char="ü"/>
            </a:pPr>
            <a:r>
              <a:rPr lang="tr-TR" dirty="0"/>
              <a:t>Hem arter hem </a:t>
            </a:r>
            <a:r>
              <a:rPr lang="tr-TR" dirty="0" err="1"/>
              <a:t>venleri</a:t>
            </a:r>
            <a:r>
              <a:rPr lang="tr-TR" dirty="0"/>
              <a:t> gevşetir</a:t>
            </a:r>
          </a:p>
          <a:p>
            <a:pPr>
              <a:buFont typeface="Wingdings" pitchFamily="2" charset="2"/>
              <a:buChar char="ü"/>
            </a:pPr>
            <a:r>
              <a:rPr lang="tr-TR" dirty="0"/>
              <a:t>GS ı aktive eder, </a:t>
            </a:r>
            <a:r>
              <a:rPr lang="tr-TR" dirty="0" err="1"/>
              <a:t>cGMP</a:t>
            </a:r>
            <a:r>
              <a:rPr lang="tr-TR" dirty="0"/>
              <a:t> artar, </a:t>
            </a:r>
            <a:r>
              <a:rPr lang="tr-TR" dirty="0" err="1"/>
              <a:t>vasküler</a:t>
            </a:r>
            <a:r>
              <a:rPr lang="tr-TR" dirty="0"/>
              <a:t> düz kas gevşer.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Vazodilatörler</a:t>
            </a:r>
            <a:r>
              <a:rPr lang="tr-TR" dirty="0"/>
              <a:t> 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u="sng" dirty="0" err="1"/>
              <a:t>Diazoksid</a:t>
            </a:r>
            <a:endParaRPr lang="tr-TR" dirty="0"/>
          </a:p>
          <a:p>
            <a:r>
              <a:rPr lang="tr-TR" dirty="0" err="1"/>
              <a:t>Parental</a:t>
            </a:r>
            <a:r>
              <a:rPr lang="tr-TR" dirty="0"/>
              <a:t> kullanılır </a:t>
            </a:r>
          </a:p>
          <a:p>
            <a:r>
              <a:rPr lang="tr-TR" dirty="0"/>
              <a:t>Etkin ve uzun etkili</a:t>
            </a:r>
          </a:p>
          <a:p>
            <a:r>
              <a:rPr lang="tr-TR" dirty="0"/>
              <a:t>K+ kanallarını açarak </a:t>
            </a:r>
            <a:r>
              <a:rPr lang="tr-TR" dirty="0" err="1"/>
              <a:t>arteriyolları</a:t>
            </a:r>
            <a:r>
              <a:rPr lang="tr-TR" dirty="0"/>
              <a:t> gevşetir</a:t>
            </a:r>
          </a:p>
          <a:p>
            <a:r>
              <a:rPr lang="tr-TR" dirty="0"/>
              <a:t>Hipertansiyon acilinde kullanılır </a:t>
            </a:r>
          </a:p>
          <a:p>
            <a:r>
              <a:rPr lang="tr-TR" dirty="0"/>
              <a:t>Hipotansiyon yapabilir (MI ve inme riski!)</a:t>
            </a:r>
          </a:p>
          <a:p>
            <a:r>
              <a:rPr lang="tr-TR" dirty="0"/>
              <a:t>Pankreastan </a:t>
            </a:r>
            <a:r>
              <a:rPr lang="tr-TR" dirty="0" err="1"/>
              <a:t>insulin</a:t>
            </a:r>
            <a:r>
              <a:rPr lang="tr-TR" dirty="0"/>
              <a:t> salgılanmasını </a:t>
            </a:r>
            <a:r>
              <a:rPr lang="tr-TR" dirty="0" err="1"/>
              <a:t>inh</a:t>
            </a:r>
            <a:r>
              <a:rPr lang="tr-TR" dirty="0"/>
              <a:t> eder, </a:t>
            </a:r>
            <a:r>
              <a:rPr lang="tr-TR" dirty="0" err="1"/>
              <a:t>insulinoma</a:t>
            </a:r>
            <a:r>
              <a:rPr lang="tr-TR" dirty="0"/>
              <a:t> kaynaklı hipoglisemi </a:t>
            </a:r>
            <a:r>
              <a:rPr lang="tr-TR" dirty="0" err="1"/>
              <a:t>ted</a:t>
            </a:r>
            <a:r>
              <a:rPr lang="tr-TR" dirty="0"/>
              <a:t> de kullanılır.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ARB’ler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Losartan</a:t>
            </a:r>
            <a:endParaRPr lang="tr-TR" dirty="0"/>
          </a:p>
          <a:p>
            <a:r>
              <a:rPr lang="tr-TR" dirty="0" err="1"/>
              <a:t>Valsartan</a:t>
            </a:r>
            <a:endParaRPr lang="tr-TR" dirty="0"/>
          </a:p>
          <a:p>
            <a:r>
              <a:rPr lang="tr-TR" dirty="0" err="1"/>
              <a:t>Kandesartan</a:t>
            </a:r>
            <a:endParaRPr lang="tr-TR" dirty="0"/>
          </a:p>
          <a:p>
            <a:r>
              <a:rPr lang="tr-TR" dirty="0" err="1"/>
              <a:t>Eprosartan</a:t>
            </a:r>
            <a:endParaRPr lang="tr-TR" dirty="0"/>
          </a:p>
          <a:p>
            <a:r>
              <a:rPr lang="tr-TR" dirty="0" err="1"/>
              <a:t>İrbesartan</a:t>
            </a:r>
            <a:endParaRPr lang="tr-TR" dirty="0"/>
          </a:p>
          <a:p>
            <a:r>
              <a:rPr lang="tr-TR" dirty="0" err="1"/>
              <a:t>Telmisartan</a:t>
            </a:r>
            <a:endParaRPr lang="tr-TR" dirty="0"/>
          </a:p>
          <a:p>
            <a:r>
              <a:rPr lang="tr-TR" dirty="0" err="1"/>
              <a:t>Olmesartan</a:t>
            </a:r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Hipertansiyon acili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09793" y="1772816"/>
            <a:ext cx="8686800" cy="4525963"/>
          </a:xfrm>
        </p:spPr>
        <p:txBody>
          <a:bodyPr/>
          <a:lstStyle/>
          <a:p>
            <a:pPr marL="342900" lvl="3" indent="-342900">
              <a:buFont typeface="Arial" pitchFamily="34" charset="0"/>
              <a:buChar char="•"/>
            </a:pPr>
            <a:r>
              <a:rPr lang="tr-TR" sz="3200" dirty="0">
                <a:solidFill>
                  <a:srgbClr val="00B0F0"/>
                </a:solidFill>
              </a:rPr>
              <a:t>Sodyum </a:t>
            </a:r>
            <a:r>
              <a:rPr lang="tr-TR" sz="3200" dirty="0" err="1">
                <a:solidFill>
                  <a:srgbClr val="00B0F0"/>
                </a:solidFill>
              </a:rPr>
              <a:t>nitroprussiyat</a:t>
            </a:r>
            <a:r>
              <a:rPr lang="tr-TR" sz="3200" dirty="0">
                <a:solidFill>
                  <a:srgbClr val="00B0F0"/>
                </a:solidFill>
              </a:rPr>
              <a:t> </a:t>
            </a:r>
            <a:r>
              <a:rPr lang="tr-TR" sz="3200" dirty="0"/>
              <a:t>(i.v. </a:t>
            </a:r>
            <a:r>
              <a:rPr lang="tr-TR" sz="3200" dirty="0" err="1"/>
              <a:t>infüzyon</a:t>
            </a:r>
            <a:r>
              <a:rPr lang="tr-TR" sz="3200" dirty="0"/>
              <a:t>) ilk seçenek</a:t>
            </a:r>
          </a:p>
          <a:p>
            <a:pPr marL="342900" lvl="3" indent="-342900">
              <a:buFont typeface="Arial" pitchFamily="34" charset="0"/>
              <a:buChar char="•"/>
            </a:pPr>
            <a:r>
              <a:rPr lang="tr-TR" sz="3200" dirty="0" err="1"/>
              <a:t>Nifedipin</a:t>
            </a:r>
            <a:r>
              <a:rPr lang="tr-TR" sz="3200" dirty="0"/>
              <a:t>, </a:t>
            </a:r>
            <a:r>
              <a:rPr lang="tr-TR" sz="3200" dirty="0" err="1"/>
              <a:t>labetolol</a:t>
            </a:r>
            <a:r>
              <a:rPr lang="tr-TR" sz="3200" dirty="0"/>
              <a:t> ve </a:t>
            </a:r>
            <a:r>
              <a:rPr lang="tr-TR" sz="3200" dirty="0" err="1"/>
              <a:t>kaptopril</a:t>
            </a:r>
            <a:r>
              <a:rPr lang="tr-TR" sz="3200" dirty="0"/>
              <a:t> de kullanılabilir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1692575" y="404664"/>
            <a:ext cx="568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err="1">
                <a:solidFill>
                  <a:srgbClr val="0070C0"/>
                </a:solidFill>
              </a:rPr>
              <a:t>Preeklampsi</a:t>
            </a:r>
            <a:r>
              <a:rPr lang="tr-TR" sz="2400" dirty="0">
                <a:solidFill>
                  <a:srgbClr val="0070C0"/>
                </a:solidFill>
              </a:rPr>
              <a:t>:</a:t>
            </a:r>
          </a:p>
          <a:p>
            <a:pPr algn="ctr"/>
            <a:r>
              <a:rPr lang="tr-TR" sz="2400" dirty="0"/>
              <a:t>Gebeliğin başındaki değerlere kıyasla</a:t>
            </a:r>
          </a:p>
          <a:p>
            <a:pPr algn="ctr"/>
            <a:r>
              <a:rPr lang="tr-TR" sz="2400" dirty="0"/>
              <a:t> kan basıncının </a:t>
            </a:r>
            <a:r>
              <a:rPr lang="tr-TR" sz="2400" dirty="0">
                <a:solidFill>
                  <a:srgbClr val="FF66CC"/>
                </a:solidFill>
              </a:rPr>
              <a:t>30/15</a:t>
            </a:r>
            <a:r>
              <a:rPr lang="tr-TR" sz="2400" dirty="0"/>
              <a:t> </a:t>
            </a:r>
            <a:r>
              <a:rPr lang="tr-TR" sz="2400" dirty="0" err="1"/>
              <a:t>mmHg</a:t>
            </a:r>
            <a:r>
              <a:rPr lang="tr-TR" sz="2400" dirty="0"/>
              <a:t> artması</a:t>
            </a:r>
          </a:p>
          <a:p>
            <a:pPr algn="ctr"/>
            <a:r>
              <a:rPr lang="tr-TR" sz="2400" dirty="0"/>
              <a:t>ya da</a:t>
            </a:r>
          </a:p>
          <a:p>
            <a:pPr algn="ctr"/>
            <a:r>
              <a:rPr lang="tr-TR" sz="2400" dirty="0" err="1"/>
              <a:t>Diastolik</a:t>
            </a:r>
            <a:r>
              <a:rPr lang="tr-TR" sz="2400" dirty="0"/>
              <a:t> basıncın </a:t>
            </a:r>
            <a:r>
              <a:rPr lang="tr-TR" sz="2400" dirty="0">
                <a:solidFill>
                  <a:srgbClr val="FF66CC"/>
                </a:solidFill>
              </a:rPr>
              <a:t>110</a:t>
            </a:r>
            <a:r>
              <a:rPr lang="tr-TR" sz="2400" dirty="0"/>
              <a:t> </a:t>
            </a:r>
            <a:r>
              <a:rPr lang="tr-TR" sz="2400" dirty="0" err="1"/>
              <a:t>mmHg’yi</a:t>
            </a:r>
            <a:r>
              <a:rPr lang="tr-TR" sz="2400" dirty="0"/>
              <a:t> geçmesi </a:t>
            </a:r>
          </a:p>
          <a:p>
            <a:pPr algn="ctr"/>
            <a:r>
              <a:rPr lang="tr-TR" sz="2400" dirty="0"/>
              <a:t>ve </a:t>
            </a:r>
            <a:r>
              <a:rPr lang="tr-TR" sz="2400" dirty="0" err="1">
                <a:solidFill>
                  <a:srgbClr val="FF66CC"/>
                </a:solidFill>
              </a:rPr>
              <a:t>proteinüri</a:t>
            </a:r>
            <a:r>
              <a:rPr lang="tr-TR" sz="2400" dirty="0"/>
              <a:t> bulgusu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2286000" y="83671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sz="2700" dirty="0" err="1">
                <a:solidFill>
                  <a:srgbClr val="FF0000"/>
                </a:solidFill>
              </a:rPr>
              <a:t>Metildopa</a:t>
            </a:r>
            <a:r>
              <a:rPr lang="tr-TR" sz="2700" dirty="0">
                <a:solidFill>
                  <a:srgbClr val="FF0000"/>
                </a:solidFill>
              </a:rPr>
              <a:t> </a:t>
            </a:r>
            <a:r>
              <a:rPr lang="tr-TR" sz="2700" dirty="0"/>
              <a:t>ilk tercih</a:t>
            </a:r>
          </a:p>
          <a:p>
            <a:pPr algn="ctr"/>
            <a:endParaRPr lang="tr-TR" sz="2700" dirty="0"/>
          </a:p>
          <a:p>
            <a:pPr algn="ctr"/>
            <a:r>
              <a:rPr lang="tr-TR" sz="2700" dirty="0" err="1"/>
              <a:t>Ca</a:t>
            </a:r>
            <a:r>
              <a:rPr lang="tr-TR" sz="2700" dirty="0"/>
              <a:t>++ </a:t>
            </a:r>
            <a:r>
              <a:rPr lang="tr-TR" sz="2700" dirty="0" err="1"/>
              <a:t>Ch</a:t>
            </a:r>
            <a:r>
              <a:rPr lang="tr-TR" sz="2700" dirty="0"/>
              <a:t> </a:t>
            </a:r>
            <a:r>
              <a:rPr lang="tr-TR" sz="2700" dirty="0" err="1"/>
              <a:t>bl</a:t>
            </a:r>
            <a:r>
              <a:rPr lang="tr-TR" sz="2700" dirty="0"/>
              <a:t>., </a:t>
            </a:r>
            <a:r>
              <a:rPr lang="tr-TR" sz="2700" dirty="0" err="1"/>
              <a:t>labetolol</a:t>
            </a:r>
            <a:r>
              <a:rPr lang="tr-TR" sz="2700" dirty="0"/>
              <a:t> ya da </a:t>
            </a:r>
            <a:r>
              <a:rPr lang="tr-TR" sz="2700" dirty="0" err="1"/>
              <a:t>hidralazin</a:t>
            </a:r>
            <a:r>
              <a:rPr lang="tr-TR" sz="2700" dirty="0"/>
              <a:t> de kullanılabilir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ARB’ler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27584" y="1556792"/>
            <a:ext cx="7632848" cy="4525963"/>
          </a:xfrm>
        </p:spPr>
        <p:txBody>
          <a:bodyPr/>
          <a:lstStyle/>
          <a:p>
            <a:pPr>
              <a:buNone/>
            </a:pPr>
            <a:r>
              <a:rPr lang="tr-TR" dirty="0" err="1"/>
              <a:t>Renal</a:t>
            </a:r>
            <a:r>
              <a:rPr lang="tr-TR" dirty="0"/>
              <a:t> arter </a:t>
            </a:r>
            <a:r>
              <a:rPr lang="tr-TR" dirty="0" err="1"/>
              <a:t>stenozu</a:t>
            </a:r>
            <a:r>
              <a:rPr lang="tr-TR" dirty="0"/>
              <a:t> olan hastalara verilmez (akut </a:t>
            </a:r>
            <a:r>
              <a:rPr lang="tr-TR" dirty="0" err="1"/>
              <a:t>renal</a:t>
            </a:r>
            <a:r>
              <a:rPr lang="tr-TR" dirty="0"/>
              <a:t> yetmezlik riski!)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Renin</a:t>
            </a:r>
            <a:r>
              <a:rPr lang="tr-TR" dirty="0"/>
              <a:t> inhibitörleri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u="sng" dirty="0" err="1"/>
              <a:t>Aliskiren</a:t>
            </a:r>
            <a:endParaRPr lang="tr-TR" u="sng" dirty="0"/>
          </a:p>
          <a:p>
            <a:r>
              <a:rPr lang="tr-TR" dirty="0"/>
              <a:t>Hipertansiyonda </a:t>
            </a:r>
            <a:r>
              <a:rPr lang="tr-TR" dirty="0" err="1"/>
              <a:t>monoterapi</a:t>
            </a:r>
            <a:r>
              <a:rPr lang="tr-TR" dirty="0"/>
              <a:t> ya da kombinasyon tedavisinde kullanılabilir</a:t>
            </a:r>
          </a:p>
          <a:p>
            <a:r>
              <a:rPr lang="tr-TR" dirty="0" err="1"/>
              <a:t>Advers</a:t>
            </a:r>
            <a:r>
              <a:rPr lang="tr-TR" dirty="0"/>
              <a:t> etkiler; </a:t>
            </a:r>
            <a:r>
              <a:rPr lang="tr-TR" dirty="0" err="1"/>
              <a:t>diare</a:t>
            </a:r>
            <a:r>
              <a:rPr lang="tr-TR" dirty="0"/>
              <a:t>, kızarıklık, anemi, </a:t>
            </a:r>
            <a:r>
              <a:rPr lang="tr-TR" dirty="0" err="1"/>
              <a:t>hiperkalemi</a:t>
            </a:r>
            <a:endParaRPr lang="tr-TR" dirty="0"/>
          </a:p>
          <a:p>
            <a:r>
              <a:rPr lang="tr-TR" dirty="0"/>
              <a:t>Gebelik ve </a:t>
            </a:r>
            <a:r>
              <a:rPr lang="tr-TR" dirty="0" err="1"/>
              <a:t>laktasyonda</a:t>
            </a:r>
            <a:r>
              <a:rPr lang="tr-TR" dirty="0"/>
              <a:t> </a:t>
            </a:r>
            <a:r>
              <a:rPr lang="tr-TR" dirty="0" err="1"/>
              <a:t>kontrindike</a:t>
            </a:r>
            <a:r>
              <a:rPr lang="tr-TR" dirty="0"/>
              <a:t>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Ca</a:t>
            </a:r>
            <a:r>
              <a:rPr lang="tr-TR" dirty="0"/>
              <a:t>++ kanal </a:t>
            </a:r>
            <a:r>
              <a:rPr lang="tr-TR" dirty="0" err="1"/>
              <a:t>blokerleri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err="1"/>
              <a:t>Vasküler</a:t>
            </a:r>
            <a:r>
              <a:rPr lang="tr-TR" dirty="0"/>
              <a:t> düz kasta </a:t>
            </a:r>
            <a:r>
              <a:rPr lang="tr-TR" dirty="0" err="1"/>
              <a:t>Ca</a:t>
            </a:r>
            <a:r>
              <a:rPr lang="tr-TR" dirty="0"/>
              <a:t>++ girişini engeller, damarı gevşetir</a:t>
            </a:r>
          </a:p>
          <a:p>
            <a:r>
              <a:rPr lang="tr-TR" dirty="0"/>
              <a:t>Kalp kasında </a:t>
            </a:r>
            <a:r>
              <a:rPr lang="tr-TR" dirty="0" err="1"/>
              <a:t>Ca</a:t>
            </a:r>
            <a:r>
              <a:rPr lang="tr-TR" dirty="0"/>
              <a:t>++ girişini engeller, </a:t>
            </a:r>
            <a:r>
              <a:rPr lang="tr-TR" dirty="0" err="1"/>
              <a:t>eksitasyon-kontraksiyon</a:t>
            </a:r>
            <a:r>
              <a:rPr lang="tr-TR" dirty="0"/>
              <a:t> kenedini bozar, kardiyak </a:t>
            </a:r>
            <a:r>
              <a:rPr lang="tr-TR" dirty="0" err="1"/>
              <a:t>kontraktilite</a:t>
            </a:r>
            <a:r>
              <a:rPr lang="tr-TR" dirty="0"/>
              <a:t> azalır</a:t>
            </a:r>
          </a:p>
          <a:p>
            <a:r>
              <a:rPr lang="tr-TR" dirty="0"/>
              <a:t>Çizgili kası </a:t>
            </a:r>
            <a:r>
              <a:rPr lang="tr-TR" dirty="0" err="1"/>
              <a:t>deprese</a:t>
            </a:r>
            <a:r>
              <a:rPr lang="tr-TR" dirty="0"/>
              <a:t> etmez (</a:t>
            </a:r>
            <a:r>
              <a:rPr lang="tr-TR" dirty="0" err="1"/>
              <a:t>hücreiçi</a:t>
            </a:r>
            <a:r>
              <a:rPr lang="tr-TR" dirty="0"/>
              <a:t> </a:t>
            </a:r>
            <a:r>
              <a:rPr lang="tr-TR" dirty="0" err="1"/>
              <a:t>Ca</a:t>
            </a:r>
            <a:r>
              <a:rPr lang="tr-TR" dirty="0"/>
              <a:t>++ deposunu kullanır)</a:t>
            </a:r>
          </a:p>
          <a:p>
            <a:r>
              <a:rPr lang="tr-TR" dirty="0" err="1"/>
              <a:t>Nimodipin</a:t>
            </a:r>
            <a:r>
              <a:rPr lang="tr-TR" dirty="0"/>
              <a:t> </a:t>
            </a:r>
            <a:r>
              <a:rPr lang="tr-TR" dirty="0" err="1"/>
              <a:t>serebral</a:t>
            </a:r>
            <a:r>
              <a:rPr lang="tr-TR" dirty="0"/>
              <a:t> kan damarlarına yüksek </a:t>
            </a:r>
            <a:r>
              <a:rPr lang="tr-TR" dirty="0" err="1"/>
              <a:t>afinite</a:t>
            </a:r>
            <a:r>
              <a:rPr lang="tr-TR" dirty="0"/>
              <a:t> gösterir (</a:t>
            </a:r>
            <a:r>
              <a:rPr lang="tr-TR" dirty="0" err="1"/>
              <a:t>subaraknoid</a:t>
            </a:r>
            <a:r>
              <a:rPr lang="tr-TR" dirty="0"/>
              <a:t> </a:t>
            </a:r>
            <a:r>
              <a:rPr lang="tr-TR" dirty="0" err="1"/>
              <a:t>hemorajiden</a:t>
            </a:r>
            <a:r>
              <a:rPr lang="tr-TR" dirty="0"/>
              <a:t> sonra)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Ca</a:t>
            </a:r>
            <a:r>
              <a:rPr lang="tr-TR" dirty="0"/>
              <a:t>++ kanal </a:t>
            </a:r>
            <a:r>
              <a:rPr lang="tr-TR" dirty="0" err="1"/>
              <a:t>blokerleri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Vazodilatör</a:t>
            </a:r>
            <a:r>
              <a:rPr lang="tr-TR" dirty="0"/>
              <a:t> etkileri </a:t>
            </a:r>
            <a:r>
              <a:rPr lang="tr-TR" dirty="0" err="1"/>
              <a:t>arteriyollerde</a:t>
            </a:r>
            <a:r>
              <a:rPr lang="tr-TR" dirty="0"/>
              <a:t> belirgin, </a:t>
            </a:r>
            <a:r>
              <a:rPr lang="tr-TR" dirty="0" err="1"/>
              <a:t>venüllerde</a:t>
            </a:r>
            <a:r>
              <a:rPr lang="tr-TR" dirty="0"/>
              <a:t> az</a:t>
            </a:r>
          </a:p>
          <a:p>
            <a:r>
              <a:rPr lang="tr-TR" dirty="0"/>
              <a:t>Ilımlı ve orta şiddetli hipertansiyonda </a:t>
            </a:r>
            <a:r>
              <a:rPr lang="tr-TR" dirty="0" err="1"/>
              <a:t>monoterapi</a:t>
            </a:r>
            <a:r>
              <a:rPr lang="tr-TR" dirty="0"/>
              <a:t> olarak kullanılır</a:t>
            </a:r>
          </a:p>
          <a:p>
            <a:r>
              <a:rPr lang="tr-TR" dirty="0" err="1"/>
              <a:t>Renin</a:t>
            </a:r>
            <a:r>
              <a:rPr lang="tr-TR" dirty="0"/>
              <a:t> düzeyi düşük, plazma </a:t>
            </a:r>
            <a:r>
              <a:rPr lang="tr-TR" dirty="0" err="1"/>
              <a:t>Ca</a:t>
            </a:r>
            <a:r>
              <a:rPr lang="tr-TR" dirty="0"/>
              <a:t>++ düzeyi düşük ve tuza duyarlı hastalarda daha etkin</a:t>
            </a:r>
          </a:p>
          <a:p>
            <a:r>
              <a:rPr lang="tr-TR" dirty="0"/>
              <a:t>Yaşlılarda ve </a:t>
            </a:r>
            <a:r>
              <a:rPr lang="tr-TR" dirty="0" err="1"/>
              <a:t>afroamerican</a:t>
            </a:r>
            <a:r>
              <a:rPr lang="tr-TR" dirty="0"/>
              <a:t> ırkta daha efektif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Ca</a:t>
            </a:r>
            <a:r>
              <a:rPr lang="tr-TR" dirty="0"/>
              <a:t>++ Kanal </a:t>
            </a:r>
            <a:r>
              <a:rPr lang="tr-TR" dirty="0" err="1"/>
              <a:t>Blokerleri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Dihidropiridin</a:t>
            </a:r>
            <a:r>
              <a:rPr lang="tr-TR" dirty="0"/>
              <a:t> grubu: </a:t>
            </a:r>
          </a:p>
          <a:p>
            <a:pPr>
              <a:buNone/>
            </a:pPr>
            <a:r>
              <a:rPr lang="tr-TR" dirty="0"/>
              <a:t>    </a:t>
            </a:r>
            <a:r>
              <a:rPr lang="tr-TR" dirty="0" err="1"/>
              <a:t>amlodipin</a:t>
            </a:r>
            <a:r>
              <a:rPr lang="tr-TR" dirty="0"/>
              <a:t>, </a:t>
            </a:r>
            <a:r>
              <a:rPr lang="tr-TR" dirty="0" err="1"/>
              <a:t>felodipin</a:t>
            </a:r>
            <a:r>
              <a:rPr lang="tr-TR" dirty="0"/>
              <a:t>, </a:t>
            </a:r>
            <a:r>
              <a:rPr lang="tr-TR" dirty="0" err="1"/>
              <a:t>isradipin</a:t>
            </a:r>
            <a:r>
              <a:rPr lang="tr-TR" dirty="0"/>
              <a:t>, </a:t>
            </a:r>
            <a:r>
              <a:rPr lang="tr-TR" dirty="0" err="1"/>
              <a:t>nikardipin</a:t>
            </a:r>
            <a:r>
              <a:rPr lang="tr-TR" dirty="0"/>
              <a:t>, </a:t>
            </a:r>
            <a:r>
              <a:rPr lang="tr-TR" dirty="0" err="1"/>
              <a:t>nifedipin</a:t>
            </a:r>
            <a:r>
              <a:rPr lang="tr-TR" dirty="0"/>
              <a:t>, </a:t>
            </a:r>
            <a:r>
              <a:rPr lang="tr-TR" dirty="0" err="1"/>
              <a:t>nizoldipin</a:t>
            </a:r>
            <a:r>
              <a:rPr lang="tr-TR" dirty="0"/>
              <a:t>, </a:t>
            </a:r>
            <a:r>
              <a:rPr lang="tr-TR" dirty="0" err="1"/>
              <a:t>nimodipin</a:t>
            </a:r>
            <a:r>
              <a:rPr lang="tr-TR" dirty="0"/>
              <a:t> </a:t>
            </a:r>
          </a:p>
          <a:p>
            <a:r>
              <a:rPr lang="tr-TR" dirty="0" err="1"/>
              <a:t>Benzotiazepin</a:t>
            </a:r>
            <a:r>
              <a:rPr lang="tr-TR" dirty="0"/>
              <a:t> grubu:</a:t>
            </a:r>
          </a:p>
          <a:p>
            <a:pPr>
              <a:buNone/>
            </a:pPr>
            <a:r>
              <a:rPr lang="tr-TR" dirty="0"/>
              <a:t>    </a:t>
            </a:r>
            <a:r>
              <a:rPr lang="tr-TR" dirty="0" err="1"/>
              <a:t>Diltiazem</a:t>
            </a:r>
            <a:endParaRPr lang="tr-TR" dirty="0"/>
          </a:p>
          <a:p>
            <a:r>
              <a:rPr lang="tr-TR" dirty="0" err="1"/>
              <a:t>Fenilalkilamin</a:t>
            </a:r>
            <a:r>
              <a:rPr lang="tr-TR" dirty="0"/>
              <a:t> türevi: </a:t>
            </a:r>
          </a:p>
          <a:p>
            <a:pPr>
              <a:buNone/>
            </a:pPr>
            <a:r>
              <a:rPr lang="tr-TR" dirty="0"/>
              <a:t>    </a:t>
            </a:r>
            <a:r>
              <a:rPr lang="tr-TR" dirty="0" err="1"/>
              <a:t>verapamil</a:t>
            </a:r>
            <a:r>
              <a:rPr lang="tr-TR" dirty="0"/>
              <a:t>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5597</TotalTime>
  <Words>1213</Words>
  <Application>Microsoft Office PowerPoint</Application>
  <PresentationFormat>Ekran Gösterisi (4:3)</PresentationFormat>
  <Paragraphs>207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3" baseType="lpstr">
      <vt:lpstr>Ofis Teması</vt:lpstr>
      <vt:lpstr>ARB’ler</vt:lpstr>
      <vt:lpstr>ARBs</vt:lpstr>
      <vt:lpstr>ARB’ler</vt:lpstr>
      <vt:lpstr>ARB’ler</vt:lpstr>
      <vt:lpstr>ARB’ler</vt:lpstr>
      <vt:lpstr>Renin inhibitörleri</vt:lpstr>
      <vt:lpstr>Ca++ kanal blokerleri</vt:lpstr>
      <vt:lpstr>Ca++ kanal blokerleri</vt:lpstr>
      <vt:lpstr>Ca++ Kanal Blokerleri</vt:lpstr>
      <vt:lpstr>Slayt 10</vt:lpstr>
      <vt:lpstr>Slayt 11</vt:lpstr>
      <vt:lpstr>Ca++ Kanal blokerleri</vt:lpstr>
      <vt:lpstr>Slayt 13</vt:lpstr>
      <vt:lpstr>Slayt 14</vt:lpstr>
      <vt:lpstr>Ca++ kanal blokerleri</vt:lpstr>
      <vt:lpstr>Beta blokerler</vt:lpstr>
      <vt:lpstr>Beta blokerler</vt:lpstr>
      <vt:lpstr>Beta blokerler</vt:lpstr>
      <vt:lpstr>Beta blokerler</vt:lpstr>
      <vt:lpstr>Beta blokerler</vt:lpstr>
      <vt:lpstr>Beta blokerler</vt:lpstr>
      <vt:lpstr>Slayt 22</vt:lpstr>
      <vt:lpstr>Slayt 23</vt:lpstr>
      <vt:lpstr>Slayt 24</vt:lpstr>
      <vt:lpstr>Slayt 25</vt:lpstr>
      <vt:lpstr>Alfa 1 blokerler</vt:lpstr>
      <vt:lpstr>Alfa 1 blokerler</vt:lpstr>
      <vt:lpstr>Sempatik SS fonksiyonunu değiştiren ilaçlar</vt:lpstr>
      <vt:lpstr>Slayt 29</vt:lpstr>
      <vt:lpstr>Slayt 30</vt:lpstr>
      <vt:lpstr>Slayt 31</vt:lpstr>
      <vt:lpstr>Slayt 32</vt:lpstr>
      <vt:lpstr>Vazodilatörler </vt:lpstr>
      <vt:lpstr>Slayt 34</vt:lpstr>
      <vt:lpstr>Vazodilatörler</vt:lpstr>
      <vt:lpstr>Vazodilatörler </vt:lpstr>
      <vt:lpstr>Vazodilatörler </vt:lpstr>
      <vt:lpstr>Vazodilatörler </vt:lpstr>
      <vt:lpstr>Vazodilatörler </vt:lpstr>
      <vt:lpstr>Hipertansiyon acili</vt:lpstr>
      <vt:lpstr>Slayt 41</vt:lpstr>
      <vt:lpstr>Slayt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fc</dc:creator>
  <cp:lastModifiedBy>ebru</cp:lastModifiedBy>
  <cp:revision>375</cp:revision>
  <dcterms:created xsi:type="dcterms:W3CDTF">2018-11-02T07:10:58Z</dcterms:created>
  <dcterms:modified xsi:type="dcterms:W3CDTF">2020-11-25T12:39:29Z</dcterms:modified>
</cp:coreProperties>
</file>