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2"/>
  </p:notesMasterIdLst>
  <p:sldIdLst>
    <p:sldId id="1082" r:id="rId4"/>
    <p:sldId id="1097" r:id="rId5"/>
    <p:sldId id="1098" r:id="rId6"/>
    <p:sldId id="1099" r:id="rId7"/>
    <p:sldId id="1100" r:id="rId8"/>
    <p:sldId id="1103" r:id="rId9"/>
    <p:sldId id="1104" r:id="rId10"/>
    <p:sldId id="1105" r:id="rId11"/>
    <p:sldId id="1106" r:id="rId12"/>
    <p:sldId id="1107" r:id="rId13"/>
    <p:sldId id="1108" r:id="rId14"/>
    <p:sldId id="1109" r:id="rId15"/>
    <p:sldId id="1110" r:id="rId16"/>
    <p:sldId id="1111" r:id="rId17"/>
    <p:sldId id="1112" r:id="rId18"/>
    <p:sldId id="1113" r:id="rId19"/>
    <p:sldId id="1114" r:id="rId20"/>
    <p:sldId id="1115"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2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Dr.H.Murat 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63880" y="1645920"/>
            <a:ext cx="7559040" cy="3394862"/>
          </a:xfrm>
        </p:spPr>
        <p:txBody>
          <a:bodyPr/>
          <a:lstStyle/>
          <a:p>
            <a:pPr>
              <a:buNone/>
            </a:pPr>
            <a:r>
              <a:rPr lang="tr-TR" sz="2200" b="1" dirty="0" smtClean="0"/>
              <a:t>Yeter Sayı: </a:t>
            </a:r>
          </a:p>
          <a:p>
            <a:r>
              <a:rPr lang="tr-TR" sz="2200" dirty="0" smtClean="0"/>
              <a:t>Kat malikleri kurulu, kat maliklerinin sayı ve arsa payı bakımından yarısından fazlasıyla toplanır ve oy çokluğuyla karar verir. Yeter sayının sağlanamaması nedeniyle ilk toplantının yapılamaması halinde, ikinci toplantı, en geç on beş gün sonra yapılır. </a:t>
            </a:r>
          </a:p>
          <a:p>
            <a:endParaRPr lang="tr-TR" sz="2200" dirty="0" smtClean="0"/>
          </a:p>
          <a:p>
            <a:r>
              <a:rPr lang="tr-TR" sz="2200" dirty="0" smtClean="0"/>
              <a:t>Bu toplantıda karar yeter sayısı, katılanların salt çoğunluğudur. Bu kanunda yeter sayı için ayrıca konulmuş olan hükümler saklıdır.</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63880" y="1524000"/>
            <a:ext cx="8077200" cy="3516782"/>
          </a:xfrm>
        </p:spPr>
        <p:txBody>
          <a:bodyPr/>
          <a:lstStyle/>
          <a:p>
            <a:pPr>
              <a:buNone/>
            </a:pPr>
            <a:r>
              <a:rPr lang="tr-TR" sz="2200" b="1" dirty="0" smtClean="0"/>
              <a:t>Oya katılma: </a:t>
            </a:r>
          </a:p>
          <a:p>
            <a:pPr>
              <a:buNone/>
            </a:pPr>
            <a:endParaRPr lang="tr-TR" sz="2200" b="1" dirty="0" smtClean="0"/>
          </a:p>
          <a:p>
            <a:r>
              <a:rPr lang="tr-TR" sz="2200" dirty="0" smtClean="0"/>
              <a:t>Her kat maliki, arsa payı oranına bakılmaksızın, bir tek oy hakkına sahiptir. Ana gayrimenkulde birden ziyade bağımsız bölümü olan kat maliki, her bağımsız bölüm için ayrı bir oy hakkına sahiptir; </a:t>
            </a:r>
          </a:p>
          <a:p>
            <a:endParaRPr lang="tr-TR" sz="2200" dirty="0" smtClean="0"/>
          </a:p>
          <a:p>
            <a:r>
              <a:rPr lang="tr-TR" sz="2200" dirty="0" smtClean="0"/>
              <a:t>Bununla beraber onun malik olduğu bağımsız bölümlerin sayısı ne olursa olsun, sahip olacağı oy sayısı bütün oyların üçte birinden fazla olamaz; oy hesabı yapılırken kesirler göz önüne alınmaz.</a:t>
            </a:r>
          </a:p>
          <a:p>
            <a:endParaRPr lang="tr-TR" sz="2200" dirty="0" smtClean="0"/>
          </a:p>
          <a:p>
            <a:endParaRPr lang="tr-TR" sz="2200" dirty="0" smtClean="0"/>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18160" y="1554480"/>
            <a:ext cx="7970520" cy="3962400"/>
          </a:xfrm>
        </p:spPr>
        <p:txBody>
          <a:bodyPr/>
          <a:lstStyle/>
          <a:p>
            <a:pPr>
              <a:buNone/>
            </a:pPr>
            <a:r>
              <a:rPr lang="tr-TR" sz="2200" b="1" dirty="0" smtClean="0"/>
              <a:t>Kararlar:</a:t>
            </a:r>
          </a:p>
          <a:p>
            <a:pPr>
              <a:buNone/>
            </a:pPr>
            <a:endParaRPr lang="tr-TR" sz="2200" b="1" dirty="0" smtClean="0"/>
          </a:p>
          <a:p>
            <a:r>
              <a:rPr lang="tr-TR" sz="2200" dirty="0" err="1" smtClean="0"/>
              <a:t>Anagayrimenkul</a:t>
            </a:r>
            <a:r>
              <a:rPr lang="tr-TR" sz="2200" dirty="0" smtClean="0"/>
              <a:t> kat malikleri kurulu tarafından, sözleşme, yönetim planı ve kanun hükümleri uyarınca verilecek kararlara göre yönetilir.</a:t>
            </a:r>
          </a:p>
          <a:p>
            <a:endParaRPr lang="tr-TR" sz="2200" dirty="0" smtClean="0"/>
          </a:p>
          <a:p>
            <a:r>
              <a:rPr lang="tr-TR" sz="2200" dirty="0" err="1" smtClean="0"/>
              <a:t>Anagayrimenkulün</a:t>
            </a:r>
            <a:r>
              <a:rPr lang="tr-TR" sz="2200" dirty="0" smtClean="0"/>
              <a:t> kullanılmasından veya yönetiminden dolayı kat malikleri arasında veya bunlarla yönetici ve denetçiler arasında veya denetçilerle yöneticiler arasında çıkan anlaşmazlıklar, kat malikleri kurulunca çözülür ve karara bağlanır.</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609600" y="1722120"/>
            <a:ext cx="7589520" cy="3318662"/>
          </a:xfrm>
        </p:spPr>
        <p:txBody>
          <a:bodyPr/>
          <a:lstStyle/>
          <a:p>
            <a:r>
              <a:rPr lang="tr-TR" sz="2200" dirty="0" smtClean="0"/>
              <a:t>Kat malikleri kurulu kararları (1) den başlayıp sırayla giden sayfa numaraları taşıyan her sayfası noter </a:t>
            </a:r>
            <a:r>
              <a:rPr lang="tr-TR" sz="2200" dirty="0" err="1" smtClean="0"/>
              <a:t>mühürüyle</a:t>
            </a:r>
            <a:r>
              <a:rPr lang="tr-TR" sz="2200" dirty="0" smtClean="0"/>
              <a:t> tasdikli bir deftere yazılarak, toplantıda bulunan bütün kat maliklerince imzalanır.</a:t>
            </a:r>
          </a:p>
          <a:p>
            <a:endParaRPr lang="tr-TR" sz="2200" dirty="0" smtClean="0"/>
          </a:p>
          <a:p>
            <a:r>
              <a:rPr lang="tr-TR" sz="2200" dirty="0" smtClean="0"/>
              <a:t>Karara aykırı oy verenler bu aykırılığın sebebini belirtirler. Bir husus hakkında ilerde çıkan anlaşmazlıklar, karar defterinde aynı hususa dair daha önce verilmiş bir karar varsa kural olarak ona göre çözülür. </a:t>
            </a:r>
          </a:p>
          <a:p>
            <a:endParaRPr lang="tr-TR" sz="2200" dirty="0"/>
          </a:p>
        </p:txBody>
      </p:sp>
      <p:sp>
        <p:nvSpPr>
          <p:cNvPr id="4" name="3 Altbilgi Yer Tutucusu"/>
          <p:cNvSpPr>
            <a:spLocks noGrp="1"/>
          </p:cNvSpPr>
          <p:nvPr>
            <p:ph type="ftr" sz="quarter" idx="5"/>
          </p:nvPr>
        </p:nvSpPr>
        <p:spPr/>
        <p:txBody>
          <a:bodyPr/>
          <a:lstStyle/>
          <a:p>
            <a:endParaRPr lang="tr-TR" sz="2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69320" y="1249680"/>
            <a:ext cx="8608920" cy="4419600"/>
          </a:xfrm>
        </p:spPr>
        <p:txBody>
          <a:bodyPr/>
          <a:lstStyle/>
          <a:p>
            <a:pPr>
              <a:buNone/>
            </a:pPr>
            <a:r>
              <a:rPr lang="tr-TR" b="1" dirty="0" smtClean="0"/>
              <a:t>Hâkimin Müdahalesi</a:t>
            </a:r>
            <a:r>
              <a:rPr lang="tr-TR" dirty="0" smtClean="0"/>
              <a:t>: </a:t>
            </a:r>
          </a:p>
          <a:p>
            <a:pPr>
              <a:buNone/>
            </a:pPr>
            <a:endParaRPr lang="tr-TR" dirty="0" smtClean="0"/>
          </a:p>
          <a:p>
            <a:r>
              <a:rPr lang="tr-TR" dirty="0" smtClean="0"/>
              <a:t>Kat malikleri kurulunca verilen kararlar aleyhine, kurul toplantısına katılan ancak aykırı oy kullanan her kat maliki karar tarihinden başlayarak bir ay içinde, toplantıya katılmayan her kat maliki kararı öğrenmesinden başlayarak bir ay içinde ve her halde karar tarihinden başlayarak altı ay içinde </a:t>
            </a:r>
            <a:r>
              <a:rPr lang="tr-TR" dirty="0" err="1" smtClean="0"/>
              <a:t>anagayrimenkulün</a:t>
            </a:r>
            <a:r>
              <a:rPr lang="tr-TR" dirty="0" smtClean="0"/>
              <a:t> bulunduğu yerdeki sulh mahkemesine iptal davası açabilir.</a:t>
            </a:r>
          </a:p>
          <a:p>
            <a:endParaRPr lang="tr-TR" dirty="0" smtClean="0"/>
          </a:p>
          <a:p>
            <a:r>
              <a:rPr lang="tr-TR" dirty="0" smtClean="0"/>
              <a:t>Kat maliklerinden birinin yahut ilgili bağımsız bölümden kira akdine, oturma hakkına veya başka bir sebebe dayanarak devamlı surette faydalanan kimsenin, borç ve yükümlerini yerine getirmemesi yüzünden zarar gören kat maliki veya kat malikleri, </a:t>
            </a:r>
            <a:r>
              <a:rPr lang="tr-TR" dirty="0" err="1" smtClean="0"/>
              <a:t>anagayrimenkulün</a:t>
            </a:r>
            <a:r>
              <a:rPr lang="tr-TR" dirty="0" smtClean="0"/>
              <a:t> bulunduğu yerin sulh mahkemesine başvurarak hâkimin müdahalesini isteyebilir. </a:t>
            </a:r>
          </a:p>
          <a:p>
            <a:endParaRPr lang="tr-TR" dirty="0" smtClean="0"/>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72440" y="1447800"/>
            <a:ext cx="8046720" cy="4053840"/>
          </a:xfrm>
        </p:spPr>
        <p:txBody>
          <a:bodyPr/>
          <a:lstStyle/>
          <a:p>
            <a:r>
              <a:rPr lang="tr-TR" dirty="0" smtClean="0"/>
              <a:t>Hakim, ilgilileri dinledikten sonra, bu kanuna ve yönetim planına ve bunlarda bir hüküm yoksa, genel hükümlere ve hakkaniyet kaidelerine göre derhal kararını verir ve bunun, tespit edeceği kısa bir süre içinde yerine getirilmesi lüzumunu ilgiliye tebliğ eder. </a:t>
            </a:r>
          </a:p>
          <a:p>
            <a:endParaRPr lang="tr-TR" dirty="0" smtClean="0"/>
          </a:p>
          <a:p>
            <a:r>
              <a:rPr lang="tr-TR" dirty="0" smtClean="0"/>
              <a:t>Tespit edilen süre içinde hâkimin kararını yerine getirmeyenlere, aynı mahkemece, </a:t>
            </a:r>
            <a:r>
              <a:rPr lang="tr-TR" dirty="0" err="1" smtClean="0"/>
              <a:t>ikiyüz</a:t>
            </a:r>
            <a:r>
              <a:rPr lang="tr-TR" dirty="0" smtClean="0"/>
              <a:t> elli Türk Lirasından </a:t>
            </a:r>
            <a:r>
              <a:rPr lang="tr-TR" dirty="0" err="1" smtClean="0"/>
              <a:t>ikibin</a:t>
            </a:r>
            <a:r>
              <a:rPr lang="tr-TR" dirty="0" smtClean="0"/>
              <a:t> Türk Lirasına kadar idarî para cezası verilir.</a:t>
            </a:r>
          </a:p>
          <a:p>
            <a:endParaRPr lang="tr-TR" dirty="0" smtClean="0"/>
          </a:p>
          <a:p>
            <a:r>
              <a:rPr lang="tr-TR" dirty="0" smtClean="0"/>
              <a:t>Bir bağımsız bölümün birden ziyade maliki varsa, kat malikleri kurulunda bunları içlerinden vekalet verecekleri birisi temsil eder. Kat maliklerinden biri ehliyetsiz ise onu kanuni mümessili temsil eder.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35280" y="289560"/>
            <a:ext cx="8064217" cy="487679"/>
          </a:xfrm>
        </p:spPr>
        <p:txBody>
          <a:bodyPr/>
          <a:lstStyle/>
          <a:p>
            <a:pPr algn="ctr"/>
            <a:r>
              <a:rPr lang="tr-TR" dirty="0" smtClean="0"/>
              <a:t>Profesyonel Gayrimenkul Yönetimi</a:t>
            </a:r>
            <a:endParaRPr lang="tr-TR" dirty="0"/>
          </a:p>
        </p:txBody>
      </p:sp>
      <p:sp>
        <p:nvSpPr>
          <p:cNvPr id="3" name="2 Metin Yer Tutucusu"/>
          <p:cNvSpPr>
            <a:spLocks noGrp="1"/>
          </p:cNvSpPr>
          <p:nvPr>
            <p:ph type="body" idx="1"/>
          </p:nvPr>
        </p:nvSpPr>
        <p:spPr>
          <a:xfrm>
            <a:off x="533400" y="1321723"/>
            <a:ext cx="7818120" cy="4264429"/>
          </a:xfrm>
        </p:spPr>
        <p:txBody>
          <a:bodyPr/>
          <a:lstStyle/>
          <a:p>
            <a:pPr marL="0" indent="0">
              <a:buNone/>
            </a:pPr>
            <a:endParaRPr lang="tr-TR" dirty="0" smtClean="0"/>
          </a:p>
          <a:p>
            <a:pPr marL="0" indent="0">
              <a:buNone/>
            </a:pPr>
            <a:r>
              <a:rPr lang="tr-TR" dirty="0" smtClean="0"/>
              <a:t>Gayrimenkul </a:t>
            </a:r>
            <a:r>
              <a:rPr lang="tr-TR" dirty="0"/>
              <a:t>yatırımlarında başlangıç değerinin korunması, ürünün işletme sürecinde de başlangıçtaki stratejik hedeflere uygun şekilde işletilebilmesiyle mümkün olabilmektedir. Bunu sağlamak için tesis yönetimi </a:t>
            </a:r>
            <a:r>
              <a:rPr lang="tr-TR" dirty="0" smtClean="0"/>
              <a:t>(FM)süreçlerinin </a:t>
            </a:r>
            <a:r>
              <a:rPr lang="tr-TR" dirty="0"/>
              <a:t>stratejik planlama aşamasından başlayarak, yatırım kararlarının alınması, yapımı, işletmeye alınması ve işletilmesini içeren gayrimenkul yaşam döngüsü içerisinde yer alabilmesinin değere önemli katkısı olacağı değerlendirilmiş, bu çerçevede tesis yönetimi süreçlerine ilişkin uygulamalar ve standartlar oldukça gelişmiştir.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913712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72440" y="1447800"/>
            <a:ext cx="8046720" cy="4053840"/>
          </a:xfrm>
        </p:spPr>
        <p:txBody>
          <a:bodyPr/>
          <a:lstStyle/>
          <a:p>
            <a:pPr marL="0" indent="0">
              <a:buNone/>
            </a:pPr>
            <a:endParaRPr lang="tr-TR" dirty="0" smtClean="0"/>
          </a:p>
          <a:p>
            <a:pPr marL="0" indent="0">
              <a:buNone/>
            </a:pPr>
            <a:r>
              <a:rPr lang="tr-TR" dirty="0" smtClean="0"/>
              <a:t>Disiplinler </a:t>
            </a:r>
            <a:r>
              <a:rPr lang="tr-TR" dirty="0"/>
              <a:t>arası bir işletme fonksiyonu olarak profesyonel FM, kamu ve özel kuruluşlardaki tesis ve hizmetlerin arz ve talebini koordine etme amacına sahiptir. “Tesis” terimi, bir amaca hizmet etmek için inşa edilmiş, kurulmuş veya kurulmuş bir şey anlamına gelir. Bir faaliyet alanının fonksiyonlarını sürdürebilmesi için gerekli destek faaliyetler ve maddi varlıklardır.  Avrupa tesis yönetimi standardı, bunu "birincil faaliyetlerinin etkinliğini destekleyen ve geliştiren kararlaştırılmış hizmetleri sürdürmek ve geliştirmek için süreçlerin bir organizasyona entegrasyonu" olarak tanımlar. Örneğin, binalar, teknik altyapı, aydınlatma, ulaşım, IT hizmetleri, mobilya, saklama, arazi bakımı ve diğer kullanıcıya özgü ekipman ve cihazlardır.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090921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72440" y="1447800"/>
            <a:ext cx="8046720" cy="4053840"/>
          </a:xfrm>
        </p:spPr>
        <p:txBody>
          <a:bodyPr/>
          <a:lstStyle/>
          <a:p>
            <a:r>
              <a:rPr lang="tr-TR" dirty="0"/>
              <a:t>Tesis yönetimi deneyimlerinden süzülen bilgilerin ortaya konulması ve tesis yönetimi süreçlerinin gayrimenkul geliştirme süreçlerine eklemlenmesiyle kaynak israfının önüne geçilmesi, değerin optimize edilmesi, değer kaybının ve yanlış yatırımların önlenmesi mümkün olmaktadır.</a:t>
            </a:r>
          </a:p>
          <a:p>
            <a:r>
              <a:rPr lang="tr-TR" dirty="0"/>
              <a:t>FM sunan kişi veya kurum, anlaşmanın başında veya anlaşma süreci boyunca, öncelikle müşterisinin aktivite içeriğini, amaçlarını, tüm paydaşları, organizasyonel amaçlarını, stratejisini iyi anlamalıdır. Öncelikli activiteler ve destek hizmetler iyi tanımlanmalıdır. Öncelikli aktivitelerin tanımı içerisinde ; müşterinin imajı ve markası, ürün ve servisleri ve müşterileri mutlaka yer almalıdır.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35437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35280" y="289560"/>
            <a:ext cx="8064217" cy="487679"/>
          </a:xfrm>
        </p:spPr>
        <p:txBody>
          <a:bodyPr/>
          <a:lstStyle/>
          <a:p>
            <a:pPr algn="ctr"/>
            <a:r>
              <a:rPr lang="tr-TR" dirty="0" smtClean="0"/>
              <a:t>Gayrimenkul </a:t>
            </a:r>
            <a:r>
              <a:rPr lang="tr-TR" dirty="0" smtClean="0"/>
              <a:t>Yönetimi</a:t>
            </a:r>
            <a:endParaRPr lang="tr-TR" dirty="0"/>
          </a:p>
        </p:txBody>
      </p:sp>
      <p:sp>
        <p:nvSpPr>
          <p:cNvPr id="3" name="2 Metin Yer Tutucusu"/>
          <p:cNvSpPr>
            <a:spLocks noGrp="1"/>
          </p:cNvSpPr>
          <p:nvPr>
            <p:ph type="body" idx="1"/>
          </p:nvPr>
        </p:nvSpPr>
        <p:spPr>
          <a:xfrm>
            <a:off x="533400" y="1417320"/>
            <a:ext cx="7818120" cy="3977640"/>
          </a:xfrm>
        </p:spPr>
        <p:txBody>
          <a:bodyPr/>
          <a:lstStyle/>
          <a:p>
            <a:pPr>
              <a:buNone/>
            </a:pPr>
            <a:r>
              <a:rPr lang="tr-TR" b="1" dirty="0" smtClean="0"/>
              <a:t>Kavram ve Tanımlar:</a:t>
            </a:r>
          </a:p>
          <a:p>
            <a:pPr>
              <a:buNone/>
            </a:pPr>
            <a:endParaRPr lang="tr-TR" b="1" dirty="0" smtClean="0"/>
          </a:p>
          <a:p>
            <a:r>
              <a:rPr lang="tr-TR" b="1" dirty="0" smtClean="0"/>
              <a:t>Ana gayrimenkul: </a:t>
            </a:r>
            <a:r>
              <a:rPr lang="tr-TR" dirty="0" smtClean="0"/>
              <a:t>Kat mülkiyetine konu olan gayrimenkulün bütününe denir.</a:t>
            </a:r>
          </a:p>
          <a:p>
            <a:endParaRPr lang="tr-TR" dirty="0" smtClean="0"/>
          </a:p>
          <a:p>
            <a:r>
              <a:rPr lang="tr-TR" b="1" dirty="0" smtClean="0"/>
              <a:t>Bağımsız bölüm: </a:t>
            </a:r>
            <a:r>
              <a:rPr lang="tr-TR" dirty="0" smtClean="0"/>
              <a:t>ana gayrimenkulün ayrı ayrı ve başlı başına kullanılmaya elverişli olup, bu kanun hükümlerine göre bağımsız mülkiyete konu olan bölümlerine denir.</a:t>
            </a:r>
          </a:p>
          <a:p>
            <a:endParaRPr lang="tr-TR" dirty="0" smtClean="0"/>
          </a:p>
          <a:p>
            <a:r>
              <a:rPr lang="tr-TR" b="1" dirty="0" smtClean="0"/>
              <a:t>Eklenti: </a:t>
            </a:r>
            <a:r>
              <a:rPr lang="tr-TR" dirty="0" smtClean="0"/>
              <a:t>bir bağımsız bölümün dışında olup, doğrudan doğruya o bölüme tahsis edilmiş olan yerlere denir.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39240"/>
            <a:ext cx="8412480" cy="3810000"/>
          </a:xfrm>
        </p:spPr>
        <p:txBody>
          <a:bodyPr/>
          <a:lstStyle/>
          <a:p>
            <a:r>
              <a:rPr lang="tr-TR" b="1" dirty="0" smtClean="0"/>
              <a:t>Kat mülkiyeti: </a:t>
            </a:r>
            <a:r>
              <a:rPr lang="tr-TR" dirty="0" smtClean="0"/>
              <a:t>Bağımsız bölümler üzerinde kurulan mülkiyet hakkına denir.</a:t>
            </a:r>
          </a:p>
          <a:p>
            <a:endParaRPr lang="tr-TR" dirty="0" smtClean="0"/>
          </a:p>
          <a:p>
            <a:r>
              <a:rPr lang="tr-TR" b="1" dirty="0" smtClean="0"/>
              <a:t>Kat maliki: </a:t>
            </a:r>
            <a:r>
              <a:rPr lang="tr-TR" dirty="0" smtClean="0"/>
              <a:t>Bu hakka sahip olanlara denir.</a:t>
            </a:r>
          </a:p>
          <a:p>
            <a:endParaRPr lang="tr-TR" dirty="0" smtClean="0"/>
          </a:p>
          <a:p>
            <a:r>
              <a:rPr lang="tr-TR" b="1" dirty="0" smtClean="0"/>
              <a:t>Ortak yerler: </a:t>
            </a:r>
            <a:r>
              <a:rPr lang="tr-TR" dirty="0" smtClean="0"/>
              <a:t>Ana gayrimenkulün bağımsız bölümleri dışında kalıp, korunma ve ortaklaşa kullanma veya faydalanmaya yarayan yerlerine denir.</a:t>
            </a:r>
          </a:p>
          <a:p>
            <a:endParaRPr lang="tr-TR" dirty="0" smtClean="0"/>
          </a:p>
          <a:p>
            <a:r>
              <a:rPr lang="tr-TR" b="1" dirty="0" smtClean="0"/>
              <a:t>Kullanma hakkı: </a:t>
            </a:r>
            <a:r>
              <a:rPr lang="tr-TR" dirty="0" smtClean="0"/>
              <a:t>Kat maliklerinin ortak malik sıfatıyla paydaşı bulundukları bu yerler üzerindeki faydalanma haklarına denir.</a:t>
            </a:r>
          </a:p>
          <a:p>
            <a:endParaRPr lang="tr-TR" dirty="0" smtClean="0"/>
          </a:p>
          <a:p>
            <a:endParaRPr lang="tr-TR" dirty="0" smtClean="0"/>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54480"/>
            <a:ext cx="8061960" cy="3653942"/>
          </a:xfrm>
        </p:spPr>
        <p:txBody>
          <a:bodyPr/>
          <a:lstStyle/>
          <a:p>
            <a:endParaRPr lang="tr-TR" dirty="0" smtClean="0"/>
          </a:p>
          <a:p>
            <a:r>
              <a:rPr lang="tr-TR" b="1" dirty="0" smtClean="0"/>
              <a:t>Kat irtifakı: </a:t>
            </a:r>
            <a:r>
              <a:rPr lang="tr-TR" dirty="0" smtClean="0"/>
              <a:t>Bir arsa üzerinde ileride kat mülkiyetine konu olmak üzere yapılacak veya yapılmakta olan bir veya birden çok yapının bağımsız bölümleri için o arsanın maliki veya ortak malikleri tarafından bu Kanun hükümlerine göre kurulan irtifak hakkına kat irtifakı denir. </a:t>
            </a:r>
          </a:p>
          <a:p>
            <a:endParaRPr lang="tr-TR" dirty="0" smtClean="0"/>
          </a:p>
          <a:p>
            <a:r>
              <a:rPr lang="tr-TR" b="1" dirty="0" smtClean="0"/>
              <a:t>Arsa payı: </a:t>
            </a:r>
            <a:r>
              <a:rPr lang="tr-TR" dirty="0" smtClean="0"/>
              <a:t>Arsanın, bağımsız bölümlere (daire, işyeri, büro, dükkan vb.) tahsis edilen ortak mülkiyet paylarına denir.</a:t>
            </a:r>
          </a:p>
          <a:p>
            <a:pPr>
              <a:buNone/>
            </a:pPr>
            <a:endParaRPr lang="tr-TR" dirty="0" smtClean="0"/>
          </a:p>
          <a:p>
            <a:pPr>
              <a:buNone/>
            </a:pP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96240" y="1402080"/>
            <a:ext cx="8077200" cy="3916680"/>
          </a:xfrm>
        </p:spPr>
        <p:txBody>
          <a:bodyPr/>
          <a:lstStyle/>
          <a:p>
            <a:pPr>
              <a:buNone/>
            </a:pPr>
            <a:r>
              <a:rPr lang="tr-TR" b="1" dirty="0" smtClean="0"/>
              <a:t>Kat Mülkiyeti ve Kat İrtifakı </a:t>
            </a:r>
          </a:p>
          <a:p>
            <a:pPr>
              <a:buNone/>
            </a:pPr>
            <a:endParaRPr lang="tr-TR" b="1" dirty="0" smtClean="0"/>
          </a:p>
          <a:p>
            <a:r>
              <a:rPr lang="tr-TR" dirty="0" smtClean="0"/>
              <a:t>Kat mülkiyeti, arsa payı ve ana gayrimenkuldeki ortak yerlerle bağlantılı özel bir </a:t>
            </a:r>
            <a:r>
              <a:rPr lang="tr-TR" dirty="0"/>
              <a:t>mülkiyet olup bağımsız bölümler üzerinde kurulan mülkiyet </a:t>
            </a:r>
            <a:r>
              <a:rPr lang="tr-TR" dirty="0" smtClean="0"/>
              <a:t>hakkına denilmektedir. Kat mülkiyeti ve kat irtifakı, bu mülkiyete konu olan ana gayrimenkulün bağımsız  bölümlerinden her birinin konum ve büyüklüklerine göre hesaplanan değerleri ile oranlı olarak projesinde tahsis edilen arsa payının ortak mülkiyet esaslarına göre açıkça gösterilmesi suretiyle kurulur. </a:t>
            </a:r>
          </a:p>
          <a:p>
            <a:endParaRPr lang="tr-TR" dirty="0" smtClean="0"/>
          </a:p>
          <a:p>
            <a:r>
              <a:rPr lang="tr-TR" dirty="0" smtClean="0"/>
              <a:t>Arsa paylarının doğru dağıtılmadığı hallerde, her kat maliki veya kat irtifakı sahibi, arsa paylarının yeniden düzenlenmesi için mahkemeye başvurabilir.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57199"/>
            <a:ext cx="7574281" cy="411481"/>
          </a:xfrm>
        </p:spPr>
        <p:txBody>
          <a:bodyPr/>
          <a:lstStyle/>
          <a:p>
            <a:pPr algn="ctr"/>
            <a:r>
              <a:rPr lang="tr-TR" dirty="0" smtClean="0"/>
              <a:t>ANAGAYRİMENKULÜN YÖNETİMİ </a:t>
            </a:r>
            <a:br>
              <a:rPr lang="tr-TR" dirty="0" smtClean="0"/>
            </a:br>
            <a:endParaRPr lang="tr-TR" dirty="0"/>
          </a:p>
        </p:txBody>
      </p:sp>
      <p:sp>
        <p:nvSpPr>
          <p:cNvPr id="3" name="2 Metin Yer Tutucusu"/>
          <p:cNvSpPr>
            <a:spLocks noGrp="1"/>
          </p:cNvSpPr>
          <p:nvPr>
            <p:ph type="body" idx="1"/>
          </p:nvPr>
        </p:nvSpPr>
        <p:spPr>
          <a:xfrm>
            <a:off x="548640" y="1693062"/>
            <a:ext cx="8031480" cy="3683000"/>
          </a:xfrm>
        </p:spPr>
        <p:txBody>
          <a:bodyPr/>
          <a:lstStyle/>
          <a:p>
            <a:pPr>
              <a:buNone/>
            </a:pPr>
            <a:r>
              <a:rPr lang="tr-TR" b="1" dirty="0" smtClean="0"/>
              <a:t>A) Genel Kurul : </a:t>
            </a:r>
          </a:p>
          <a:p>
            <a:r>
              <a:rPr lang="tr-TR" dirty="0" smtClean="0"/>
              <a:t>Ana gayrimenkul, kat malikleri kurulunca yönetilir ve yönetim tarzı,  kanunların emredici hükümleri saklı kalmak şartıyla, bu kurul tarafından kararlaştırılır. </a:t>
            </a:r>
          </a:p>
          <a:p>
            <a:endParaRPr lang="tr-TR" dirty="0" smtClean="0"/>
          </a:p>
          <a:p>
            <a:pPr>
              <a:buNone/>
            </a:pPr>
            <a:r>
              <a:rPr lang="tr-TR" b="1" dirty="0" smtClean="0"/>
              <a:t>B) Yönetim Planı : </a:t>
            </a:r>
          </a:p>
          <a:p>
            <a:r>
              <a:rPr lang="tr-TR" dirty="0" smtClean="0"/>
              <a:t>Yönetim planı yönetim tarzını, kullanma maksat ve şeklini yönetici ve  denetçilerin alacakları ücreti ve yönetime ait diğer hususları düzenler. Yönetim planı, bütün kat maliklerini bağlayan bir sözleşme hükmündedir.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02920" y="1463040"/>
            <a:ext cx="8153400" cy="3749040"/>
          </a:xfrm>
        </p:spPr>
        <p:txBody>
          <a:bodyPr/>
          <a:lstStyle/>
          <a:p>
            <a:r>
              <a:rPr lang="tr-TR" dirty="0" smtClean="0"/>
              <a:t>Yönetim planında hüküm bulunmayan hallerde, </a:t>
            </a:r>
            <a:r>
              <a:rPr lang="tr-TR" dirty="0" err="1" smtClean="0"/>
              <a:t>anagayrimenkulün</a:t>
            </a:r>
            <a:r>
              <a:rPr lang="tr-TR" dirty="0" smtClean="0"/>
              <a:t> yönetiminden doğacak anlaşmazlıklar Kat Mülkiyeti Kanunu’na ve genel hükümlere göre karara bağlanır. </a:t>
            </a:r>
          </a:p>
          <a:p>
            <a:endParaRPr lang="tr-TR" dirty="0" smtClean="0"/>
          </a:p>
          <a:p>
            <a:r>
              <a:rPr lang="tr-TR" dirty="0" smtClean="0"/>
              <a:t>Yönetim planının değiştirilmesi için bütün kat maliklerinin beşte dördünün oyu şarttır. Kat maliklerinin mahkemeye başvurma hakları saklıdır. </a:t>
            </a:r>
          </a:p>
          <a:p>
            <a:endParaRPr lang="tr-TR" dirty="0" smtClean="0"/>
          </a:p>
          <a:p>
            <a:r>
              <a:rPr lang="tr-TR" dirty="0" smtClean="0"/>
              <a:t>Yönetim planının ve onda sonradan yapılan değişikliklerin tarihi, kat mülkiyeti kütüğünün (Beyanlar) hanesinde gösterilir ve bu değişiklikler yönetim planına bağlanarak kat mülkiyetinin kuruluş belgeleri arasında saklanır.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41960" y="1539240"/>
            <a:ext cx="7894320" cy="3501542"/>
          </a:xfrm>
        </p:spPr>
        <p:txBody>
          <a:bodyPr/>
          <a:lstStyle/>
          <a:p>
            <a:pPr>
              <a:buNone/>
            </a:pPr>
            <a:r>
              <a:rPr lang="tr-TR" sz="2200" b="1" dirty="0" smtClean="0"/>
              <a:t>Kat malikleri kurulunun toplantısı ve kararları:</a:t>
            </a:r>
          </a:p>
          <a:p>
            <a:pPr>
              <a:buNone/>
            </a:pPr>
            <a:r>
              <a:rPr lang="tr-TR" sz="2200" b="1" dirty="0" smtClean="0"/>
              <a:t> </a:t>
            </a:r>
          </a:p>
          <a:p>
            <a:r>
              <a:rPr lang="tr-TR" sz="2200" dirty="0" smtClean="0"/>
              <a:t>Toplantı zamanı: Kat malikleri kurulu, yılda bir defadan az olmamak üzere yönetim planında gösterilen zamanlarda, eğer böyle bir zaman gösterilmemişse, her takvim yılının ilk ayı içinde toplanır. </a:t>
            </a:r>
          </a:p>
          <a:p>
            <a:endParaRPr lang="tr-TR" sz="2200" dirty="0" smtClean="0"/>
          </a:p>
          <a:p>
            <a:r>
              <a:rPr lang="tr-TR" sz="2200" dirty="0" smtClean="0"/>
              <a:t>Toplu yapılarda ise kurullar, en geç iki yılda bir defadan az olmamak üzere yönetim plânlarında gösterilen zamanlarda, böyle bir zaman gösterilmemişse, ikinci takvim yılının ilk ayı içinde toplanır.</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96240" y="1539240"/>
            <a:ext cx="8061960" cy="3657600"/>
          </a:xfrm>
        </p:spPr>
        <p:txBody>
          <a:bodyPr/>
          <a:lstStyle/>
          <a:p>
            <a:r>
              <a:rPr lang="tr-TR" sz="2200" dirty="0" smtClean="0"/>
              <a:t>Önemli bir sebebin çıkması halinde, yöneticinin veya denetçinin veya kat maliklerinden üçte birinin istemi üzerine ve toplantı için istenilen tarihten en az on beş gün önce bütün kat maliklerine imzalattırılacak bir çağrı veya bir taahhütlü mektupla, toplantı sebebi de bildirilmek şartıyla, kat malikleri kurulu her zaman toplanabilir.</a:t>
            </a:r>
          </a:p>
          <a:p>
            <a:endParaRPr lang="tr-TR" sz="2200" dirty="0" smtClean="0"/>
          </a:p>
          <a:p>
            <a:r>
              <a:rPr lang="tr-TR" sz="2200" dirty="0" smtClean="0"/>
              <a:t>İlk çağrı yapılırken, birinci toplantıda, yeter sayının sağlanamaması halinde, ikinci toplantının nerede ve hangi tarihte yapılacağı da belirtilir. İlk toplantı ile ikinci toplantı arasında bırakılacak zaman yedi günden az olamaz.</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13320</TotalTime>
  <Words>1182</Words>
  <Application>Microsoft Office PowerPoint</Application>
  <PresentationFormat>On-screen Show (4:3)</PresentationFormat>
  <Paragraphs>83</Paragraphs>
  <Slides>18</Slides>
  <Notes>0</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ekonomi</vt:lpstr>
      <vt:lpstr>1_Rics</vt:lpstr>
      <vt:lpstr>h.t.</vt:lpstr>
      <vt:lpstr>PowerPoint Presentation</vt:lpstr>
      <vt:lpstr>Gayrimenkul Yönetimi</vt:lpstr>
      <vt:lpstr>PowerPoint Presentation</vt:lpstr>
      <vt:lpstr>PowerPoint Presentation</vt:lpstr>
      <vt:lpstr>PowerPoint Presentation</vt:lpstr>
      <vt:lpstr>ANAGAYRİMENKULÜN YÖNETİMİ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Profesyonel Gayrimenkul Yönetimi</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824</cp:revision>
  <cp:lastPrinted>2016-10-24T07:53:35Z</cp:lastPrinted>
  <dcterms:created xsi:type="dcterms:W3CDTF">2016-09-18T09:35:24Z</dcterms:created>
  <dcterms:modified xsi:type="dcterms:W3CDTF">2020-04-11T09:03:57Z</dcterms:modified>
</cp:coreProperties>
</file>