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1" r:id="rId2"/>
    <p:sldId id="258" r:id="rId3"/>
    <p:sldId id="261" r:id="rId4"/>
    <p:sldId id="265" r:id="rId5"/>
    <p:sldId id="268" r:id="rId6"/>
    <p:sldId id="286" r:id="rId7"/>
    <p:sldId id="308" r:id="rId8"/>
    <p:sldId id="29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5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72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5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0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40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4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7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8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9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6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64C46-C789-8649-8F7C-4A8F1B6D69E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631B3-502C-D34F-B8C4-B7E233A78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8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74" y="0"/>
            <a:ext cx="8826522" cy="62874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100" b="1" dirty="0" err="1" smtClean="0"/>
              <a:t>Foundations</a:t>
            </a:r>
            <a:r>
              <a:rPr lang="tr-TR" sz="3100" b="1" dirty="0" smtClean="0"/>
              <a:t> </a:t>
            </a:r>
            <a:r>
              <a:rPr lang="tr-TR" sz="3100" b="1" dirty="0"/>
              <a:t>of </a:t>
            </a:r>
            <a:r>
              <a:rPr lang="tr-TR" sz="3100" b="1" dirty="0" err="1"/>
              <a:t>Economic</a:t>
            </a:r>
            <a:r>
              <a:rPr lang="tr-TR" sz="3100" b="1" dirty="0"/>
              <a:t> </a:t>
            </a:r>
            <a:r>
              <a:rPr lang="tr-TR" sz="3100" b="1" dirty="0" err="1" smtClean="0"/>
              <a:t>regulations</a:t>
            </a:r>
            <a:r>
              <a:rPr lang="tr-TR" sz="3100" b="1" dirty="0" smtClean="0"/>
              <a:t> in </a:t>
            </a:r>
            <a:r>
              <a:rPr lang="tr-TR" sz="3100" b="1" dirty="0" err="1" smtClean="0"/>
              <a:t>Islamic</a:t>
            </a:r>
            <a:r>
              <a:rPr lang="tr-TR" sz="3100" b="1" dirty="0" smtClean="0"/>
              <a:t> </a:t>
            </a:r>
            <a:r>
              <a:rPr lang="tr-TR" sz="3100" b="1" dirty="0" err="1" smtClean="0"/>
              <a:t>Civilisation</a:t>
            </a:r>
            <a:r>
              <a:rPr lang="tr-TR" sz="3100" b="1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174" y="628742"/>
            <a:ext cx="8700788" cy="60736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 err="1" smtClean="0"/>
              <a:t>The</a:t>
            </a:r>
            <a:r>
              <a:rPr lang="tr-TR" sz="2400" b="1" dirty="0" smtClean="0"/>
              <a:t> </a:t>
            </a:r>
            <a:r>
              <a:rPr lang="tr-TR" sz="2400" b="1" dirty="0" err="1"/>
              <a:t>Qur’an</a:t>
            </a:r>
            <a:r>
              <a:rPr lang="tr-TR" sz="2400" b="1" dirty="0"/>
              <a:t> </a:t>
            </a:r>
            <a:r>
              <a:rPr lang="tr-TR" sz="2400" b="1" dirty="0" err="1"/>
              <a:t>and</a:t>
            </a:r>
            <a:r>
              <a:rPr lang="tr-TR" sz="2400" b="1" dirty="0"/>
              <a:t> </a:t>
            </a:r>
            <a:r>
              <a:rPr lang="tr-TR" sz="2400" b="1" dirty="0" err="1"/>
              <a:t>Sunnah</a:t>
            </a:r>
            <a:r>
              <a:rPr lang="tr-TR" sz="2400" b="1" dirty="0"/>
              <a:t>: </a:t>
            </a:r>
            <a:r>
              <a:rPr lang="tr-TR" sz="2400" dirty="0" err="1" smtClean="0"/>
              <a:t>The</a:t>
            </a:r>
            <a:r>
              <a:rPr lang="tr-TR" sz="2400" dirty="0"/>
              <a:t> </a:t>
            </a:r>
            <a:r>
              <a:rPr lang="tr-TR" sz="2400" dirty="0" err="1" smtClean="0"/>
              <a:t>economic</a:t>
            </a:r>
            <a:r>
              <a:rPr lang="tr-TR" sz="2400" dirty="0" smtClean="0"/>
              <a:t> </a:t>
            </a:r>
            <a:r>
              <a:rPr lang="tr-TR" sz="2400" dirty="0" err="1"/>
              <a:t>concepts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constructed</a:t>
            </a:r>
            <a:r>
              <a:rPr lang="tr-TR" sz="2400" dirty="0"/>
              <a:t> on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 smtClean="0"/>
              <a:t>Qur’an</a:t>
            </a:r>
            <a:r>
              <a:rPr lang="tr-TR" sz="2400" dirty="0" smtClean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Sunnah</a:t>
            </a:r>
            <a:r>
              <a:rPr lang="tr-TR" sz="2400" dirty="0"/>
              <a:t>,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/>
              <a:t>systematized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 smtClean="0"/>
              <a:t>commentators</a:t>
            </a:r>
            <a:r>
              <a:rPr lang="tr-TR" sz="2400" dirty="0" smtClean="0"/>
              <a:t>. </a:t>
            </a:r>
          </a:p>
          <a:p>
            <a:pPr marL="457200" lvl="1" indent="0">
              <a:buNone/>
            </a:pPr>
            <a:r>
              <a:rPr lang="tr-TR" sz="2400" dirty="0" err="1"/>
              <a:t>Fiqh</a:t>
            </a:r>
            <a:r>
              <a:rPr lang="tr-TR" sz="2400" dirty="0"/>
              <a:t> has </a:t>
            </a:r>
            <a:r>
              <a:rPr lang="tr-TR" sz="2400" dirty="0" err="1"/>
              <a:t>traditionally</a:t>
            </a:r>
            <a:r>
              <a:rPr lang="tr-TR" sz="2400" dirty="0"/>
              <a:t> </a:t>
            </a:r>
            <a:r>
              <a:rPr lang="tr-TR" sz="2400" dirty="0" err="1"/>
              <a:t>dealt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economy</a:t>
            </a:r>
            <a:r>
              <a:rPr lang="tr-TR" sz="2400" dirty="0"/>
              <a:t> </a:t>
            </a:r>
            <a:r>
              <a:rPr lang="tr-TR" sz="2400" dirty="0" err="1"/>
              <a:t>determining</a:t>
            </a:r>
            <a:r>
              <a:rPr lang="tr-TR" sz="2400" dirty="0"/>
              <a:t> </a:t>
            </a:r>
            <a:r>
              <a:rPr lang="tr-TR" sz="2400" dirty="0" err="1"/>
              <a:t>what</a:t>
            </a:r>
            <a:r>
              <a:rPr lang="tr-TR" sz="2400" dirty="0"/>
              <a:t> is </a:t>
            </a:r>
            <a:r>
              <a:rPr lang="tr-TR" sz="2400" dirty="0" err="1"/>
              <a:t>property</a:t>
            </a:r>
            <a:r>
              <a:rPr lang="tr-TR" sz="2400" dirty="0"/>
              <a:t>, </a:t>
            </a:r>
            <a:r>
              <a:rPr lang="tr-TR" sz="2400" dirty="0" err="1"/>
              <a:t>money</a:t>
            </a:r>
            <a:r>
              <a:rPr lang="tr-TR" sz="2400" dirty="0"/>
              <a:t>, </a:t>
            </a:r>
            <a:r>
              <a:rPr lang="tr-TR" sz="2400" dirty="0" err="1"/>
              <a:t>employment</a:t>
            </a:r>
            <a:r>
              <a:rPr lang="tr-TR" sz="2400" dirty="0"/>
              <a:t>, </a:t>
            </a:r>
            <a:r>
              <a:rPr lang="tr-TR" sz="2400" dirty="0" err="1"/>
              <a:t>taxes</a:t>
            </a:r>
            <a:r>
              <a:rPr lang="tr-TR" sz="2400" dirty="0"/>
              <a:t>, </a:t>
            </a:r>
            <a:r>
              <a:rPr lang="tr-TR" sz="2400" dirty="0" err="1"/>
              <a:t>etc</a:t>
            </a:r>
            <a:r>
              <a:rPr lang="tr-TR" sz="2400" dirty="0"/>
              <a:t>.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anything</a:t>
            </a:r>
            <a:r>
              <a:rPr lang="tr-TR" sz="2400" dirty="0"/>
              <a:t> </a:t>
            </a:r>
            <a:r>
              <a:rPr lang="tr-TR" sz="2400" dirty="0" smtClean="0"/>
              <a:t>else, on </a:t>
            </a:r>
            <a:r>
              <a:rPr lang="tr-TR" sz="2400" dirty="0" err="1" smtClean="0"/>
              <a:t>state</a:t>
            </a:r>
            <a:r>
              <a:rPr lang="tr-TR" sz="2400" dirty="0" smtClean="0"/>
              <a:t> </a:t>
            </a:r>
            <a:r>
              <a:rPr lang="tr-TR" sz="2400" dirty="0" err="1" smtClean="0"/>
              <a:t>economy</a:t>
            </a:r>
            <a:r>
              <a:rPr lang="tr-TR" sz="2400" dirty="0" smtClean="0"/>
              <a:t> of r</a:t>
            </a:r>
            <a:r>
              <a:rPr lang="en-US" sz="2400" dirty="0" err="1" smtClean="0"/>
              <a:t>evenues</a:t>
            </a:r>
            <a:r>
              <a:rPr lang="en-US" sz="2400" dirty="0" smtClean="0"/>
              <a:t>, expenditures and economy </a:t>
            </a:r>
            <a:r>
              <a:rPr lang="en-US" sz="2400" dirty="0"/>
              <a:t>of </a:t>
            </a:r>
            <a:r>
              <a:rPr lang="en-US" sz="2400" dirty="0" smtClean="0"/>
              <a:t>people, trading, farming, herding, crafting.</a:t>
            </a:r>
            <a:endParaRPr lang="en-US" sz="2400" dirty="0"/>
          </a:p>
          <a:p>
            <a:pPr marL="0" indent="0" algn="just">
              <a:buNone/>
            </a:pPr>
            <a:r>
              <a:rPr lang="tr-TR" sz="2400" dirty="0" err="1" smtClean="0"/>
              <a:t>Islamic</a:t>
            </a:r>
            <a:r>
              <a:rPr lang="tr-TR" sz="2400" dirty="0" smtClean="0"/>
              <a:t> </a:t>
            </a:r>
            <a:r>
              <a:rPr lang="tr-TR" sz="2400" dirty="0" err="1"/>
              <a:t>law</a:t>
            </a:r>
            <a:r>
              <a:rPr lang="tr-TR" sz="2400" dirty="0"/>
              <a:t> </a:t>
            </a:r>
            <a:r>
              <a:rPr lang="tr-TR" sz="2400" dirty="0" err="1" smtClean="0"/>
              <a:t>distinguishs</a:t>
            </a:r>
            <a:r>
              <a:rPr lang="tr-TR" sz="2400" dirty="0" smtClean="0"/>
              <a:t> </a:t>
            </a:r>
            <a:r>
              <a:rPr lang="tr-TR" sz="2400" dirty="0" err="1"/>
              <a:t>between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3366FF"/>
                </a:solidFill>
              </a:rPr>
              <a:t>ibadat</a:t>
            </a:r>
            <a:r>
              <a:rPr lang="tr-TR" sz="2400" dirty="0"/>
              <a:t> (</a:t>
            </a:r>
            <a:r>
              <a:rPr lang="tr-TR" sz="2400" dirty="0" err="1"/>
              <a:t>ritual</a:t>
            </a:r>
            <a:r>
              <a:rPr lang="tr-TR" sz="2400" dirty="0"/>
              <a:t> </a:t>
            </a:r>
            <a:r>
              <a:rPr lang="tr-TR" sz="2400" dirty="0" err="1"/>
              <a:t>worship</a:t>
            </a:r>
            <a:r>
              <a:rPr lang="tr-TR" sz="2400" dirty="0"/>
              <a:t> </a:t>
            </a:r>
            <a:r>
              <a:rPr lang="tr-TR" sz="2400" dirty="0" err="1"/>
              <a:t>such</a:t>
            </a:r>
            <a:r>
              <a:rPr lang="tr-TR" sz="2400" dirty="0"/>
              <a:t> as </a:t>
            </a:r>
            <a:r>
              <a:rPr lang="tr-TR" sz="2400" dirty="0" err="1"/>
              <a:t>prayer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fasting</a:t>
            </a:r>
            <a:r>
              <a:rPr lang="tr-TR" sz="2400" dirty="0"/>
              <a:t>)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b="1" dirty="0" err="1">
                <a:solidFill>
                  <a:srgbClr val="3366FF"/>
                </a:solidFill>
              </a:rPr>
              <a:t>muamalat</a:t>
            </a:r>
            <a:r>
              <a:rPr lang="tr-TR" sz="2400" dirty="0"/>
              <a:t> (</a:t>
            </a:r>
            <a:r>
              <a:rPr lang="tr-TR" sz="2400" dirty="0" err="1"/>
              <a:t>acts</a:t>
            </a:r>
            <a:r>
              <a:rPr lang="tr-TR" sz="2400" dirty="0"/>
              <a:t> </a:t>
            </a:r>
            <a:r>
              <a:rPr lang="tr-TR" sz="2400" dirty="0" err="1"/>
              <a:t>involving</a:t>
            </a:r>
            <a:r>
              <a:rPr lang="tr-TR" sz="2400" dirty="0"/>
              <a:t> </a:t>
            </a:r>
            <a:r>
              <a:rPr lang="tr-TR" sz="2400" dirty="0" err="1"/>
              <a:t>interaction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exchange</a:t>
            </a:r>
            <a:r>
              <a:rPr lang="tr-TR" sz="2400" dirty="0"/>
              <a:t> </a:t>
            </a:r>
            <a:r>
              <a:rPr lang="tr-TR" sz="2400" dirty="0" err="1"/>
              <a:t>among</a:t>
            </a:r>
            <a:r>
              <a:rPr lang="tr-TR" sz="2400" dirty="0"/>
              <a:t> </a:t>
            </a:r>
            <a:r>
              <a:rPr lang="tr-TR" sz="2400" dirty="0" err="1"/>
              <a:t>people</a:t>
            </a:r>
            <a:r>
              <a:rPr lang="tr-TR" sz="2400" dirty="0"/>
              <a:t> </a:t>
            </a:r>
            <a:r>
              <a:rPr lang="tr-TR" sz="2400" dirty="0" err="1"/>
              <a:t>such</a:t>
            </a:r>
            <a:r>
              <a:rPr lang="tr-TR" sz="2400" dirty="0"/>
              <a:t> as </a:t>
            </a:r>
            <a:r>
              <a:rPr lang="tr-TR" sz="2400" dirty="0" err="1"/>
              <a:t>sales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sureties</a:t>
            </a:r>
            <a:r>
              <a:rPr lang="tr-TR" sz="2400" dirty="0"/>
              <a:t>).</a:t>
            </a:r>
            <a:endParaRPr lang="en-US" sz="2400" dirty="0"/>
          </a:p>
          <a:p>
            <a:pPr marL="0" indent="0" algn="just">
              <a:buNone/>
            </a:pPr>
            <a:r>
              <a:rPr lang="tr-TR" sz="2400" dirty="0" smtClean="0"/>
              <a:t>	</a:t>
            </a:r>
            <a:r>
              <a:rPr lang="tr-TR" sz="2400" dirty="0" err="1" smtClean="0"/>
              <a:t>Early</a:t>
            </a:r>
            <a:r>
              <a:rPr lang="tr-TR" sz="2400" dirty="0" smtClean="0"/>
              <a:t> </a:t>
            </a:r>
            <a:r>
              <a:rPr lang="tr-TR" sz="2400" dirty="0" err="1"/>
              <a:t>Muslim</a:t>
            </a:r>
            <a:r>
              <a:rPr lang="tr-TR" sz="2400" dirty="0"/>
              <a:t> </a:t>
            </a:r>
            <a:r>
              <a:rPr lang="tr-TR" sz="2400" dirty="0" err="1"/>
              <a:t>scholars</a:t>
            </a:r>
            <a:r>
              <a:rPr lang="tr-TR" sz="2400" dirty="0"/>
              <a:t> </a:t>
            </a:r>
            <a:r>
              <a:rPr lang="tr-TR" sz="2400" dirty="0" err="1" smtClean="0"/>
              <a:t>contributed</a:t>
            </a:r>
            <a:r>
              <a:rPr lang="tr-TR" sz="2400" dirty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/>
              <a:t>Islamic</a:t>
            </a:r>
            <a:r>
              <a:rPr lang="tr-TR" sz="2400" dirty="0"/>
              <a:t> </a:t>
            </a:r>
            <a:r>
              <a:rPr lang="tr-TR" sz="2400" dirty="0" err="1" smtClean="0"/>
              <a:t>economic</a:t>
            </a:r>
            <a:r>
              <a:rPr lang="tr-TR" sz="2400" dirty="0" smtClean="0"/>
              <a:t> </a:t>
            </a:r>
            <a:r>
              <a:rPr lang="tr-TR" sz="2400" dirty="0" err="1" smtClean="0"/>
              <a:t>thought</a:t>
            </a:r>
            <a:r>
              <a:rPr lang="tr-TR" sz="2400" dirty="0" smtClean="0"/>
              <a:t>:  	Abu </a:t>
            </a:r>
            <a:r>
              <a:rPr lang="tr-TR" sz="2400" dirty="0"/>
              <a:t>Yusuf (d. 798), </a:t>
            </a:r>
            <a:r>
              <a:rPr lang="tr-TR" sz="2400" dirty="0" err="1" smtClean="0"/>
              <a:t>Mawardi</a:t>
            </a:r>
            <a:r>
              <a:rPr lang="tr-TR" sz="2400" dirty="0" smtClean="0"/>
              <a:t> </a:t>
            </a:r>
            <a:r>
              <a:rPr lang="tr-TR" sz="2400" dirty="0"/>
              <a:t>(d. 1058), </a:t>
            </a:r>
            <a:r>
              <a:rPr lang="tr-TR" sz="2400" dirty="0" err="1"/>
              <a:t>Ibn</a:t>
            </a:r>
            <a:r>
              <a:rPr lang="tr-TR" sz="2400" dirty="0"/>
              <a:t> </a:t>
            </a:r>
            <a:r>
              <a:rPr lang="tr-TR" sz="2400" dirty="0" err="1"/>
              <a:t>Hazm</a:t>
            </a:r>
            <a:r>
              <a:rPr lang="tr-TR" sz="2400" dirty="0"/>
              <a:t> (d. 1064), </a:t>
            </a:r>
            <a:r>
              <a:rPr lang="tr-TR" sz="2400" dirty="0" smtClean="0"/>
              <a:t>	</a:t>
            </a:r>
            <a:r>
              <a:rPr lang="tr-TR" sz="2400" dirty="0" err="1" smtClean="0"/>
              <a:t>Sarakhsi</a:t>
            </a:r>
            <a:r>
              <a:rPr lang="tr-TR" sz="2400" dirty="0" smtClean="0"/>
              <a:t> </a:t>
            </a:r>
            <a:r>
              <a:rPr lang="tr-TR" sz="2400" dirty="0"/>
              <a:t>(d. 1090), </a:t>
            </a:r>
            <a:r>
              <a:rPr lang="tr-TR" sz="2400" dirty="0" err="1" smtClean="0"/>
              <a:t>Tusi</a:t>
            </a:r>
            <a:r>
              <a:rPr lang="tr-TR" sz="2400" dirty="0" smtClean="0"/>
              <a:t> </a:t>
            </a:r>
            <a:r>
              <a:rPr lang="tr-TR" sz="2400" dirty="0"/>
              <a:t>(d. 1093), </a:t>
            </a:r>
            <a:r>
              <a:rPr lang="tr-TR" sz="2400" dirty="0" err="1" smtClean="0"/>
              <a:t>Ghazali</a:t>
            </a:r>
            <a:r>
              <a:rPr lang="tr-TR" sz="2400" dirty="0" smtClean="0"/>
              <a:t> </a:t>
            </a:r>
            <a:r>
              <a:rPr lang="tr-TR" sz="2400" dirty="0"/>
              <a:t>(d. 1111), </a:t>
            </a:r>
            <a:r>
              <a:rPr lang="tr-TR" sz="2400" dirty="0" err="1" smtClean="0"/>
              <a:t>Dimashqi</a:t>
            </a:r>
            <a:r>
              <a:rPr lang="tr-TR" sz="2400" dirty="0" smtClean="0"/>
              <a:t> </a:t>
            </a:r>
            <a:r>
              <a:rPr lang="tr-TR" sz="2400" dirty="0"/>
              <a:t>(d. </a:t>
            </a:r>
            <a:r>
              <a:rPr lang="tr-TR" sz="2400" dirty="0" smtClean="0"/>
              <a:t>	</a:t>
            </a:r>
            <a:r>
              <a:rPr lang="tr-TR" sz="2400" dirty="0" err="1" smtClean="0"/>
              <a:t>after</a:t>
            </a:r>
            <a:r>
              <a:rPr lang="tr-TR" sz="2400" dirty="0" smtClean="0"/>
              <a:t> </a:t>
            </a:r>
            <a:r>
              <a:rPr lang="tr-TR" sz="2400" dirty="0"/>
              <a:t>1175), </a:t>
            </a:r>
            <a:r>
              <a:rPr lang="tr-TR" sz="2400" dirty="0" err="1"/>
              <a:t>Ibn</a:t>
            </a:r>
            <a:r>
              <a:rPr lang="tr-TR" sz="2400" dirty="0"/>
              <a:t> </a:t>
            </a:r>
            <a:r>
              <a:rPr lang="tr-TR" sz="2400" dirty="0" err="1"/>
              <a:t>Rushd</a:t>
            </a:r>
            <a:r>
              <a:rPr lang="tr-TR" sz="2400" dirty="0"/>
              <a:t> (d. 1187), </a:t>
            </a:r>
            <a:r>
              <a:rPr lang="tr-TR" sz="2400" dirty="0" err="1"/>
              <a:t>Ibn</a:t>
            </a:r>
            <a:r>
              <a:rPr lang="tr-TR" sz="2400" dirty="0"/>
              <a:t> </a:t>
            </a:r>
            <a:r>
              <a:rPr lang="tr-TR" sz="2400" dirty="0" err="1"/>
              <a:t>Taymiyyah</a:t>
            </a:r>
            <a:r>
              <a:rPr lang="tr-TR" sz="2400" dirty="0"/>
              <a:t> (d</a:t>
            </a:r>
            <a:r>
              <a:rPr lang="tr-TR" sz="2400" dirty="0" smtClean="0"/>
              <a:t>.1328</a:t>
            </a:r>
            <a:r>
              <a:rPr lang="tr-TR" sz="2400" dirty="0"/>
              <a:t>), </a:t>
            </a:r>
            <a:r>
              <a:rPr lang="tr-TR" sz="2400" dirty="0" err="1"/>
              <a:t>Ibn</a:t>
            </a:r>
            <a:r>
              <a:rPr lang="tr-TR" sz="2400" dirty="0"/>
              <a:t> </a:t>
            </a:r>
            <a:r>
              <a:rPr lang="tr-TR" sz="2400" dirty="0" smtClean="0"/>
              <a:t>al­	</a:t>
            </a:r>
            <a:r>
              <a:rPr lang="tr-TR" sz="2400" dirty="0" err="1" smtClean="0"/>
              <a:t>Ukhuwwah</a:t>
            </a:r>
            <a:r>
              <a:rPr lang="tr-TR" sz="2400" dirty="0" smtClean="0"/>
              <a:t> </a:t>
            </a:r>
            <a:r>
              <a:rPr lang="tr-TR" sz="2400" dirty="0"/>
              <a:t>(d. 1329), </a:t>
            </a:r>
            <a:r>
              <a:rPr lang="tr-TR" sz="2400" dirty="0" err="1"/>
              <a:t>Ibn</a:t>
            </a:r>
            <a:r>
              <a:rPr lang="tr-TR" sz="2400" dirty="0"/>
              <a:t> al</a:t>
            </a:r>
            <a:r>
              <a:rPr lang="tr-TR" sz="2400" dirty="0" smtClean="0"/>
              <a:t>-</a:t>
            </a:r>
            <a:r>
              <a:rPr lang="tr-TR" sz="2400" dirty="0" err="1" smtClean="0"/>
              <a:t>Qayyim</a:t>
            </a:r>
            <a:r>
              <a:rPr lang="tr-TR" sz="2400" dirty="0" smtClean="0"/>
              <a:t> </a:t>
            </a:r>
            <a:r>
              <a:rPr lang="tr-TR" sz="2400" dirty="0"/>
              <a:t>(d. 1350)</a:t>
            </a:r>
            <a:r>
              <a:rPr lang="tr-TR" sz="2400" dirty="0" smtClean="0"/>
              <a:t>, </a:t>
            </a:r>
            <a:r>
              <a:rPr lang="tr-TR" sz="2400" dirty="0" err="1" smtClean="0"/>
              <a:t>Shatibi</a:t>
            </a:r>
            <a:r>
              <a:rPr lang="tr-TR" sz="2400" dirty="0" smtClean="0"/>
              <a:t> </a:t>
            </a:r>
            <a:r>
              <a:rPr lang="tr-TR" sz="2400" dirty="0"/>
              <a:t>(d. 1388), </a:t>
            </a:r>
            <a:r>
              <a:rPr lang="tr-TR" sz="2400" dirty="0" smtClean="0"/>
              <a:t>	</a:t>
            </a:r>
            <a:r>
              <a:rPr lang="tr-TR" sz="2400" dirty="0" err="1" smtClean="0"/>
              <a:t>Ibn</a:t>
            </a:r>
            <a:r>
              <a:rPr lang="tr-TR" sz="2400" dirty="0" smtClean="0"/>
              <a:t> </a:t>
            </a:r>
            <a:r>
              <a:rPr lang="tr-TR" sz="2400" dirty="0" err="1"/>
              <a:t>Khaldun</a:t>
            </a:r>
            <a:r>
              <a:rPr lang="tr-TR" sz="2400" dirty="0"/>
              <a:t> (d. 1406), </a:t>
            </a:r>
            <a:r>
              <a:rPr lang="tr-TR" sz="2400" dirty="0" err="1" smtClean="0"/>
              <a:t>Maqrizi</a:t>
            </a:r>
            <a:r>
              <a:rPr lang="tr-TR" sz="2400" dirty="0" smtClean="0"/>
              <a:t> </a:t>
            </a:r>
            <a:r>
              <a:rPr lang="tr-TR" sz="2400" dirty="0"/>
              <a:t>(d. 1442), </a:t>
            </a:r>
            <a:r>
              <a:rPr lang="tr-TR" sz="2400" dirty="0" err="1" smtClean="0"/>
              <a:t>Dawwani</a:t>
            </a:r>
            <a:r>
              <a:rPr lang="tr-TR" sz="2400" dirty="0" smtClean="0"/>
              <a:t> </a:t>
            </a:r>
            <a:r>
              <a:rPr lang="tr-TR" sz="2400" dirty="0"/>
              <a:t>(d. 1501),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smtClean="0"/>
              <a:t>	</a:t>
            </a:r>
            <a:r>
              <a:rPr lang="tr-TR" sz="2400" dirty="0" err="1" smtClean="0"/>
              <a:t>Shah</a:t>
            </a:r>
            <a:r>
              <a:rPr lang="tr-TR" sz="2400" dirty="0" smtClean="0"/>
              <a:t> </a:t>
            </a:r>
            <a:r>
              <a:rPr lang="tr-TR" sz="2400" dirty="0" err="1"/>
              <a:t>Waliyullah</a:t>
            </a:r>
            <a:r>
              <a:rPr lang="tr-TR" sz="2400" dirty="0"/>
              <a:t> (d. 1762).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617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329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Bait al-Mal: </a:t>
            </a:r>
            <a:r>
              <a:rPr lang="tr-TR" b="1" dirty="0" err="1" smtClean="0"/>
              <a:t>History</a:t>
            </a:r>
            <a:r>
              <a:rPr lang="tr-TR" b="1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25" y="553294"/>
            <a:ext cx="8819160" cy="61606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300" dirty="0" err="1" smtClean="0"/>
              <a:t>In</a:t>
            </a:r>
            <a:r>
              <a:rPr lang="tr-TR" sz="2300" dirty="0" smtClean="0"/>
              <a:t> </a:t>
            </a:r>
            <a:r>
              <a:rPr lang="tr-TR" sz="2300" dirty="0" err="1"/>
              <a:t>the</a:t>
            </a:r>
            <a:r>
              <a:rPr lang="tr-TR" sz="2300" dirty="0"/>
              <a:t> time </a:t>
            </a:r>
            <a:r>
              <a:rPr lang="tr-TR" sz="2300" dirty="0" smtClean="0"/>
              <a:t>of Hz. </a:t>
            </a:r>
            <a:r>
              <a:rPr lang="tr-TR" sz="2300" dirty="0" err="1" smtClean="0"/>
              <a:t>Muhammad</a:t>
            </a:r>
            <a:r>
              <a:rPr lang="tr-TR" sz="2300" dirty="0" smtClean="0"/>
              <a:t> </a:t>
            </a:r>
            <a:r>
              <a:rPr lang="tr-TR" sz="2300" dirty="0" err="1" smtClean="0"/>
              <a:t>and</a:t>
            </a:r>
            <a:r>
              <a:rPr lang="tr-TR" sz="2300" dirty="0" smtClean="0"/>
              <a:t> Abu </a:t>
            </a:r>
            <a:r>
              <a:rPr lang="tr-TR" sz="2300" dirty="0" err="1" smtClean="0"/>
              <a:t>Bakr</a:t>
            </a:r>
            <a:r>
              <a:rPr lang="tr-TR" sz="2300" dirty="0" smtClean="0"/>
              <a:t> </a:t>
            </a:r>
            <a:r>
              <a:rPr lang="tr-TR" sz="2300" dirty="0" err="1" smtClean="0"/>
              <a:t>no</a:t>
            </a:r>
            <a:r>
              <a:rPr lang="tr-TR" sz="2300" dirty="0" smtClean="0"/>
              <a:t> </a:t>
            </a:r>
            <a:r>
              <a:rPr lang="tr-TR" sz="2300" dirty="0" err="1"/>
              <a:t>permanent</a:t>
            </a:r>
            <a:r>
              <a:rPr lang="tr-TR" sz="2300" dirty="0"/>
              <a:t> Bayt </a:t>
            </a:r>
            <a:r>
              <a:rPr lang="tr-TR" sz="2300" dirty="0" err="1" smtClean="0"/>
              <a:t>al­Mal</a:t>
            </a:r>
            <a:r>
              <a:rPr lang="tr-TR" sz="2300" dirty="0" smtClean="0"/>
              <a:t>. </a:t>
            </a:r>
            <a:r>
              <a:rPr lang="tr-TR" sz="2300" dirty="0" err="1"/>
              <a:t>R</a:t>
            </a:r>
            <a:r>
              <a:rPr lang="tr-TR" sz="2300" dirty="0" err="1" smtClean="0"/>
              <a:t>evenues</a:t>
            </a:r>
            <a:r>
              <a:rPr lang="tr-TR" sz="2300" dirty="0" smtClean="0"/>
              <a:t> </a:t>
            </a:r>
            <a:r>
              <a:rPr lang="tr-TR" sz="2300" dirty="0" err="1" smtClean="0"/>
              <a:t>were</a:t>
            </a:r>
            <a:r>
              <a:rPr lang="tr-TR" sz="2300" dirty="0" smtClean="0"/>
              <a:t> </a:t>
            </a:r>
            <a:r>
              <a:rPr lang="tr-TR" sz="2300" dirty="0" err="1"/>
              <a:t>received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distributed</a:t>
            </a:r>
            <a:r>
              <a:rPr lang="tr-TR" sz="2300" dirty="0"/>
              <a:t> </a:t>
            </a:r>
            <a:r>
              <a:rPr lang="tr-TR" sz="2300" dirty="0" err="1"/>
              <a:t>immediately</a:t>
            </a:r>
            <a:r>
              <a:rPr lang="tr-TR" sz="2300" dirty="0"/>
              <a:t>. N</a:t>
            </a:r>
            <a:r>
              <a:rPr lang="tr-TR" sz="2300" dirty="0" smtClean="0"/>
              <a:t>o </a:t>
            </a:r>
            <a:r>
              <a:rPr lang="tr-TR" sz="2300" dirty="0" err="1"/>
              <a:t>salaries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be </a:t>
            </a:r>
            <a:r>
              <a:rPr lang="tr-TR" sz="2300" dirty="0" err="1"/>
              <a:t>paid</a:t>
            </a:r>
            <a:r>
              <a:rPr lang="tr-TR" sz="2300" dirty="0"/>
              <a:t>,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 smtClean="0"/>
              <a:t>no</a:t>
            </a:r>
            <a:r>
              <a:rPr lang="tr-TR" sz="2300" dirty="0" smtClean="0"/>
              <a:t> </a:t>
            </a:r>
            <a:r>
              <a:rPr lang="tr-TR" sz="2300" dirty="0" err="1"/>
              <a:t>state</a:t>
            </a:r>
            <a:r>
              <a:rPr lang="tr-TR" sz="2300" dirty="0"/>
              <a:t> </a:t>
            </a:r>
            <a:r>
              <a:rPr lang="tr-TR" sz="2300" dirty="0" err="1"/>
              <a:t>expenditure</a:t>
            </a:r>
            <a:r>
              <a:rPr lang="tr-TR" sz="2300" dirty="0"/>
              <a:t>. </a:t>
            </a:r>
            <a:r>
              <a:rPr lang="tr-TR" sz="2300" dirty="0" smtClean="0"/>
              <a:t>Abu </a:t>
            </a:r>
            <a:r>
              <a:rPr lang="tr-TR" sz="2300" dirty="0" err="1"/>
              <a:t>Bakr</a:t>
            </a:r>
            <a:r>
              <a:rPr lang="tr-TR" sz="2300" dirty="0"/>
              <a:t> </a:t>
            </a:r>
            <a:r>
              <a:rPr lang="tr-TR" sz="2300" dirty="0" err="1"/>
              <a:t>earmarked</a:t>
            </a:r>
            <a:r>
              <a:rPr lang="tr-TR" sz="2300" dirty="0"/>
              <a:t> a </a:t>
            </a:r>
            <a:r>
              <a:rPr lang="tr-TR" sz="2300" dirty="0" err="1"/>
              <a:t>house</a:t>
            </a:r>
            <a:r>
              <a:rPr lang="tr-TR" sz="2300" dirty="0"/>
              <a:t> </a:t>
            </a:r>
            <a:r>
              <a:rPr lang="tr-TR" sz="2300" dirty="0" err="1" smtClean="0"/>
              <a:t>for</a:t>
            </a:r>
            <a:r>
              <a:rPr lang="tr-TR" sz="2300" dirty="0" smtClean="0"/>
              <a:t> </a:t>
            </a:r>
            <a:r>
              <a:rPr lang="tr-TR" sz="2300" dirty="0" err="1" smtClean="0"/>
              <a:t>keeping</a:t>
            </a:r>
            <a:r>
              <a:rPr lang="tr-TR" sz="2300" dirty="0" smtClean="0"/>
              <a:t> </a:t>
            </a:r>
            <a:r>
              <a:rPr lang="tr-TR" sz="2300" dirty="0" err="1" smtClean="0"/>
              <a:t>all</a:t>
            </a:r>
            <a:r>
              <a:rPr lang="tr-TR" sz="2300" dirty="0" smtClean="0"/>
              <a:t> </a:t>
            </a:r>
            <a:r>
              <a:rPr lang="tr-TR" sz="2300" dirty="0" err="1" smtClean="0"/>
              <a:t>money</a:t>
            </a:r>
            <a:r>
              <a:rPr lang="tr-TR" sz="2300" dirty="0" smtClean="0"/>
              <a:t>. </a:t>
            </a:r>
            <a:r>
              <a:rPr lang="tr-TR" sz="2300" dirty="0"/>
              <a:t>As </a:t>
            </a:r>
            <a:r>
              <a:rPr lang="tr-TR" sz="2300" dirty="0" err="1"/>
              <a:t>all</a:t>
            </a:r>
            <a:r>
              <a:rPr lang="tr-TR" sz="2300" dirty="0"/>
              <a:t> </a:t>
            </a:r>
            <a:r>
              <a:rPr lang="tr-TR" sz="2300" dirty="0" err="1"/>
              <a:t>money</a:t>
            </a:r>
            <a:r>
              <a:rPr lang="tr-TR" sz="2300" dirty="0"/>
              <a:t>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distributed</a:t>
            </a:r>
            <a:r>
              <a:rPr lang="tr-TR" sz="2300" dirty="0"/>
              <a:t> </a:t>
            </a:r>
            <a:r>
              <a:rPr lang="tr-TR" sz="2300" dirty="0" err="1"/>
              <a:t>immediately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treasury</a:t>
            </a:r>
            <a:r>
              <a:rPr lang="tr-TR" sz="2300" dirty="0"/>
              <a:t> </a:t>
            </a:r>
            <a:r>
              <a:rPr lang="tr-TR" sz="2300" dirty="0" err="1" smtClean="0"/>
              <a:t>was</a:t>
            </a:r>
            <a:r>
              <a:rPr lang="tr-TR" sz="2300" dirty="0" smtClean="0"/>
              <a:t> </a:t>
            </a:r>
            <a:r>
              <a:rPr lang="tr-TR" sz="2300" dirty="0" err="1" smtClean="0"/>
              <a:t>locked</a:t>
            </a:r>
            <a:r>
              <a:rPr lang="tr-TR" sz="2300" dirty="0" smtClean="0"/>
              <a:t> </a:t>
            </a:r>
            <a:r>
              <a:rPr lang="tr-TR" sz="2300" dirty="0" err="1"/>
              <a:t>up</a:t>
            </a:r>
            <a:r>
              <a:rPr lang="tr-TR" sz="2300" dirty="0"/>
              <a:t>. </a:t>
            </a:r>
            <a:r>
              <a:rPr lang="tr-TR" sz="2300" dirty="0" smtClean="0"/>
              <a:t>At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death</a:t>
            </a:r>
            <a:r>
              <a:rPr lang="tr-TR" sz="2300" dirty="0"/>
              <a:t> of Abu </a:t>
            </a:r>
            <a:r>
              <a:rPr lang="tr-TR" sz="2300" dirty="0" err="1"/>
              <a:t>Bakr</a:t>
            </a:r>
            <a:r>
              <a:rPr lang="tr-TR" sz="2300" dirty="0"/>
              <a:t> </a:t>
            </a:r>
            <a:r>
              <a:rPr lang="tr-TR" sz="2300" dirty="0" err="1"/>
              <a:t>there</a:t>
            </a:r>
            <a:r>
              <a:rPr lang="tr-TR" sz="2300" dirty="0"/>
              <a:t>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only</a:t>
            </a:r>
            <a:r>
              <a:rPr lang="tr-TR" sz="2300" dirty="0"/>
              <a:t> </a:t>
            </a:r>
            <a:r>
              <a:rPr lang="tr-TR" sz="2300" dirty="0" err="1"/>
              <a:t>one</a:t>
            </a:r>
            <a:r>
              <a:rPr lang="tr-TR" sz="2300" dirty="0"/>
              <a:t> </a:t>
            </a:r>
            <a:r>
              <a:rPr lang="tr-TR" sz="2300" dirty="0" err="1"/>
              <a:t>dirham</a:t>
            </a:r>
            <a:r>
              <a:rPr lang="tr-TR" sz="2300" dirty="0"/>
              <a:t> in Bayt </a:t>
            </a:r>
            <a:r>
              <a:rPr lang="tr-TR" sz="2300" dirty="0" err="1"/>
              <a:t>al­Mal</a:t>
            </a:r>
            <a:r>
              <a:rPr lang="tr-TR" sz="2300" dirty="0"/>
              <a:t>. </a:t>
            </a:r>
            <a:endParaRPr lang="tr-TR" sz="2300" dirty="0" smtClean="0"/>
          </a:p>
          <a:p>
            <a:pPr algn="just"/>
            <a:r>
              <a:rPr lang="tr-TR" sz="2300" dirty="0" err="1"/>
              <a:t>After</a:t>
            </a:r>
            <a:r>
              <a:rPr lang="tr-TR" sz="2300" dirty="0"/>
              <a:t> </a:t>
            </a:r>
            <a:r>
              <a:rPr lang="tr-TR" sz="2300" dirty="0" err="1"/>
              <a:t>consulting</a:t>
            </a:r>
            <a:r>
              <a:rPr lang="tr-TR" sz="2300" dirty="0"/>
              <a:t> </a:t>
            </a:r>
            <a:r>
              <a:rPr lang="tr-TR" sz="2300" dirty="0" smtClean="0"/>
              <a:t>Umar </a:t>
            </a:r>
            <a:r>
              <a:rPr lang="tr-TR" sz="2300" dirty="0" err="1" smtClean="0"/>
              <a:t>establish</a:t>
            </a:r>
            <a:r>
              <a:rPr lang="tr-TR" sz="2300" dirty="0" smtClean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 smtClean="0"/>
              <a:t>Bait</a:t>
            </a:r>
            <a:r>
              <a:rPr lang="tr-TR" sz="2300" dirty="0" smtClean="0"/>
              <a:t> al-Mal. </a:t>
            </a:r>
            <a:r>
              <a:rPr lang="tr-TR" sz="2300" dirty="0"/>
              <a:t>Abdullah bin </a:t>
            </a:r>
            <a:r>
              <a:rPr lang="tr-TR" sz="2300" dirty="0" err="1"/>
              <a:t>Arqam</a:t>
            </a:r>
            <a:r>
              <a:rPr lang="tr-TR" sz="2300" dirty="0"/>
              <a:t>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appointed</a:t>
            </a:r>
            <a:r>
              <a:rPr lang="tr-TR" sz="2300" dirty="0"/>
              <a:t> as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Treasury</a:t>
            </a:r>
            <a:r>
              <a:rPr lang="tr-TR" sz="2300" dirty="0"/>
              <a:t> </a:t>
            </a:r>
            <a:r>
              <a:rPr lang="tr-TR" sz="2300" dirty="0" err="1"/>
              <a:t>Officer</a:t>
            </a:r>
            <a:r>
              <a:rPr lang="tr-TR" sz="2300" dirty="0"/>
              <a:t>. </a:t>
            </a:r>
            <a:endParaRPr lang="tr-TR" sz="2300" dirty="0" smtClean="0"/>
          </a:p>
          <a:p>
            <a:pPr algn="just"/>
            <a:r>
              <a:rPr lang="tr-TR" sz="2300" dirty="0" err="1" smtClean="0"/>
              <a:t>Later</a:t>
            </a:r>
            <a:r>
              <a:rPr lang="tr-TR" sz="2300" dirty="0" smtClean="0"/>
              <a:t> </a:t>
            </a:r>
            <a:r>
              <a:rPr lang="tr-TR" sz="2300" dirty="0" err="1"/>
              <a:t>provincial</a:t>
            </a:r>
            <a:r>
              <a:rPr lang="tr-TR" sz="2300" dirty="0"/>
              <a:t> </a:t>
            </a:r>
            <a:r>
              <a:rPr lang="tr-TR" sz="2300" dirty="0" err="1"/>
              <a:t>treasuries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set </a:t>
            </a:r>
            <a:r>
              <a:rPr lang="tr-TR" sz="2300" dirty="0" err="1" smtClean="0"/>
              <a:t>up</a:t>
            </a:r>
            <a:r>
              <a:rPr lang="tr-TR" sz="2300" dirty="0" smtClean="0"/>
              <a:t>. </a:t>
            </a:r>
            <a:r>
              <a:rPr lang="tr-TR" sz="2300" dirty="0" err="1"/>
              <a:t>After</a:t>
            </a:r>
            <a:r>
              <a:rPr lang="tr-TR" sz="2300" dirty="0"/>
              <a:t> </a:t>
            </a:r>
            <a:r>
              <a:rPr lang="tr-TR" sz="2300" dirty="0" err="1"/>
              <a:t>meeting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local</a:t>
            </a:r>
            <a:r>
              <a:rPr lang="tr-TR" sz="2300" dirty="0"/>
              <a:t> </a:t>
            </a:r>
            <a:r>
              <a:rPr lang="tr-TR" sz="2300" dirty="0" err="1"/>
              <a:t>expenditure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provincial</a:t>
            </a:r>
            <a:r>
              <a:rPr lang="tr-TR" sz="2300" dirty="0"/>
              <a:t> </a:t>
            </a:r>
            <a:r>
              <a:rPr lang="tr-TR" sz="2300" dirty="0" err="1"/>
              <a:t>treasuries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required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remit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surplus</a:t>
            </a:r>
            <a:r>
              <a:rPr lang="tr-TR" sz="2300" dirty="0"/>
              <a:t> </a:t>
            </a:r>
            <a:r>
              <a:rPr lang="tr-TR" sz="2300" dirty="0" err="1"/>
              <a:t>amount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central</a:t>
            </a:r>
            <a:r>
              <a:rPr lang="tr-TR" sz="2300" dirty="0"/>
              <a:t> </a:t>
            </a:r>
            <a:r>
              <a:rPr lang="tr-TR" sz="2300" dirty="0" err="1"/>
              <a:t>treasury</a:t>
            </a:r>
            <a:r>
              <a:rPr lang="tr-TR" sz="2300" dirty="0"/>
              <a:t> at </a:t>
            </a:r>
            <a:r>
              <a:rPr lang="tr-TR" sz="2300" dirty="0" err="1"/>
              <a:t>Madinah</a:t>
            </a:r>
            <a:r>
              <a:rPr lang="tr-TR" sz="2300" dirty="0"/>
              <a:t>. </a:t>
            </a:r>
            <a:endParaRPr lang="tr-TR" sz="2300" dirty="0" smtClean="0"/>
          </a:p>
          <a:p>
            <a:pPr marL="0" indent="0" algn="just">
              <a:buNone/>
            </a:pPr>
            <a:r>
              <a:rPr lang="tr-TR" sz="2300" dirty="0" err="1" smtClean="0"/>
              <a:t>Yaqubi</a:t>
            </a:r>
            <a:r>
              <a:rPr lang="tr-TR" sz="2300" dirty="0" smtClean="0"/>
              <a:t> </a:t>
            </a:r>
            <a:r>
              <a:rPr lang="tr-TR" sz="2300" dirty="0" err="1" smtClean="0"/>
              <a:t>records</a:t>
            </a:r>
            <a:r>
              <a:rPr lang="tr-TR" sz="2300" dirty="0" smtClean="0"/>
              <a:t> </a:t>
            </a:r>
            <a:r>
              <a:rPr lang="tr-TR" sz="2300" dirty="0" err="1" smtClean="0"/>
              <a:t>that</a:t>
            </a:r>
            <a:r>
              <a:rPr lang="tr-TR" sz="2300" dirty="0" smtClean="0"/>
              <a:t> </a:t>
            </a: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/>
              <a:t>salaries</a:t>
            </a:r>
            <a:r>
              <a:rPr lang="tr-TR" sz="2300" dirty="0"/>
              <a:t>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stipends</a:t>
            </a:r>
            <a:r>
              <a:rPr lang="tr-TR" sz="2300" dirty="0"/>
              <a:t> </a:t>
            </a:r>
            <a:r>
              <a:rPr lang="tr-TR" sz="2300" dirty="0" err="1"/>
              <a:t>charged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central</a:t>
            </a:r>
            <a:r>
              <a:rPr lang="tr-TR" sz="2300" dirty="0"/>
              <a:t> </a:t>
            </a:r>
            <a:r>
              <a:rPr lang="tr-TR" sz="2300" dirty="0" err="1"/>
              <a:t>treasury</a:t>
            </a:r>
            <a:r>
              <a:rPr lang="tr-TR" sz="2300" dirty="0"/>
              <a:t> </a:t>
            </a:r>
            <a:r>
              <a:rPr lang="tr-TR" sz="2300" dirty="0" err="1"/>
              <a:t>amounted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over</a:t>
            </a:r>
            <a:r>
              <a:rPr lang="tr-TR" sz="2300" dirty="0"/>
              <a:t> 30 </a:t>
            </a:r>
            <a:r>
              <a:rPr lang="tr-TR" sz="2300" dirty="0" err="1"/>
              <a:t>million</a:t>
            </a:r>
            <a:r>
              <a:rPr lang="tr-TR" sz="2300" dirty="0"/>
              <a:t> </a:t>
            </a:r>
            <a:r>
              <a:rPr lang="tr-TR" sz="2300" dirty="0" err="1"/>
              <a:t>dirhams</a:t>
            </a:r>
            <a:r>
              <a:rPr lang="tr-TR" sz="2300" dirty="0"/>
              <a:t>. A </a:t>
            </a:r>
            <a:r>
              <a:rPr lang="tr-TR" sz="2300" dirty="0" err="1"/>
              <a:t>separate</a:t>
            </a:r>
            <a:r>
              <a:rPr lang="tr-TR" sz="2300" dirty="0"/>
              <a:t> </a:t>
            </a:r>
            <a:r>
              <a:rPr lang="tr-TR" sz="2300" dirty="0" err="1"/>
              <a:t>building</a:t>
            </a:r>
            <a:r>
              <a:rPr lang="tr-TR" sz="2300" dirty="0"/>
              <a:t>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constructed</a:t>
            </a:r>
            <a:r>
              <a:rPr lang="tr-TR" sz="2300" dirty="0"/>
              <a:t> </a:t>
            </a:r>
            <a:r>
              <a:rPr lang="tr-TR" sz="2300" dirty="0" err="1"/>
              <a:t>for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royal</a:t>
            </a:r>
            <a:r>
              <a:rPr lang="tr-TR" sz="2300" dirty="0"/>
              <a:t> </a:t>
            </a:r>
            <a:r>
              <a:rPr lang="tr-TR" sz="2300" dirty="0" err="1"/>
              <a:t>treasury</a:t>
            </a:r>
            <a:r>
              <a:rPr lang="tr-TR" sz="2300" dirty="0"/>
              <a:t> </a:t>
            </a:r>
            <a:r>
              <a:rPr lang="tr-TR" sz="2300" dirty="0" err="1"/>
              <a:t>by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name Bayt al-Mal, </a:t>
            </a:r>
            <a:r>
              <a:rPr lang="tr-TR" sz="2300" dirty="0" err="1"/>
              <a:t>which</a:t>
            </a:r>
            <a:r>
              <a:rPr lang="tr-TR" sz="2300" dirty="0"/>
              <a:t> in </a:t>
            </a:r>
            <a:r>
              <a:rPr lang="tr-TR" sz="2300" dirty="0" err="1"/>
              <a:t>large</a:t>
            </a:r>
            <a:r>
              <a:rPr lang="tr-TR" sz="2300" dirty="0"/>
              <a:t> </a:t>
            </a:r>
            <a:r>
              <a:rPr lang="tr-TR" sz="2300" dirty="0" err="1"/>
              <a:t>cities</a:t>
            </a:r>
            <a:r>
              <a:rPr lang="tr-TR" sz="2300" dirty="0"/>
              <a:t>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guarded</a:t>
            </a:r>
            <a:r>
              <a:rPr lang="tr-TR" sz="2300" dirty="0"/>
              <a:t> </a:t>
            </a:r>
            <a:r>
              <a:rPr lang="tr-TR" sz="2300" dirty="0" err="1"/>
              <a:t>by</a:t>
            </a:r>
            <a:r>
              <a:rPr lang="tr-TR" sz="2300" dirty="0"/>
              <a:t> as </a:t>
            </a:r>
            <a:r>
              <a:rPr lang="tr-TR" sz="2300" dirty="0" err="1"/>
              <a:t>many</a:t>
            </a:r>
            <a:r>
              <a:rPr lang="tr-TR" sz="2300" dirty="0"/>
              <a:t> as 400 </a:t>
            </a:r>
            <a:r>
              <a:rPr lang="tr-TR" sz="2300" dirty="0" err="1"/>
              <a:t>guards</a:t>
            </a:r>
            <a:r>
              <a:rPr lang="tr-TR" sz="2300" dirty="0"/>
              <a:t>. </a:t>
            </a:r>
            <a:endParaRPr lang="tr-TR" sz="2300" dirty="0" smtClean="0"/>
          </a:p>
        </p:txBody>
      </p:sp>
    </p:spTree>
    <p:extLst>
      <p:ext uri="{BB962C8B-B14F-4D97-AF65-F5344CB8AC3E}">
        <p14:creationId xmlns:p14="http://schemas.microsoft.com/office/powerpoint/2010/main" val="8079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066"/>
            <a:ext cx="8229600" cy="48437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300" b="1" dirty="0" err="1" smtClean="0">
                <a:solidFill>
                  <a:srgbClr val="FF0000"/>
                </a:solidFill>
              </a:rPr>
              <a:t>Welfare</a:t>
            </a:r>
            <a:r>
              <a:rPr lang="tr-TR" sz="3300" b="1" dirty="0" smtClean="0">
                <a:solidFill>
                  <a:srgbClr val="FF0000"/>
                </a:solidFill>
              </a:rPr>
              <a:t> </a:t>
            </a:r>
            <a:r>
              <a:rPr lang="tr-TR" sz="3300" b="1" dirty="0" err="1" smtClean="0">
                <a:solidFill>
                  <a:srgbClr val="FF0000"/>
                </a:solidFill>
              </a:rPr>
              <a:t>state</a:t>
            </a:r>
            <a:r>
              <a:rPr lang="tr-TR" sz="3300" b="1" dirty="0" smtClean="0">
                <a:solidFill>
                  <a:srgbClr val="FF0000"/>
                </a:solidFill>
              </a:rPr>
              <a:t> of </a:t>
            </a:r>
            <a:r>
              <a:rPr lang="tr-TR" sz="3300" b="1" dirty="0" err="1">
                <a:solidFill>
                  <a:srgbClr val="FF0000"/>
                </a:solidFill>
              </a:rPr>
              <a:t>I</a:t>
            </a:r>
            <a:r>
              <a:rPr lang="tr-TR" sz="3300" b="1" dirty="0" err="1" smtClean="0">
                <a:solidFill>
                  <a:srgbClr val="FF0000"/>
                </a:solidFill>
              </a:rPr>
              <a:t>slamic</a:t>
            </a:r>
            <a:r>
              <a:rPr lang="tr-TR" sz="3300" b="1" dirty="0" smtClean="0">
                <a:solidFill>
                  <a:srgbClr val="FF0000"/>
                </a:solidFill>
              </a:rPr>
              <a:t> </a:t>
            </a:r>
            <a:r>
              <a:rPr lang="tr-TR" sz="3300" b="1" dirty="0" err="1" smtClean="0">
                <a:solidFill>
                  <a:srgbClr val="FF0000"/>
                </a:solidFill>
              </a:rPr>
              <a:t>Civilisation</a:t>
            </a:r>
            <a:r>
              <a:rPr lang="tr-TR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smtClean="0">
                <a:solidFill>
                  <a:srgbClr val="FF0000"/>
                </a:solidFill>
              </a:rPr>
              <a:t/>
            </a:r>
            <a:br>
              <a:rPr lang="en-US" sz="3300" b="1" dirty="0" smtClean="0">
                <a:solidFill>
                  <a:srgbClr val="FF0000"/>
                </a:solidFill>
              </a:rPr>
            </a:br>
            <a:endParaRPr lang="en-US" sz="33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42" y="716766"/>
            <a:ext cx="8839666" cy="599719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welfare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pension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introduced</a:t>
            </a:r>
            <a:r>
              <a:rPr lang="tr-TR" dirty="0"/>
              <a:t> in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as </a:t>
            </a:r>
            <a:r>
              <a:rPr lang="tr-TR" dirty="0" err="1"/>
              <a:t>forms</a:t>
            </a:r>
            <a:r>
              <a:rPr lang="tr-TR" dirty="0"/>
              <a:t> of </a:t>
            </a:r>
            <a:r>
              <a:rPr lang="tr-TR" dirty="0" err="1"/>
              <a:t>Zakat</a:t>
            </a:r>
            <a:r>
              <a:rPr lang="tr-TR" dirty="0"/>
              <a:t> (</a:t>
            </a:r>
            <a:r>
              <a:rPr lang="tr-TR" dirty="0" err="1"/>
              <a:t>charity</a:t>
            </a:r>
            <a:r>
              <a:rPr lang="tr-TR" dirty="0"/>
              <a:t>),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Caliphate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7th </a:t>
            </a:r>
            <a:r>
              <a:rPr lang="tr-TR" dirty="0" err="1"/>
              <a:t>century</a:t>
            </a:r>
            <a:r>
              <a:rPr lang="tr-TR" dirty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/>
              <a:t>practice</a:t>
            </a:r>
            <a:r>
              <a:rPr lang="tr-TR" dirty="0"/>
              <a:t> </a:t>
            </a:r>
            <a:r>
              <a:rPr lang="tr-TR" dirty="0" err="1"/>
              <a:t>continued</a:t>
            </a:r>
            <a:r>
              <a:rPr lang="tr-TR" dirty="0"/>
              <a:t> </a:t>
            </a:r>
            <a:r>
              <a:rPr lang="tr-TR" dirty="0" err="1"/>
              <a:t>well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Abbasid</a:t>
            </a:r>
            <a:r>
              <a:rPr lang="tr-TR" dirty="0"/>
              <a:t> </a:t>
            </a:r>
            <a:r>
              <a:rPr lang="tr-TR" dirty="0" err="1"/>
              <a:t>era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Caliphate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taxes</a:t>
            </a:r>
            <a:r>
              <a:rPr lang="tr-TR" dirty="0"/>
              <a:t> (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Zakat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Jizya</a:t>
            </a:r>
            <a:r>
              <a:rPr lang="tr-TR" dirty="0"/>
              <a:t>) </a:t>
            </a:r>
            <a:r>
              <a:rPr lang="tr-TR" dirty="0" err="1"/>
              <a:t>collected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treasury</a:t>
            </a:r>
            <a:r>
              <a:rPr lang="tr-TR" dirty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income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needy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poor</a:t>
            </a:r>
            <a:r>
              <a:rPr lang="tr-TR" dirty="0"/>
              <a:t>, </a:t>
            </a:r>
            <a:r>
              <a:rPr lang="tr-TR" dirty="0" err="1"/>
              <a:t>elderly</a:t>
            </a:r>
            <a:r>
              <a:rPr lang="tr-TR" dirty="0"/>
              <a:t>, </a:t>
            </a:r>
            <a:r>
              <a:rPr lang="tr-TR" dirty="0" err="1"/>
              <a:t>orphans</a:t>
            </a:r>
            <a:r>
              <a:rPr lang="tr-TR" dirty="0"/>
              <a:t>, </a:t>
            </a:r>
            <a:r>
              <a:rPr lang="tr-TR" dirty="0" err="1"/>
              <a:t>widows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disabled</a:t>
            </a:r>
            <a:r>
              <a:rPr lang="tr-TR" dirty="0"/>
              <a:t>. </a:t>
            </a:r>
            <a:endParaRPr lang="en-US" dirty="0"/>
          </a:p>
          <a:p>
            <a:pPr algn="just"/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/>
              <a:t> </a:t>
            </a:r>
            <a:r>
              <a:rPr lang="tr-TR" dirty="0" err="1" smtClean="0"/>
              <a:t>Ghazali</a:t>
            </a:r>
            <a:r>
              <a:rPr lang="tr-TR" dirty="0" smtClean="0"/>
              <a:t> (d. 1111</a:t>
            </a:r>
            <a:r>
              <a:rPr lang="tr-TR" dirty="0"/>
              <a:t>),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government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expected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stockpile</a:t>
            </a:r>
            <a:r>
              <a:rPr lang="tr-TR" dirty="0"/>
              <a:t> </a:t>
            </a:r>
            <a:r>
              <a:rPr lang="tr-TR" dirty="0" err="1"/>
              <a:t>food</a:t>
            </a:r>
            <a:r>
              <a:rPr lang="tr-TR" dirty="0"/>
              <a:t> </a:t>
            </a:r>
            <a:r>
              <a:rPr lang="tr-TR" dirty="0" err="1"/>
              <a:t>supplies</a:t>
            </a:r>
            <a:r>
              <a:rPr lang="tr-TR" dirty="0"/>
              <a:t> in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region</a:t>
            </a:r>
            <a:r>
              <a:rPr lang="tr-TR" dirty="0"/>
              <a:t> in </a:t>
            </a:r>
            <a:r>
              <a:rPr lang="tr-TR" dirty="0" err="1"/>
              <a:t>case</a:t>
            </a:r>
            <a:r>
              <a:rPr lang="tr-TR" dirty="0"/>
              <a:t> a </a:t>
            </a:r>
            <a:r>
              <a:rPr lang="tr-TR" dirty="0" err="1"/>
              <a:t>disaster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famine</a:t>
            </a:r>
            <a:r>
              <a:rPr lang="tr-TR" dirty="0"/>
              <a:t> </a:t>
            </a:r>
            <a:r>
              <a:rPr lang="tr-TR" dirty="0" err="1"/>
              <a:t>occurred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Caliphate</a:t>
            </a:r>
            <a:r>
              <a:rPr lang="tr-TR" dirty="0"/>
              <a:t> </a:t>
            </a:r>
            <a:r>
              <a:rPr lang="tr-TR" dirty="0" err="1" smtClean="0"/>
              <a:t>administration</a:t>
            </a:r>
            <a:r>
              <a:rPr lang="tr-TR" dirty="0" smtClean="0"/>
              <a:t> can </a:t>
            </a:r>
            <a:r>
              <a:rPr lang="tr-TR" dirty="0" err="1"/>
              <a:t>thus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world's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welfare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86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382"/>
            <a:ext cx="8229600" cy="763401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err="1" smtClean="0">
                <a:solidFill>
                  <a:srgbClr val="FF0000"/>
                </a:solidFill>
              </a:rPr>
              <a:t>Public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property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565" y="735952"/>
            <a:ext cx="8819071" cy="599444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in </a:t>
            </a:r>
            <a:r>
              <a:rPr lang="tr-TR" dirty="0" err="1"/>
              <a:t>Islam</a:t>
            </a:r>
            <a:r>
              <a:rPr lang="tr-TR" dirty="0"/>
              <a:t> </a:t>
            </a:r>
            <a:r>
              <a:rPr lang="tr-TR" dirty="0" err="1"/>
              <a:t>refers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b="1" dirty="0" err="1"/>
              <a:t>natural</a:t>
            </a:r>
            <a:r>
              <a:rPr lang="tr-TR" b="1" dirty="0"/>
              <a:t> </a:t>
            </a:r>
            <a:r>
              <a:rPr lang="tr-TR" b="1" dirty="0" err="1"/>
              <a:t>resources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forests</a:t>
            </a:r>
            <a:r>
              <a:rPr lang="tr-TR" dirty="0"/>
              <a:t>, </a:t>
            </a:r>
            <a:r>
              <a:rPr lang="tr-TR" dirty="0" err="1"/>
              <a:t>pastures</a:t>
            </a:r>
            <a:r>
              <a:rPr lang="tr-TR" dirty="0"/>
              <a:t>, </a:t>
            </a:r>
            <a:r>
              <a:rPr lang="tr-TR" dirty="0" err="1"/>
              <a:t>uncultivated</a:t>
            </a:r>
            <a:r>
              <a:rPr lang="tr-TR" dirty="0"/>
              <a:t> </a:t>
            </a:r>
            <a:r>
              <a:rPr lang="tr-TR" dirty="0" err="1"/>
              <a:t>land</a:t>
            </a:r>
            <a:r>
              <a:rPr lang="tr-TR" dirty="0"/>
              <a:t>, </a:t>
            </a:r>
            <a:r>
              <a:rPr lang="tr-TR" dirty="0" err="1"/>
              <a:t>water</a:t>
            </a:r>
            <a:r>
              <a:rPr lang="tr-TR" dirty="0"/>
              <a:t>, </a:t>
            </a:r>
            <a:r>
              <a:rPr lang="tr-TR" dirty="0" err="1"/>
              <a:t>mines</a:t>
            </a:r>
            <a:r>
              <a:rPr lang="tr-TR" dirty="0"/>
              <a:t>, </a:t>
            </a:r>
            <a:r>
              <a:rPr lang="tr-TR" dirty="0" err="1"/>
              <a:t>oceanic</a:t>
            </a:r>
            <a:r>
              <a:rPr lang="tr-TR" dirty="0"/>
              <a:t> </a:t>
            </a:r>
            <a:r>
              <a:rPr lang="tr-TR" dirty="0" err="1"/>
              <a:t>resources</a:t>
            </a:r>
            <a:r>
              <a:rPr lang="tr-TR" dirty="0"/>
              <a:t> </a:t>
            </a:r>
            <a:r>
              <a:rPr lang="tr-TR" dirty="0" err="1"/>
              <a:t>etc</a:t>
            </a:r>
            <a:r>
              <a:rPr lang="tr-TR" dirty="0"/>
              <a:t>.)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equal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/>
              <a:t>resources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/>
              <a:t>property</a:t>
            </a:r>
            <a:r>
              <a:rPr lang="tr-TR" dirty="0"/>
              <a:t> is </a:t>
            </a:r>
            <a:r>
              <a:rPr lang="tr-TR" dirty="0" err="1"/>
              <a:t>placed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guardianship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can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citizen</a:t>
            </a:r>
            <a:r>
              <a:rPr lang="tr-TR" dirty="0"/>
              <a:t>, as </a:t>
            </a:r>
            <a:r>
              <a:rPr lang="tr-TR" dirty="0" err="1"/>
              <a:t>long</a:t>
            </a:r>
            <a:r>
              <a:rPr lang="tr-TR" dirty="0"/>
              <a:t> as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undermine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of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citizens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>
                <a:solidFill>
                  <a:srgbClr val="3366FF"/>
                </a:solidFill>
              </a:rPr>
              <a:t>“</a:t>
            </a:r>
            <a:r>
              <a:rPr lang="tr-TR" dirty="0">
                <a:solidFill>
                  <a:srgbClr val="3366FF"/>
                </a:solidFill>
              </a:rPr>
              <a:t>P</a:t>
            </a:r>
            <a:r>
              <a:rPr lang="tr-TR" dirty="0" smtClean="0">
                <a:solidFill>
                  <a:srgbClr val="3366FF"/>
                </a:solidFill>
              </a:rPr>
              <a:t>eople </a:t>
            </a:r>
            <a:r>
              <a:rPr lang="tr-TR" dirty="0" err="1">
                <a:solidFill>
                  <a:srgbClr val="3366FF"/>
                </a:solidFill>
              </a:rPr>
              <a:t>are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partners</a:t>
            </a:r>
            <a:r>
              <a:rPr lang="tr-TR" dirty="0">
                <a:solidFill>
                  <a:srgbClr val="3366FF"/>
                </a:solidFill>
              </a:rPr>
              <a:t> in </a:t>
            </a:r>
            <a:r>
              <a:rPr lang="tr-TR" dirty="0" err="1">
                <a:solidFill>
                  <a:srgbClr val="3366FF"/>
                </a:solidFill>
              </a:rPr>
              <a:t>three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things</a:t>
            </a:r>
            <a:r>
              <a:rPr lang="tr-TR" dirty="0">
                <a:solidFill>
                  <a:srgbClr val="3366FF"/>
                </a:solidFill>
              </a:rPr>
              <a:t>: </a:t>
            </a:r>
            <a:r>
              <a:rPr lang="tr-TR" dirty="0" err="1">
                <a:solidFill>
                  <a:srgbClr val="3366FF"/>
                </a:solidFill>
              </a:rPr>
              <a:t>water</a:t>
            </a:r>
            <a:r>
              <a:rPr lang="tr-TR" dirty="0">
                <a:solidFill>
                  <a:srgbClr val="3366FF"/>
                </a:solidFill>
              </a:rPr>
              <a:t>, fire </a:t>
            </a:r>
            <a:r>
              <a:rPr lang="tr-TR" dirty="0" err="1">
                <a:solidFill>
                  <a:srgbClr val="3366FF"/>
                </a:solidFill>
              </a:rPr>
              <a:t>and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 smtClean="0">
                <a:solidFill>
                  <a:srgbClr val="3366FF"/>
                </a:solidFill>
              </a:rPr>
              <a:t>pastures</a:t>
            </a:r>
            <a:r>
              <a:rPr lang="tr-TR" dirty="0" smtClean="0">
                <a:solidFill>
                  <a:srgbClr val="3366FF"/>
                </a:solidFill>
              </a:rPr>
              <a:t>”</a:t>
            </a:r>
            <a:r>
              <a:rPr lang="tr-TR" dirty="0" smtClean="0"/>
              <a:t> </a:t>
            </a:r>
            <a:r>
              <a:rPr lang="tr-TR" sz="1600" dirty="0" err="1" smtClean="0"/>
              <a:t>Hadith</a:t>
            </a:r>
            <a:endParaRPr lang="tr-TR" sz="1600" dirty="0" smtClean="0"/>
          </a:p>
          <a:p>
            <a:pPr algn="just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/>
              <a:t>led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scholars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believe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privatization</a:t>
            </a:r>
            <a:r>
              <a:rPr lang="tr-TR" dirty="0"/>
              <a:t> of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is not </a:t>
            </a:r>
            <a:r>
              <a:rPr lang="tr-TR" dirty="0" err="1"/>
              <a:t>permissible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Hz</a:t>
            </a:r>
            <a:r>
              <a:rPr lang="tr-TR" dirty="0"/>
              <a:t>. </a:t>
            </a:r>
            <a:r>
              <a:rPr lang="tr-TR" dirty="0" err="1"/>
              <a:t>Muhammad</a:t>
            </a:r>
            <a:r>
              <a:rPr lang="tr-TR" dirty="0"/>
              <a:t> </a:t>
            </a:r>
            <a:r>
              <a:rPr lang="tr-TR" dirty="0" err="1"/>
              <a:t>allowed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gold</a:t>
            </a:r>
            <a:r>
              <a:rPr lang="tr-TR" dirty="0"/>
              <a:t> </a:t>
            </a:r>
            <a:r>
              <a:rPr lang="tr-TR" dirty="0" err="1"/>
              <a:t>mines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privatized</a:t>
            </a:r>
            <a:r>
              <a:rPr lang="tr-TR" dirty="0"/>
              <a:t>, in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tax</a:t>
            </a:r>
            <a:r>
              <a:rPr lang="tr-TR" dirty="0"/>
              <a:t> </a:t>
            </a:r>
            <a:r>
              <a:rPr lang="tr-TR" dirty="0" err="1"/>
              <a:t>payments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94756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703"/>
            <a:ext cx="8229600" cy="36797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Free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smtClean="0">
                <a:solidFill>
                  <a:srgbClr val="FF0000"/>
                </a:solidFill>
              </a:rPr>
              <a:t>Market </a:t>
            </a:r>
            <a:r>
              <a:rPr lang="tr-TR" sz="4000" b="1" dirty="0" err="1">
                <a:solidFill>
                  <a:srgbClr val="FF0000"/>
                </a:solidFill>
              </a:rPr>
              <a:t>economy</a:t>
            </a:r>
            <a:r>
              <a:rPr lang="tr-TR" sz="4000" b="1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043" y="629121"/>
            <a:ext cx="8795331" cy="60775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dirty="0" err="1" smtClean="0"/>
              <a:t>In</a:t>
            </a:r>
            <a:r>
              <a:rPr lang="tr-TR" sz="2200" dirty="0" smtClean="0"/>
              <a:t> </a:t>
            </a:r>
            <a:r>
              <a:rPr lang="tr-TR" sz="2200" dirty="0" err="1"/>
              <a:t>Islam</a:t>
            </a:r>
            <a:r>
              <a:rPr lang="tr-TR" sz="2200" dirty="0"/>
              <a:t> "</a:t>
            </a:r>
            <a:r>
              <a:rPr lang="tr-TR" sz="2200" dirty="0" err="1"/>
              <a:t>everything</a:t>
            </a:r>
            <a:r>
              <a:rPr lang="tr-TR" sz="2200" dirty="0"/>
              <a:t> is </a:t>
            </a:r>
            <a:r>
              <a:rPr lang="tr-TR" sz="2200" dirty="0" err="1"/>
              <a:t>Halal</a:t>
            </a:r>
            <a:r>
              <a:rPr lang="tr-TR" sz="2200" dirty="0"/>
              <a:t> </a:t>
            </a:r>
            <a:r>
              <a:rPr lang="tr-TR" sz="2200" dirty="0" err="1" smtClean="0"/>
              <a:t>unless</a:t>
            </a:r>
            <a:r>
              <a:rPr lang="tr-TR" sz="2200" dirty="0" smtClean="0"/>
              <a:t> </a:t>
            </a:r>
            <a:r>
              <a:rPr lang="tr-TR" sz="2200" dirty="0"/>
              <a:t>it has </a:t>
            </a:r>
            <a:r>
              <a:rPr lang="tr-TR" sz="2200" dirty="0" err="1"/>
              <a:t>been</a:t>
            </a:r>
            <a:r>
              <a:rPr lang="tr-TR" sz="2200" dirty="0"/>
              <a:t> </a:t>
            </a:r>
            <a:r>
              <a:rPr lang="tr-TR" sz="2200" dirty="0" err="1"/>
              <a:t>declared</a:t>
            </a:r>
            <a:r>
              <a:rPr lang="tr-TR" sz="2200" dirty="0"/>
              <a:t> </a:t>
            </a:r>
            <a:r>
              <a:rPr lang="tr-TR" sz="2200" dirty="0" smtClean="0"/>
              <a:t>Haram"</a:t>
            </a:r>
            <a:r>
              <a:rPr lang="tr-TR" sz="2200" dirty="0"/>
              <a:t>, </a:t>
            </a:r>
            <a:r>
              <a:rPr lang="tr-TR" sz="2200" dirty="0" err="1"/>
              <a:t>consequently</a:t>
            </a:r>
            <a:r>
              <a:rPr lang="tr-TR" sz="2200" dirty="0"/>
              <a:t> "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/>
              <a:t>economic</a:t>
            </a:r>
            <a:r>
              <a:rPr lang="tr-TR" sz="2200" dirty="0"/>
              <a:t> </a:t>
            </a:r>
            <a:r>
              <a:rPr lang="tr-TR" sz="2200" dirty="0" smtClean="0"/>
              <a:t>model in </a:t>
            </a:r>
            <a:r>
              <a:rPr lang="tr-TR" sz="2200" dirty="0" err="1" smtClean="0"/>
              <a:t>Muslim</a:t>
            </a:r>
            <a:r>
              <a:rPr lang="tr-TR" sz="2200" dirty="0" smtClean="0"/>
              <a:t> </a:t>
            </a:r>
            <a:r>
              <a:rPr lang="tr-TR" sz="2200" dirty="0" err="1" smtClean="0"/>
              <a:t>environment</a:t>
            </a:r>
            <a:r>
              <a:rPr lang="tr-TR" sz="2200" dirty="0" smtClean="0"/>
              <a:t> </a:t>
            </a:r>
            <a:r>
              <a:rPr lang="tr-TR" sz="2200" dirty="0"/>
              <a:t>is </a:t>
            </a:r>
            <a:r>
              <a:rPr lang="tr-TR" sz="2200" dirty="0" err="1"/>
              <a:t>based</a:t>
            </a:r>
            <a:r>
              <a:rPr lang="tr-TR" sz="2200" dirty="0"/>
              <a:t> on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freedom</a:t>
            </a:r>
            <a:r>
              <a:rPr lang="tr-TR" sz="2200" dirty="0"/>
              <a:t> of </a:t>
            </a:r>
            <a:r>
              <a:rPr lang="tr-TR" sz="2200" dirty="0" err="1"/>
              <a:t>trade</a:t>
            </a:r>
            <a:r>
              <a:rPr lang="tr-TR" sz="2200" dirty="0"/>
              <a:t> </a:t>
            </a:r>
            <a:r>
              <a:rPr lang="tr-TR" sz="2200" dirty="0" err="1"/>
              <a:t>and</a:t>
            </a:r>
            <a:r>
              <a:rPr lang="tr-TR" sz="2200" dirty="0"/>
              <a:t> </a:t>
            </a:r>
            <a:r>
              <a:rPr lang="tr-TR" sz="2200" dirty="0" err="1"/>
              <a:t>freedom</a:t>
            </a:r>
            <a:r>
              <a:rPr lang="tr-TR" sz="2200" dirty="0"/>
              <a:t> of </a:t>
            </a:r>
            <a:r>
              <a:rPr lang="tr-TR" sz="2200" dirty="0" err="1"/>
              <a:t>contract</a:t>
            </a:r>
            <a:r>
              <a:rPr lang="tr-TR" sz="2200" dirty="0"/>
              <a:t> </a:t>
            </a:r>
            <a:r>
              <a:rPr lang="tr-TR" sz="2200" dirty="0" smtClean="0"/>
              <a:t>. </a:t>
            </a:r>
          </a:p>
          <a:p>
            <a:pPr algn="just"/>
            <a:r>
              <a:rPr lang="tr-TR" sz="2200" dirty="0" err="1" smtClean="0"/>
              <a:t>Islam</a:t>
            </a:r>
            <a:r>
              <a:rPr lang="tr-TR" sz="2200" dirty="0" smtClean="0"/>
              <a:t> </a:t>
            </a:r>
            <a:r>
              <a:rPr lang="tr-TR" sz="2200" dirty="0" err="1"/>
              <a:t>prohibits</a:t>
            </a:r>
            <a:r>
              <a:rPr lang="tr-TR" sz="2200" dirty="0"/>
              <a:t> </a:t>
            </a:r>
            <a:r>
              <a:rPr lang="tr-TR" sz="2200" b="1" dirty="0" err="1" smtClean="0">
                <a:solidFill>
                  <a:srgbClr val="3366FF"/>
                </a:solidFill>
              </a:rPr>
              <a:t>narhk</a:t>
            </a:r>
            <a:r>
              <a:rPr lang="tr-TR" sz="2200" b="1" dirty="0" smtClean="0"/>
              <a:t> </a:t>
            </a:r>
            <a:r>
              <a:rPr lang="tr-TR" sz="2200" dirty="0" smtClean="0"/>
              <a:t>(</a:t>
            </a:r>
            <a:r>
              <a:rPr lang="tr-TR" sz="2200" dirty="0" err="1" smtClean="0"/>
              <a:t>price</a:t>
            </a:r>
            <a:r>
              <a:rPr lang="tr-TR" sz="2200" dirty="0" smtClean="0"/>
              <a:t> </a:t>
            </a:r>
            <a:r>
              <a:rPr lang="tr-TR" sz="2200" dirty="0" err="1" smtClean="0"/>
              <a:t>fixing</a:t>
            </a:r>
            <a:r>
              <a:rPr lang="tr-TR" sz="2200" dirty="0"/>
              <a:t>)</a:t>
            </a:r>
            <a:r>
              <a:rPr lang="tr-TR" sz="2200" dirty="0" smtClean="0"/>
              <a:t> </a:t>
            </a:r>
            <a:r>
              <a:rPr lang="tr-TR" sz="2200" dirty="0" err="1" smtClean="0"/>
              <a:t>by</a:t>
            </a:r>
            <a:r>
              <a:rPr lang="tr-TR" sz="2200" dirty="0" smtClean="0"/>
              <a:t> </a:t>
            </a:r>
            <a:r>
              <a:rPr lang="tr-TR" sz="2200" dirty="0"/>
              <a:t>a </a:t>
            </a:r>
            <a:r>
              <a:rPr lang="tr-TR" sz="2200" dirty="0" err="1"/>
              <a:t>dominating</a:t>
            </a:r>
            <a:r>
              <a:rPr lang="tr-TR" sz="2200" dirty="0"/>
              <a:t> </a:t>
            </a:r>
            <a:r>
              <a:rPr lang="tr-TR" sz="2200" dirty="0" err="1"/>
              <a:t>handful</a:t>
            </a:r>
            <a:r>
              <a:rPr lang="tr-TR" sz="2200" dirty="0"/>
              <a:t> of </a:t>
            </a:r>
            <a:r>
              <a:rPr lang="tr-TR" sz="2200" dirty="0" err="1"/>
              <a:t>buyers</a:t>
            </a:r>
            <a:r>
              <a:rPr lang="tr-TR" sz="2200" dirty="0"/>
              <a:t> </a:t>
            </a:r>
            <a:r>
              <a:rPr lang="tr-TR" sz="2200" dirty="0" err="1"/>
              <a:t>or</a:t>
            </a:r>
            <a:r>
              <a:rPr lang="tr-TR" sz="2200" dirty="0"/>
              <a:t> </a:t>
            </a:r>
            <a:r>
              <a:rPr lang="tr-TR" sz="2200" dirty="0" err="1"/>
              <a:t>sellers</a:t>
            </a:r>
            <a:r>
              <a:rPr lang="tr-TR" sz="2200" dirty="0"/>
              <a:t>. </a:t>
            </a:r>
            <a:r>
              <a:rPr lang="tr-TR" sz="2200" dirty="0" err="1"/>
              <a:t>During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days</a:t>
            </a:r>
            <a:r>
              <a:rPr lang="tr-TR" sz="2200" dirty="0"/>
              <a:t> of Hz. </a:t>
            </a:r>
            <a:r>
              <a:rPr lang="tr-TR" sz="2200" dirty="0" err="1"/>
              <a:t>Muhammad</a:t>
            </a:r>
            <a:r>
              <a:rPr lang="tr-TR" sz="2200" dirty="0"/>
              <a:t>, a </a:t>
            </a:r>
            <a:r>
              <a:rPr lang="tr-TR" sz="2200" dirty="0" err="1"/>
              <a:t>small</a:t>
            </a:r>
            <a:r>
              <a:rPr lang="tr-TR" sz="2200" dirty="0"/>
              <a:t> </a:t>
            </a:r>
            <a:r>
              <a:rPr lang="tr-TR" sz="2200" dirty="0" err="1"/>
              <a:t>group</a:t>
            </a:r>
            <a:r>
              <a:rPr lang="tr-TR" sz="2200" dirty="0"/>
              <a:t> of </a:t>
            </a:r>
            <a:r>
              <a:rPr lang="tr-TR" sz="2200" dirty="0" err="1"/>
              <a:t>merchants</a:t>
            </a:r>
            <a:r>
              <a:rPr lang="tr-TR" sz="2200" dirty="0"/>
              <a:t> met </a:t>
            </a:r>
            <a:r>
              <a:rPr lang="tr-TR" sz="2200" dirty="0" err="1"/>
              <a:t>agricultural</a:t>
            </a:r>
            <a:r>
              <a:rPr lang="tr-TR" sz="2200" dirty="0"/>
              <a:t> </a:t>
            </a:r>
            <a:r>
              <a:rPr lang="tr-TR" sz="2200" dirty="0" err="1"/>
              <a:t>producers</a:t>
            </a:r>
            <a:r>
              <a:rPr lang="tr-TR" sz="2200" dirty="0"/>
              <a:t> </a:t>
            </a:r>
            <a:r>
              <a:rPr lang="tr-TR" sz="2200" dirty="0" err="1"/>
              <a:t>outside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city</a:t>
            </a:r>
            <a:r>
              <a:rPr lang="tr-TR" sz="2200" dirty="0"/>
              <a:t> </a:t>
            </a:r>
            <a:r>
              <a:rPr lang="tr-TR" sz="2200" dirty="0" err="1"/>
              <a:t>and</a:t>
            </a:r>
            <a:r>
              <a:rPr lang="tr-TR" sz="2200" dirty="0"/>
              <a:t> </a:t>
            </a:r>
            <a:r>
              <a:rPr lang="tr-TR" sz="2200" dirty="0" err="1"/>
              <a:t>bought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entire</a:t>
            </a:r>
            <a:r>
              <a:rPr lang="tr-TR" sz="2200" dirty="0"/>
              <a:t> </a:t>
            </a:r>
            <a:r>
              <a:rPr lang="tr-TR" sz="2200" dirty="0" err="1"/>
              <a:t>crop</a:t>
            </a:r>
            <a:r>
              <a:rPr lang="tr-TR" sz="2200" dirty="0"/>
              <a:t>, </a:t>
            </a:r>
            <a:r>
              <a:rPr lang="tr-TR" sz="2200" dirty="0" err="1"/>
              <a:t>thereby</a:t>
            </a:r>
            <a:r>
              <a:rPr lang="tr-TR" sz="2200" dirty="0"/>
              <a:t> </a:t>
            </a:r>
            <a:r>
              <a:rPr lang="tr-TR" sz="2200" dirty="0" err="1"/>
              <a:t>gaining</a:t>
            </a:r>
            <a:r>
              <a:rPr lang="tr-TR" sz="2200" dirty="0"/>
              <a:t> a </a:t>
            </a:r>
            <a:r>
              <a:rPr lang="tr-TR" sz="2200" dirty="0" err="1"/>
              <a:t>monopoly</a:t>
            </a:r>
            <a:r>
              <a:rPr lang="tr-TR" sz="2200" dirty="0"/>
              <a:t> </a:t>
            </a:r>
            <a:r>
              <a:rPr lang="tr-TR" sz="2200" dirty="0" err="1"/>
              <a:t>over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market.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produce</a:t>
            </a:r>
            <a:r>
              <a:rPr lang="tr-TR" sz="2200" dirty="0"/>
              <a:t> </a:t>
            </a:r>
            <a:r>
              <a:rPr lang="tr-TR" sz="2200" dirty="0" err="1"/>
              <a:t>was</a:t>
            </a:r>
            <a:r>
              <a:rPr lang="tr-TR" sz="2200" dirty="0"/>
              <a:t> </a:t>
            </a:r>
            <a:r>
              <a:rPr lang="tr-TR" sz="2200" dirty="0" err="1"/>
              <a:t>later</a:t>
            </a:r>
            <a:r>
              <a:rPr lang="tr-TR" sz="2200" dirty="0"/>
              <a:t> </a:t>
            </a:r>
            <a:r>
              <a:rPr lang="tr-TR" sz="2200" dirty="0" err="1"/>
              <a:t>sold</a:t>
            </a:r>
            <a:r>
              <a:rPr lang="tr-TR" sz="2200" dirty="0"/>
              <a:t> at a </a:t>
            </a:r>
            <a:r>
              <a:rPr lang="tr-TR" sz="2200" dirty="0" err="1"/>
              <a:t>higher</a:t>
            </a:r>
            <a:r>
              <a:rPr lang="tr-TR" sz="2200" dirty="0"/>
              <a:t> </a:t>
            </a:r>
            <a:r>
              <a:rPr lang="tr-TR" sz="2200" dirty="0" err="1"/>
              <a:t>price</a:t>
            </a:r>
            <a:r>
              <a:rPr lang="tr-TR" sz="2200" dirty="0"/>
              <a:t> </a:t>
            </a:r>
            <a:r>
              <a:rPr lang="tr-TR" sz="2200" dirty="0" err="1"/>
              <a:t>within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city</a:t>
            </a:r>
            <a:r>
              <a:rPr lang="tr-TR" sz="2200" dirty="0"/>
              <a:t>. </a:t>
            </a: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Some</a:t>
            </a:r>
            <a:r>
              <a:rPr lang="tr-TR" sz="2200" dirty="0" smtClean="0"/>
              <a:t> </a:t>
            </a:r>
            <a:r>
              <a:rPr lang="tr-TR" sz="2200" dirty="0" err="1"/>
              <a:t>scholars</a:t>
            </a:r>
            <a:r>
              <a:rPr lang="tr-TR" sz="2200" dirty="0"/>
              <a:t> </a:t>
            </a:r>
            <a:r>
              <a:rPr lang="tr-TR" sz="2200" dirty="0" err="1"/>
              <a:t>hold</a:t>
            </a:r>
            <a:r>
              <a:rPr lang="tr-TR" sz="2200" dirty="0"/>
              <a:t> </a:t>
            </a:r>
            <a:r>
              <a:rPr lang="tr-TR" sz="2200" dirty="0" err="1"/>
              <a:t>that</a:t>
            </a:r>
            <a:r>
              <a:rPr lang="tr-TR" sz="2200" dirty="0"/>
              <a:t> </a:t>
            </a:r>
            <a:r>
              <a:rPr lang="tr-TR" sz="2200" dirty="0" err="1"/>
              <a:t>if</a:t>
            </a:r>
            <a:r>
              <a:rPr lang="tr-TR" sz="2200" dirty="0"/>
              <a:t> an </a:t>
            </a:r>
            <a:r>
              <a:rPr lang="tr-TR" sz="2200" dirty="0" err="1"/>
              <a:t>inexperienced</a:t>
            </a:r>
            <a:r>
              <a:rPr lang="tr-TR" sz="2200" dirty="0"/>
              <a:t> </a:t>
            </a:r>
            <a:r>
              <a:rPr lang="tr-TR" sz="2200" dirty="0" err="1"/>
              <a:t>buyer</a:t>
            </a:r>
            <a:r>
              <a:rPr lang="tr-TR" sz="2200" dirty="0"/>
              <a:t> is </a:t>
            </a:r>
            <a:r>
              <a:rPr lang="tr-TR" sz="2200" dirty="0" err="1"/>
              <a:t>swayed</a:t>
            </a:r>
            <a:r>
              <a:rPr lang="tr-TR" sz="2200" dirty="0"/>
              <a:t> </a:t>
            </a:r>
            <a:r>
              <a:rPr lang="tr-TR" sz="2200" dirty="0" err="1"/>
              <a:t>by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seller,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consumer</a:t>
            </a:r>
            <a:r>
              <a:rPr lang="tr-TR" sz="2200" dirty="0"/>
              <a:t> </a:t>
            </a:r>
            <a:r>
              <a:rPr lang="tr-TR" sz="2200" dirty="0" err="1"/>
              <a:t>may</a:t>
            </a:r>
            <a:r>
              <a:rPr lang="tr-TR" sz="2200" dirty="0"/>
              <a:t> </a:t>
            </a:r>
            <a:r>
              <a:rPr lang="tr-TR" sz="2200" dirty="0" err="1"/>
              <a:t>nullify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transaction</a:t>
            </a:r>
            <a:r>
              <a:rPr lang="tr-TR" sz="2200" dirty="0"/>
              <a:t> </a:t>
            </a:r>
            <a:r>
              <a:rPr lang="tr-TR" sz="2200" dirty="0" err="1"/>
              <a:t>upon</a:t>
            </a:r>
            <a:r>
              <a:rPr lang="tr-TR" sz="2200" dirty="0"/>
              <a:t> </a:t>
            </a:r>
            <a:r>
              <a:rPr lang="tr-TR" sz="2200" dirty="0" err="1"/>
              <a:t>realizing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seller's</a:t>
            </a:r>
            <a:r>
              <a:rPr lang="tr-TR" sz="2200" dirty="0"/>
              <a:t> </a:t>
            </a:r>
            <a:r>
              <a:rPr lang="tr-TR" sz="2200" dirty="0" err="1"/>
              <a:t>unfair</a:t>
            </a:r>
            <a:r>
              <a:rPr lang="tr-TR" sz="2200" dirty="0"/>
              <a:t> </a:t>
            </a:r>
            <a:r>
              <a:rPr lang="tr-TR" sz="2200" dirty="0" err="1"/>
              <a:t>treatment</a:t>
            </a:r>
            <a:r>
              <a:rPr lang="tr-TR" sz="2200" dirty="0"/>
              <a:t>.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Qur'an</a:t>
            </a:r>
            <a:r>
              <a:rPr lang="tr-TR" sz="2200" dirty="0"/>
              <a:t> </a:t>
            </a:r>
            <a:r>
              <a:rPr lang="tr-TR" sz="2200" dirty="0" err="1"/>
              <a:t>also</a:t>
            </a:r>
            <a:r>
              <a:rPr lang="tr-TR" sz="2200" dirty="0"/>
              <a:t> </a:t>
            </a:r>
            <a:r>
              <a:rPr lang="tr-TR" sz="2200" dirty="0" err="1"/>
              <a:t>forbids</a:t>
            </a:r>
            <a:r>
              <a:rPr lang="tr-TR" sz="2200" dirty="0"/>
              <a:t> </a:t>
            </a:r>
            <a:r>
              <a:rPr lang="tr-TR" sz="2200" dirty="0" err="1"/>
              <a:t>discriminatory</a:t>
            </a:r>
            <a:r>
              <a:rPr lang="tr-TR" sz="2200" dirty="0"/>
              <a:t> </a:t>
            </a:r>
            <a:r>
              <a:rPr lang="tr-TR" sz="2200" dirty="0" err="1"/>
              <a:t>transactions</a:t>
            </a:r>
            <a:r>
              <a:rPr lang="tr-TR" sz="2200" dirty="0"/>
              <a:t>. </a:t>
            </a:r>
          </a:p>
          <a:p>
            <a:pPr algn="just"/>
            <a:r>
              <a:rPr lang="tr-TR" sz="2200" b="1" dirty="0" err="1" smtClean="0">
                <a:solidFill>
                  <a:srgbClr val="3366FF"/>
                </a:solidFill>
              </a:rPr>
              <a:t>Rushwah</a:t>
            </a:r>
            <a:r>
              <a:rPr lang="tr-TR" sz="2200" dirty="0"/>
              <a:t> </a:t>
            </a:r>
            <a:r>
              <a:rPr lang="tr-TR" sz="2200" dirty="0" smtClean="0"/>
              <a:t>(</a:t>
            </a:r>
            <a:r>
              <a:rPr lang="tr-TR" sz="2200" dirty="0" err="1" smtClean="0"/>
              <a:t>bribery</a:t>
            </a:r>
            <a:r>
              <a:rPr lang="tr-TR" sz="2200" dirty="0" smtClean="0"/>
              <a:t>) </a:t>
            </a:r>
            <a:r>
              <a:rPr lang="tr-TR" sz="2200" dirty="0"/>
              <a:t>is </a:t>
            </a:r>
            <a:r>
              <a:rPr lang="tr-TR" sz="2200" dirty="0" err="1" smtClean="0"/>
              <a:t>forbidden</a:t>
            </a:r>
            <a:r>
              <a:rPr lang="tr-TR" sz="2200" dirty="0" smtClean="0"/>
              <a:t>. Hz</a:t>
            </a:r>
            <a:r>
              <a:rPr lang="tr-TR" sz="2200" dirty="0"/>
              <a:t>. </a:t>
            </a:r>
            <a:r>
              <a:rPr lang="tr-TR" sz="2200" dirty="0" err="1"/>
              <a:t>Muhammad</a:t>
            </a:r>
            <a:r>
              <a:rPr lang="tr-TR" sz="2200" dirty="0"/>
              <a:t> </a:t>
            </a:r>
            <a:r>
              <a:rPr lang="tr-TR" sz="2200" dirty="0" err="1"/>
              <a:t>cursed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one</a:t>
            </a:r>
            <a:r>
              <a:rPr lang="tr-TR" sz="2200" dirty="0"/>
              <a:t> </a:t>
            </a:r>
            <a:r>
              <a:rPr lang="tr-TR" sz="2200" dirty="0" err="1"/>
              <a:t>who</a:t>
            </a:r>
            <a:r>
              <a:rPr lang="tr-TR" sz="2200" dirty="0"/>
              <a:t> </a:t>
            </a:r>
            <a:r>
              <a:rPr lang="tr-TR" sz="2200" dirty="0" err="1"/>
              <a:t>offers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bribe</a:t>
            </a:r>
            <a:r>
              <a:rPr lang="tr-TR" sz="2200" dirty="0"/>
              <a:t>,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one</a:t>
            </a:r>
            <a:r>
              <a:rPr lang="tr-TR" sz="2200" dirty="0"/>
              <a:t> </a:t>
            </a:r>
            <a:r>
              <a:rPr lang="tr-TR" sz="2200" dirty="0" err="1"/>
              <a:t>who</a:t>
            </a:r>
            <a:r>
              <a:rPr lang="tr-TR" sz="2200" dirty="0"/>
              <a:t> </a:t>
            </a:r>
            <a:r>
              <a:rPr lang="tr-TR" sz="2200" dirty="0" err="1"/>
              <a:t>receives</a:t>
            </a:r>
            <a:r>
              <a:rPr lang="tr-TR" sz="2200" dirty="0"/>
              <a:t> it, </a:t>
            </a:r>
            <a:r>
              <a:rPr lang="tr-TR" sz="2200" dirty="0" err="1"/>
              <a:t>and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one</a:t>
            </a:r>
            <a:r>
              <a:rPr lang="tr-TR" sz="2200" dirty="0"/>
              <a:t> </a:t>
            </a:r>
            <a:r>
              <a:rPr lang="tr-TR" sz="2200" dirty="0" err="1"/>
              <a:t>who</a:t>
            </a:r>
            <a:r>
              <a:rPr lang="tr-TR" sz="2200" dirty="0"/>
              <a:t> </a:t>
            </a:r>
            <a:r>
              <a:rPr lang="tr-TR" sz="2200" dirty="0" err="1"/>
              <a:t>arranges</a:t>
            </a:r>
            <a:r>
              <a:rPr lang="tr-TR" sz="2200" dirty="0"/>
              <a:t> it</a:t>
            </a:r>
            <a:r>
              <a:rPr lang="tr-TR" sz="2200" dirty="0" smtClean="0"/>
              <a:t>.</a:t>
            </a:r>
          </a:p>
          <a:p>
            <a:pPr algn="just"/>
            <a:r>
              <a:rPr lang="tr-TR" sz="2200" dirty="0" err="1" smtClean="0"/>
              <a:t>Islam</a:t>
            </a:r>
            <a:r>
              <a:rPr lang="tr-TR" sz="2200" dirty="0" smtClean="0"/>
              <a:t> </a:t>
            </a:r>
            <a:r>
              <a:rPr lang="tr-TR" sz="2200" dirty="0" err="1" smtClean="0"/>
              <a:t>also</a:t>
            </a:r>
            <a:r>
              <a:rPr lang="tr-TR" sz="2200" dirty="0" smtClean="0"/>
              <a:t> </a:t>
            </a:r>
            <a:r>
              <a:rPr lang="tr-TR" sz="2200" dirty="0" err="1" smtClean="0"/>
              <a:t>declared</a:t>
            </a:r>
            <a:r>
              <a:rPr lang="tr-TR" sz="2200" dirty="0" smtClean="0"/>
              <a:t> haram </a:t>
            </a:r>
            <a:r>
              <a:rPr lang="tr-TR" sz="2200" dirty="0" err="1" smtClean="0"/>
              <a:t>recieving</a:t>
            </a:r>
            <a:r>
              <a:rPr lang="tr-TR" sz="2200" dirty="0" smtClean="0"/>
              <a:t> </a:t>
            </a:r>
            <a:r>
              <a:rPr lang="tr-TR" sz="2200" b="1" dirty="0" err="1" smtClean="0">
                <a:solidFill>
                  <a:srgbClr val="3366FF"/>
                </a:solidFill>
              </a:rPr>
              <a:t>riba</a:t>
            </a:r>
            <a:r>
              <a:rPr lang="tr-TR" sz="2200" dirty="0"/>
              <a:t> </a:t>
            </a:r>
            <a:r>
              <a:rPr lang="tr-TR" sz="2200" dirty="0" smtClean="0"/>
              <a:t>(</a:t>
            </a:r>
            <a:r>
              <a:rPr lang="tr-TR" sz="2200" dirty="0" err="1" smtClean="0"/>
              <a:t>interest</a:t>
            </a:r>
            <a:r>
              <a:rPr lang="tr-TR" sz="2200" dirty="0" smtClean="0"/>
              <a:t>). </a:t>
            </a:r>
          </a:p>
          <a:p>
            <a:pPr marL="0" indent="0" algn="just">
              <a:buNone/>
            </a:pPr>
            <a:r>
              <a:rPr lang="tr-TR" sz="2200" dirty="0" smtClean="0"/>
              <a:t>"</a:t>
            </a:r>
            <a:r>
              <a:rPr lang="tr-TR" sz="2200" dirty="0"/>
              <a:t>O, </a:t>
            </a:r>
            <a:r>
              <a:rPr lang="tr-TR" sz="2200" dirty="0" err="1"/>
              <a:t>you</a:t>
            </a:r>
            <a:r>
              <a:rPr lang="tr-TR" sz="2200" dirty="0"/>
              <a:t> </a:t>
            </a:r>
            <a:r>
              <a:rPr lang="tr-TR" sz="2200" dirty="0" err="1"/>
              <a:t>who</a:t>
            </a:r>
            <a:r>
              <a:rPr lang="tr-TR" sz="2200" dirty="0"/>
              <a:t> </a:t>
            </a:r>
            <a:r>
              <a:rPr lang="tr-TR" sz="2200" dirty="0" err="1"/>
              <a:t>believe</a:t>
            </a:r>
            <a:r>
              <a:rPr lang="tr-TR" sz="2200" dirty="0"/>
              <a:t>! </a:t>
            </a:r>
            <a:r>
              <a:rPr lang="tr-TR" sz="2200" dirty="0" err="1"/>
              <a:t>Devour</a:t>
            </a:r>
            <a:r>
              <a:rPr lang="tr-TR" sz="2200" dirty="0"/>
              <a:t> not </a:t>
            </a:r>
            <a:r>
              <a:rPr lang="tr-TR" sz="2200" dirty="0" err="1" smtClean="0"/>
              <a:t>riba</a:t>
            </a:r>
            <a:r>
              <a:rPr lang="tr-TR" sz="2200" dirty="0" smtClean="0"/>
              <a:t>, </a:t>
            </a:r>
            <a:r>
              <a:rPr lang="tr-TR" sz="2200" dirty="0" err="1"/>
              <a:t>doubled</a:t>
            </a:r>
            <a:r>
              <a:rPr lang="tr-TR" sz="2200" dirty="0"/>
              <a:t> </a:t>
            </a:r>
            <a:r>
              <a:rPr lang="tr-TR" sz="2200" dirty="0" err="1"/>
              <a:t>and</a:t>
            </a:r>
            <a:r>
              <a:rPr lang="tr-TR" sz="2200" dirty="0"/>
              <a:t> </a:t>
            </a:r>
            <a:r>
              <a:rPr lang="tr-TR" sz="2200" dirty="0" err="1"/>
              <a:t>redoubled</a:t>
            </a:r>
            <a:r>
              <a:rPr lang="tr-TR" sz="2200" dirty="0"/>
              <a:t>, </a:t>
            </a:r>
            <a:r>
              <a:rPr lang="tr-TR" sz="2200" dirty="0" err="1"/>
              <a:t>and</a:t>
            </a:r>
            <a:r>
              <a:rPr lang="tr-TR" sz="2200" dirty="0"/>
              <a:t> be </a:t>
            </a:r>
            <a:r>
              <a:rPr lang="tr-TR" sz="2200" dirty="0" err="1"/>
              <a:t>careful</a:t>
            </a:r>
            <a:r>
              <a:rPr lang="tr-TR" sz="2200" dirty="0"/>
              <a:t> of Allah; but </a:t>
            </a:r>
            <a:r>
              <a:rPr lang="tr-TR" sz="2200" dirty="0" err="1"/>
              <a:t>fear</a:t>
            </a:r>
            <a:r>
              <a:rPr lang="tr-TR" sz="2200" dirty="0"/>
              <a:t> Allah </a:t>
            </a:r>
            <a:r>
              <a:rPr lang="tr-TR" sz="2200" dirty="0" err="1"/>
              <a:t>that</a:t>
            </a:r>
            <a:r>
              <a:rPr lang="tr-TR" sz="2200" dirty="0"/>
              <a:t> </a:t>
            </a:r>
            <a:r>
              <a:rPr lang="tr-TR" sz="2200" dirty="0" err="1"/>
              <a:t>you</a:t>
            </a:r>
            <a:r>
              <a:rPr lang="tr-TR" sz="2200" dirty="0"/>
              <a:t> </a:t>
            </a:r>
            <a:r>
              <a:rPr lang="tr-TR" sz="2200" dirty="0" err="1"/>
              <a:t>may</a:t>
            </a:r>
            <a:r>
              <a:rPr lang="tr-TR" sz="2200" dirty="0"/>
              <a:t> be </a:t>
            </a:r>
            <a:r>
              <a:rPr lang="tr-TR" sz="2200" dirty="0" err="1"/>
              <a:t>successful</a:t>
            </a:r>
            <a:r>
              <a:rPr lang="tr-TR" sz="2200" dirty="0"/>
              <a:t>." </a:t>
            </a:r>
            <a:r>
              <a:rPr lang="tr-TR" sz="2200" dirty="0" err="1" smtClean="0"/>
              <a:t>Quran</a:t>
            </a:r>
            <a:r>
              <a:rPr lang="tr-TR" sz="2200" dirty="0"/>
              <a:t> </a:t>
            </a:r>
            <a:r>
              <a:rPr lang="tr-TR" sz="2200" dirty="0" smtClean="0"/>
              <a:t>3</a:t>
            </a:r>
            <a:r>
              <a:rPr lang="tr-TR" sz="2200" dirty="0"/>
              <a:t>: 130)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71717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5969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err="1" smtClean="0">
                <a:solidFill>
                  <a:srgbClr val="FF0000"/>
                </a:solidFill>
              </a:rPr>
              <a:t>Mediavel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Trade</a:t>
            </a:r>
            <a:r>
              <a:rPr lang="tr-TR" sz="4000" b="1" dirty="0">
                <a:solidFill>
                  <a:srgbClr val="FF0000"/>
                </a:solidFill>
              </a:rPr>
              <a:t> in </a:t>
            </a:r>
            <a:r>
              <a:rPr lang="tr-TR" sz="4000" b="1" dirty="0" err="1">
                <a:solidFill>
                  <a:srgbClr val="FF0000"/>
                </a:solidFill>
              </a:rPr>
              <a:t>Islamic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Civilisation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435" y="759691"/>
            <a:ext cx="8830939" cy="5923223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West </a:t>
            </a:r>
            <a:r>
              <a:rPr lang="tr-TR" dirty="0" err="1" smtClean="0"/>
              <a:t>Asian</a:t>
            </a:r>
            <a:r>
              <a:rPr lang="tr-TR" dirty="0" smtClean="0"/>
              <a:t> </a:t>
            </a:r>
            <a:r>
              <a:rPr lang="tr-TR" dirty="0" err="1" smtClean="0"/>
              <a:t>economy</a:t>
            </a:r>
            <a:r>
              <a:rPr lang="tr-TR" dirty="0" smtClean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depended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heavily</a:t>
            </a:r>
            <a:r>
              <a:rPr lang="tr-TR" dirty="0"/>
              <a:t> on </a:t>
            </a:r>
            <a:r>
              <a:rPr lang="tr-TR" dirty="0" err="1" smtClean="0"/>
              <a:t>trade</a:t>
            </a:r>
            <a:r>
              <a:rPr lang="tr-TR" dirty="0" smtClean="0"/>
              <a:t>, </a:t>
            </a:r>
            <a:r>
              <a:rPr lang="tr-TR" b="1" dirty="0" err="1" smtClean="0">
                <a:solidFill>
                  <a:srgbClr val="3366FF"/>
                </a:solidFill>
              </a:rPr>
              <a:t>the</a:t>
            </a:r>
            <a:r>
              <a:rPr lang="tr-TR" b="1" dirty="0" smtClean="0">
                <a:solidFill>
                  <a:srgbClr val="3366FF"/>
                </a:solidFill>
              </a:rPr>
              <a:t> silk </a:t>
            </a:r>
            <a:r>
              <a:rPr lang="tr-TR" b="1" dirty="0" err="1" smtClean="0">
                <a:solidFill>
                  <a:srgbClr val="3366FF"/>
                </a:solidFill>
              </a:rPr>
              <a:t>route</a:t>
            </a:r>
            <a:r>
              <a:rPr lang="tr-TR" b="1" dirty="0" smtClean="0">
                <a:solidFill>
                  <a:srgbClr val="3366FF"/>
                </a:solidFill>
              </a:rPr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3366FF"/>
                </a:solidFill>
              </a:rPr>
              <a:t>the</a:t>
            </a:r>
            <a:r>
              <a:rPr lang="tr-TR" b="1" dirty="0" smtClean="0">
                <a:solidFill>
                  <a:srgbClr val="3366FF"/>
                </a:solidFill>
              </a:rPr>
              <a:t> </a:t>
            </a:r>
            <a:r>
              <a:rPr lang="tr-TR" b="1" dirty="0" err="1" smtClean="0">
                <a:solidFill>
                  <a:srgbClr val="3366FF"/>
                </a:solidFill>
              </a:rPr>
              <a:t>spice</a:t>
            </a:r>
            <a:r>
              <a:rPr lang="tr-TR" b="1" dirty="0" smtClean="0">
                <a:solidFill>
                  <a:srgbClr val="3366FF"/>
                </a:solidFill>
              </a:rPr>
              <a:t> </a:t>
            </a:r>
            <a:r>
              <a:rPr lang="tr-TR" b="1" dirty="0" err="1" smtClean="0">
                <a:solidFill>
                  <a:srgbClr val="3366FF"/>
                </a:solidFill>
              </a:rPr>
              <a:t>route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north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Empire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b="1" dirty="0"/>
              <a:t>Silk Road</a:t>
            </a:r>
            <a:r>
              <a:rPr lang="tr-TR" dirty="0"/>
              <a:t>, </a:t>
            </a:r>
            <a:r>
              <a:rPr lang="tr-TR" dirty="0" err="1"/>
              <a:t>running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China</a:t>
            </a:r>
            <a:r>
              <a:rPr lang="tr-TR" dirty="0"/>
              <a:t>, </a:t>
            </a:r>
            <a:r>
              <a:rPr lang="tr-TR" dirty="0" err="1"/>
              <a:t>Tajikistan</a:t>
            </a:r>
            <a:r>
              <a:rPr lang="tr-TR" dirty="0"/>
              <a:t>, </a:t>
            </a:r>
            <a:r>
              <a:rPr lang="tr-TR" dirty="0" err="1"/>
              <a:t>Uzbekistan</a:t>
            </a:r>
            <a:r>
              <a:rPr lang="tr-TR" dirty="0"/>
              <a:t>, Iran, </a:t>
            </a:r>
            <a:r>
              <a:rPr lang="tr-TR" dirty="0" err="1"/>
              <a:t>Iraq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Syria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Lebanon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Byzantine</a:t>
            </a:r>
            <a:r>
              <a:rPr lang="tr-TR" dirty="0"/>
              <a:t> </a:t>
            </a:r>
            <a:r>
              <a:rPr lang="tr-TR" dirty="0" err="1"/>
              <a:t>Empire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Mediterranean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Italy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/>
              <a:t>led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deserts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mountain</a:t>
            </a:r>
            <a:r>
              <a:rPr lang="tr-TR" dirty="0"/>
              <a:t> </a:t>
            </a:r>
            <a:r>
              <a:rPr lang="tr-TR" dirty="0" err="1"/>
              <a:t>passes</a:t>
            </a:r>
            <a:r>
              <a:rPr lang="tr-TR" dirty="0"/>
              <a:t>, </a:t>
            </a:r>
            <a:r>
              <a:rPr lang="tr-TR" dirty="0" err="1"/>
              <a:t>so</a:t>
            </a:r>
            <a:r>
              <a:rPr lang="tr-TR" dirty="0"/>
              <a:t> it </a:t>
            </a:r>
            <a:r>
              <a:rPr lang="tr-TR" dirty="0" err="1"/>
              <a:t>was</a:t>
            </a:r>
            <a:r>
              <a:rPr lang="tr-TR" dirty="0"/>
              <a:t> a </a:t>
            </a:r>
            <a:r>
              <a:rPr lang="tr-TR" dirty="0" err="1"/>
              <a:t>difficult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dangerous</a:t>
            </a:r>
            <a:r>
              <a:rPr lang="tr-TR" dirty="0"/>
              <a:t> </a:t>
            </a:r>
            <a:r>
              <a:rPr lang="tr-TR" dirty="0" err="1"/>
              <a:t>route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name </a:t>
            </a:r>
            <a:r>
              <a:rPr lang="tr-TR" dirty="0" err="1"/>
              <a:t>implies</a:t>
            </a:r>
            <a:r>
              <a:rPr lang="tr-TR" dirty="0"/>
              <a:t>, silk </a:t>
            </a:r>
            <a:r>
              <a:rPr lang="tr-TR" dirty="0" err="1"/>
              <a:t>was</a:t>
            </a:r>
            <a:r>
              <a:rPr lang="tr-TR" dirty="0"/>
              <a:t> a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of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traded</a:t>
            </a:r>
            <a:r>
              <a:rPr lang="tr-TR" dirty="0"/>
              <a:t> </a:t>
            </a:r>
            <a:r>
              <a:rPr lang="tr-TR" dirty="0" err="1"/>
              <a:t>along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Silk Road. But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things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traveled</a:t>
            </a:r>
            <a:r>
              <a:rPr lang="tr-TR" dirty="0"/>
              <a:t> -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China</a:t>
            </a:r>
            <a:r>
              <a:rPr lang="tr-TR" dirty="0"/>
              <a:t>, </a:t>
            </a:r>
            <a:r>
              <a:rPr lang="tr-TR" dirty="0" err="1"/>
              <a:t>cotton</a:t>
            </a:r>
            <a:r>
              <a:rPr lang="tr-TR" dirty="0"/>
              <a:t> </a:t>
            </a:r>
            <a:r>
              <a:rPr lang="tr-TR" dirty="0" err="1"/>
              <a:t>cloth</a:t>
            </a:r>
            <a:r>
              <a:rPr lang="tr-TR" dirty="0"/>
              <a:t>, </a:t>
            </a:r>
            <a:r>
              <a:rPr lang="tr-TR" dirty="0" err="1"/>
              <a:t>paper</a:t>
            </a:r>
            <a:r>
              <a:rPr lang="tr-TR" dirty="0"/>
              <a:t>, </a:t>
            </a:r>
            <a:r>
              <a:rPr lang="tr-TR" dirty="0" err="1" smtClean="0"/>
              <a:t>furs</a:t>
            </a:r>
            <a:r>
              <a:rPr lang="tr-TR" dirty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/>
              <a:t>Africa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Mediterranean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West </a:t>
            </a:r>
            <a:r>
              <a:rPr lang="tr-TR" dirty="0" err="1"/>
              <a:t>Asia</a:t>
            </a:r>
            <a:r>
              <a:rPr lang="tr-TR" dirty="0"/>
              <a:t>, </a:t>
            </a:r>
            <a:r>
              <a:rPr lang="tr-TR" dirty="0" err="1"/>
              <a:t>traders</a:t>
            </a:r>
            <a:r>
              <a:rPr lang="tr-TR" dirty="0"/>
              <a:t> </a:t>
            </a:r>
            <a:r>
              <a:rPr lang="tr-TR" dirty="0" err="1"/>
              <a:t>carried</a:t>
            </a:r>
            <a:r>
              <a:rPr lang="tr-TR" dirty="0"/>
              <a:t> </a:t>
            </a:r>
            <a:r>
              <a:rPr lang="tr-TR" dirty="0" err="1"/>
              <a:t>gold</a:t>
            </a:r>
            <a:r>
              <a:rPr lang="tr-TR" dirty="0"/>
              <a:t>, </a:t>
            </a:r>
            <a:r>
              <a:rPr lang="tr-TR" dirty="0" err="1"/>
              <a:t>silver</a:t>
            </a:r>
            <a:r>
              <a:rPr lang="tr-TR" dirty="0"/>
              <a:t>, </a:t>
            </a:r>
            <a:r>
              <a:rPr lang="tr-TR" dirty="0" err="1"/>
              <a:t>ivory</a:t>
            </a:r>
            <a:r>
              <a:rPr lang="tr-TR" dirty="0"/>
              <a:t>, </a:t>
            </a:r>
            <a:r>
              <a:rPr lang="tr-TR" dirty="0" err="1"/>
              <a:t>glass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jewels</a:t>
            </a:r>
            <a:r>
              <a:rPr lang="tr-TR" dirty="0" smtClean="0"/>
              <a:t>.</a:t>
            </a:r>
          </a:p>
          <a:p>
            <a:r>
              <a:rPr lang="en-US" dirty="0" smtClean="0"/>
              <a:t>In the south of Islamic lands the</a:t>
            </a:r>
            <a:r>
              <a:rPr lang="en-US" dirty="0"/>
              <a:t> </a:t>
            </a:r>
            <a:r>
              <a:rPr lang="en-US" b="1" dirty="0"/>
              <a:t>spice trade</a:t>
            </a:r>
            <a:r>
              <a:rPr lang="en-US" dirty="0"/>
              <a:t> refers to the </a:t>
            </a:r>
            <a:r>
              <a:rPr lang="en-US" b="1" dirty="0"/>
              <a:t>trade</a:t>
            </a:r>
            <a:r>
              <a:rPr lang="en-US" dirty="0"/>
              <a:t> between historical civilizations in Asia, Northeast Africa and Europe</a:t>
            </a:r>
            <a:r>
              <a:rPr lang="en-US" dirty="0" smtClean="0"/>
              <a:t>. </a:t>
            </a:r>
            <a:r>
              <a:rPr lang="en-US" b="1" dirty="0" smtClean="0"/>
              <a:t>Spices</a:t>
            </a:r>
            <a:r>
              <a:rPr lang="en-US" dirty="0"/>
              <a:t> such as cinnamon, cassia, cardamom, ginger, pepper, and turmeric were known and used in antiquity for commerce in the Eastern World.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47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961"/>
            <a:ext cx="8229600" cy="6528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Trade of Muslims by Sea route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53" y="747823"/>
            <a:ext cx="8759722" cy="5994444"/>
          </a:xfrm>
        </p:spPr>
        <p:txBody>
          <a:bodyPr>
            <a:normAutofit/>
          </a:bodyPr>
          <a:lstStyle/>
          <a:p>
            <a:r>
              <a:rPr lang="tr-TR" dirty="0" err="1"/>
              <a:t>Traders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Empire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controlled</a:t>
            </a:r>
            <a:r>
              <a:rPr lang="tr-TR" dirty="0"/>
              <a:t>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rich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 </a:t>
            </a:r>
            <a:r>
              <a:rPr lang="tr-TR" dirty="0" err="1"/>
              <a:t>route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India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Egypt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Arabian</a:t>
            </a:r>
            <a:r>
              <a:rPr lang="tr-TR" dirty="0"/>
              <a:t> </a:t>
            </a:r>
            <a:r>
              <a:rPr lang="tr-TR" dirty="0" err="1"/>
              <a:t>Peninsula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traders</a:t>
            </a:r>
            <a:r>
              <a:rPr lang="tr-TR" dirty="0"/>
              <a:t> </a:t>
            </a:r>
            <a:r>
              <a:rPr lang="tr-TR" dirty="0" err="1"/>
              <a:t>went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sea</a:t>
            </a:r>
            <a:r>
              <a:rPr lang="tr-TR" dirty="0"/>
              <a:t>, </a:t>
            </a:r>
            <a:r>
              <a:rPr lang="tr-TR" dirty="0" err="1"/>
              <a:t>taking</a:t>
            </a:r>
            <a:r>
              <a:rPr lang="tr-TR" dirty="0"/>
              <a:t> </a:t>
            </a:r>
            <a:r>
              <a:rPr lang="tr-TR" dirty="0" err="1"/>
              <a:t>advantage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monsoon</a:t>
            </a:r>
            <a:r>
              <a:rPr lang="tr-TR" dirty="0"/>
              <a:t> </a:t>
            </a:r>
            <a:r>
              <a:rPr lang="tr-TR" dirty="0" err="1"/>
              <a:t>wind</a:t>
            </a:r>
            <a:r>
              <a:rPr lang="tr-TR" dirty="0"/>
              <a:t> </a:t>
            </a:r>
            <a:r>
              <a:rPr lang="tr-TR" dirty="0" err="1"/>
              <a:t>patterns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sail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ships</a:t>
            </a:r>
            <a:r>
              <a:rPr lang="tr-TR" dirty="0"/>
              <a:t>.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Mediterranean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Africa</a:t>
            </a:r>
            <a:r>
              <a:rPr lang="tr-TR" dirty="0"/>
              <a:t>,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traders</a:t>
            </a:r>
            <a:r>
              <a:rPr lang="tr-TR" dirty="0"/>
              <a:t> </a:t>
            </a:r>
            <a:r>
              <a:rPr lang="tr-TR" dirty="0" err="1"/>
              <a:t>brought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gold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glass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ivory</a:t>
            </a:r>
            <a:r>
              <a:rPr lang="tr-TR" dirty="0">
                <a:solidFill>
                  <a:srgbClr val="FF0000"/>
                </a:solidFill>
              </a:rPr>
              <a:t>.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/>
              <a:t>exchanged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things</a:t>
            </a:r>
            <a:r>
              <a:rPr lang="tr-TR" dirty="0"/>
              <a:t> in </a:t>
            </a:r>
            <a:r>
              <a:rPr lang="tr-TR" dirty="0" err="1"/>
              <a:t>India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, </a:t>
            </a:r>
            <a:r>
              <a:rPr lang="tr-TR" dirty="0" err="1">
                <a:solidFill>
                  <a:srgbClr val="FF0000"/>
                </a:solidFill>
              </a:rPr>
              <a:t>black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pepper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sugar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spices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oranges</a:t>
            </a:r>
            <a:r>
              <a:rPr lang="tr-TR" dirty="0">
                <a:solidFill>
                  <a:srgbClr val="FF0000"/>
                </a:solidFill>
              </a:rPr>
              <a:t>,</a:t>
            </a:r>
            <a:r>
              <a:rPr lang="tr-TR" dirty="0"/>
              <a:t> </a:t>
            </a:r>
            <a:r>
              <a:rPr lang="tr-TR" dirty="0" err="1"/>
              <a:t>though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300 AD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grow</a:t>
            </a:r>
            <a:r>
              <a:rPr lang="tr-TR" dirty="0"/>
              <a:t> </a:t>
            </a:r>
            <a:r>
              <a:rPr lang="tr-TR" dirty="0" err="1"/>
              <a:t>oranges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themselves</a:t>
            </a:r>
            <a:r>
              <a:rPr lang="tr-TR" dirty="0"/>
              <a:t> </a:t>
            </a:r>
            <a:r>
              <a:rPr lang="tr-TR" dirty="0" err="1"/>
              <a:t>even</a:t>
            </a:r>
            <a:r>
              <a:rPr lang="tr-TR" dirty="0"/>
              <a:t> in </a:t>
            </a:r>
            <a:r>
              <a:rPr lang="tr-TR" dirty="0" err="1"/>
              <a:t>Italy</a:t>
            </a:r>
            <a:r>
              <a:rPr lang="tr-TR" dirty="0" smtClean="0"/>
              <a:t>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3667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3509"/>
          </a:xfrm>
        </p:spPr>
        <p:txBody>
          <a:bodyPr>
            <a:normAutofit/>
          </a:bodyPr>
          <a:lstStyle/>
          <a:p>
            <a:r>
              <a:rPr lang="tr-TR" sz="3000" b="1" dirty="0" err="1">
                <a:solidFill>
                  <a:srgbClr val="FF0000"/>
                </a:solidFill>
              </a:rPr>
              <a:t>The</a:t>
            </a:r>
            <a:r>
              <a:rPr lang="tr-TR" sz="3000" b="1" dirty="0">
                <a:solidFill>
                  <a:srgbClr val="FF0000"/>
                </a:solidFill>
              </a:rPr>
              <a:t> </a:t>
            </a:r>
            <a:r>
              <a:rPr lang="tr-TR" sz="3000" b="1" dirty="0" err="1">
                <a:solidFill>
                  <a:srgbClr val="FF0000"/>
                </a:solidFill>
              </a:rPr>
              <a:t>Islamic</a:t>
            </a:r>
            <a:r>
              <a:rPr lang="tr-TR" sz="3000" b="1" dirty="0">
                <a:solidFill>
                  <a:srgbClr val="FF0000"/>
                </a:solidFill>
              </a:rPr>
              <a:t> </a:t>
            </a:r>
            <a:r>
              <a:rPr lang="tr-TR" sz="3000" b="1" dirty="0" err="1">
                <a:solidFill>
                  <a:srgbClr val="FF0000"/>
                </a:solidFill>
              </a:rPr>
              <a:t>Agricultural</a:t>
            </a:r>
            <a:r>
              <a:rPr lang="tr-TR" sz="3000" b="1" dirty="0">
                <a:solidFill>
                  <a:srgbClr val="FF0000"/>
                </a:solidFill>
              </a:rPr>
              <a:t> </a:t>
            </a:r>
            <a:r>
              <a:rPr lang="tr-TR" sz="3000" b="1" dirty="0" err="1">
                <a:solidFill>
                  <a:srgbClr val="FF0000"/>
                </a:solidFill>
              </a:rPr>
              <a:t>Revolution</a:t>
            </a:r>
            <a:r>
              <a:rPr lang="tr-TR" sz="3000" b="1" dirty="0">
                <a:solidFill>
                  <a:srgbClr val="FF0000"/>
                </a:solidFill>
              </a:rPr>
              <a:t> 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04" y="691616"/>
            <a:ext cx="8885966" cy="6015039"/>
          </a:xfrm>
        </p:spPr>
        <p:txBody>
          <a:bodyPr>
            <a:normAutofit/>
          </a:bodyPr>
          <a:lstStyle/>
          <a:p>
            <a:r>
              <a:rPr lang="tr-TR" sz="2300" dirty="0" err="1"/>
              <a:t>F</a:t>
            </a:r>
            <a:r>
              <a:rPr lang="tr-TR" sz="2300" dirty="0" err="1" smtClean="0"/>
              <a:t>undamental</a:t>
            </a:r>
            <a:r>
              <a:rPr lang="tr-TR" sz="2300" dirty="0" smtClean="0"/>
              <a:t> </a:t>
            </a:r>
            <a:r>
              <a:rPr lang="tr-TR" sz="2300" dirty="0" err="1"/>
              <a:t>transformation</a:t>
            </a:r>
            <a:r>
              <a:rPr lang="tr-TR" sz="2300" dirty="0"/>
              <a:t> in </a:t>
            </a:r>
            <a:r>
              <a:rPr lang="tr-TR" sz="2300" dirty="0" err="1"/>
              <a:t>agriculture</a:t>
            </a:r>
            <a:r>
              <a:rPr lang="tr-TR" sz="2300" dirty="0"/>
              <a:t> </a:t>
            </a:r>
            <a:r>
              <a:rPr lang="tr-TR" sz="2300" dirty="0" err="1"/>
              <a:t>from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8th </a:t>
            </a:r>
            <a:r>
              <a:rPr lang="tr-TR" sz="2300" dirty="0" err="1"/>
              <a:t>century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13th </a:t>
            </a:r>
            <a:r>
              <a:rPr lang="tr-TR" sz="2300" dirty="0" err="1"/>
              <a:t>century</a:t>
            </a:r>
            <a:r>
              <a:rPr lang="tr-TR" sz="2300" dirty="0"/>
              <a:t> in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Muslim</a:t>
            </a:r>
            <a:r>
              <a:rPr lang="tr-TR" sz="2300" dirty="0"/>
              <a:t> </a:t>
            </a:r>
            <a:r>
              <a:rPr lang="tr-TR" sz="2300" dirty="0" err="1"/>
              <a:t>lands</a:t>
            </a:r>
            <a:r>
              <a:rPr lang="tr-TR" sz="2300" dirty="0"/>
              <a:t>, a </a:t>
            </a:r>
            <a:r>
              <a:rPr lang="tr-TR" sz="2300" dirty="0" err="1"/>
              <a:t>period</a:t>
            </a:r>
            <a:r>
              <a:rPr lang="tr-TR" sz="2300" dirty="0"/>
              <a:t> </a:t>
            </a:r>
            <a:r>
              <a:rPr lang="tr-TR" sz="2300" dirty="0" err="1" smtClean="0"/>
              <a:t>which</a:t>
            </a:r>
            <a:r>
              <a:rPr lang="tr-TR" sz="2300" dirty="0" smtClean="0"/>
              <a:t> </a:t>
            </a: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/>
              <a:t>Islamic</a:t>
            </a:r>
            <a:r>
              <a:rPr lang="tr-TR" sz="2300" dirty="0"/>
              <a:t> </a:t>
            </a:r>
            <a:r>
              <a:rPr lang="tr-TR" sz="2300" dirty="0" err="1" smtClean="0"/>
              <a:t>Civilisation</a:t>
            </a:r>
            <a:r>
              <a:rPr lang="tr-TR" sz="2300" dirty="0" smtClean="0"/>
              <a:t> in </a:t>
            </a:r>
            <a:r>
              <a:rPr lang="tr-TR" sz="2300" dirty="0" err="1" smtClean="0"/>
              <a:t>its</a:t>
            </a:r>
            <a:r>
              <a:rPr lang="tr-TR" sz="2300" dirty="0" smtClean="0"/>
              <a:t> </a:t>
            </a:r>
            <a:r>
              <a:rPr lang="tr-TR" sz="2300" dirty="0" err="1" smtClean="0"/>
              <a:t>peak</a:t>
            </a:r>
            <a:r>
              <a:rPr lang="tr-TR" sz="2300" dirty="0" smtClean="0"/>
              <a:t>.</a:t>
            </a:r>
            <a:endParaRPr lang="en-US" sz="2300" dirty="0"/>
          </a:p>
          <a:p>
            <a:pPr marL="0" indent="0">
              <a:buNone/>
            </a:pPr>
            <a:r>
              <a:rPr lang="tr-TR" sz="2300" dirty="0" err="1" smtClean="0"/>
              <a:t>widely</a:t>
            </a:r>
            <a:r>
              <a:rPr lang="tr-TR" sz="2300" dirty="0" smtClean="0"/>
              <a:t> </a:t>
            </a:r>
            <a:r>
              <a:rPr lang="tr-TR" sz="2300" dirty="0" err="1"/>
              <a:t>practiced</a:t>
            </a:r>
            <a:r>
              <a:rPr lang="tr-TR" sz="2300" dirty="0"/>
              <a:t> </a:t>
            </a:r>
            <a:r>
              <a:rPr lang="tr-TR" sz="2300" dirty="0" err="1"/>
              <a:t>cash</a:t>
            </a:r>
            <a:r>
              <a:rPr lang="tr-TR" sz="2300" dirty="0"/>
              <a:t> </a:t>
            </a:r>
            <a:r>
              <a:rPr lang="tr-TR" sz="2300" dirty="0" err="1"/>
              <a:t>cropping</a:t>
            </a:r>
            <a:r>
              <a:rPr lang="tr-TR" sz="2300" dirty="0"/>
              <a:t>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modern </a:t>
            </a:r>
            <a:r>
              <a:rPr lang="tr-TR" sz="2300" dirty="0" err="1"/>
              <a:t>crop</a:t>
            </a:r>
            <a:r>
              <a:rPr lang="tr-TR" sz="2300" dirty="0"/>
              <a:t> </a:t>
            </a:r>
            <a:r>
              <a:rPr lang="tr-TR" sz="2300" dirty="0" err="1"/>
              <a:t>rotation</a:t>
            </a:r>
            <a:r>
              <a:rPr lang="tr-TR" sz="2300" dirty="0"/>
              <a:t> </a:t>
            </a:r>
            <a:r>
              <a:rPr lang="tr-TR" sz="2300" dirty="0" err="1"/>
              <a:t>system</a:t>
            </a:r>
            <a:r>
              <a:rPr lang="tr-TR" sz="2300" dirty="0"/>
              <a:t> </a:t>
            </a:r>
            <a:r>
              <a:rPr lang="tr-TR" sz="2300" dirty="0" err="1"/>
              <a:t>where</a:t>
            </a:r>
            <a:r>
              <a:rPr lang="tr-TR" sz="2300" dirty="0"/>
              <a:t> </a:t>
            </a:r>
            <a:r>
              <a:rPr lang="tr-TR" sz="2300" dirty="0" err="1"/>
              <a:t>land</a:t>
            </a:r>
            <a:r>
              <a:rPr lang="tr-TR" sz="2300" dirty="0"/>
              <a:t>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cropped</a:t>
            </a:r>
            <a:r>
              <a:rPr lang="tr-TR" sz="2300" dirty="0"/>
              <a:t> </a:t>
            </a:r>
            <a:r>
              <a:rPr lang="tr-TR" sz="2300" dirty="0" err="1"/>
              <a:t>four</a:t>
            </a:r>
            <a:r>
              <a:rPr lang="tr-TR" sz="2300" dirty="0"/>
              <a:t> </a:t>
            </a:r>
            <a:r>
              <a:rPr lang="tr-TR" sz="2300" dirty="0" err="1"/>
              <a:t>or</a:t>
            </a:r>
            <a:r>
              <a:rPr lang="tr-TR" sz="2300" dirty="0"/>
              <a:t> </a:t>
            </a:r>
            <a:r>
              <a:rPr lang="tr-TR" sz="2300" dirty="0" err="1"/>
              <a:t>more</a:t>
            </a:r>
            <a:r>
              <a:rPr lang="tr-TR" sz="2300" dirty="0"/>
              <a:t> </a:t>
            </a:r>
            <a:r>
              <a:rPr lang="tr-TR" sz="2300" dirty="0" err="1"/>
              <a:t>times</a:t>
            </a:r>
            <a:r>
              <a:rPr lang="tr-TR" sz="2300" dirty="0"/>
              <a:t> in a </a:t>
            </a:r>
            <a:r>
              <a:rPr lang="tr-TR" sz="2300" dirty="0" err="1"/>
              <a:t>two-year</a:t>
            </a:r>
            <a:r>
              <a:rPr lang="tr-TR" sz="2300" dirty="0"/>
              <a:t> </a:t>
            </a:r>
            <a:r>
              <a:rPr lang="tr-TR" sz="2300" dirty="0" err="1"/>
              <a:t>period</a:t>
            </a:r>
            <a:r>
              <a:rPr lang="tr-TR" sz="2300" dirty="0"/>
              <a:t>. </a:t>
            </a:r>
            <a:r>
              <a:rPr lang="tr-TR" sz="2300" dirty="0" err="1"/>
              <a:t>Winter</a:t>
            </a:r>
            <a:r>
              <a:rPr lang="tr-TR" sz="2300" dirty="0"/>
              <a:t> </a:t>
            </a:r>
            <a:r>
              <a:rPr lang="tr-TR" sz="2300" dirty="0" err="1"/>
              <a:t>crops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followed</a:t>
            </a:r>
            <a:r>
              <a:rPr lang="tr-TR" sz="2300" dirty="0"/>
              <a:t> </a:t>
            </a:r>
            <a:r>
              <a:rPr lang="tr-TR" sz="2300" dirty="0" err="1"/>
              <a:t>by</a:t>
            </a:r>
            <a:r>
              <a:rPr lang="tr-TR" sz="2300" dirty="0"/>
              <a:t> </a:t>
            </a:r>
            <a:r>
              <a:rPr lang="tr-TR" sz="2300" dirty="0" err="1"/>
              <a:t>summer</a:t>
            </a:r>
            <a:r>
              <a:rPr lang="tr-TR" sz="2300" dirty="0"/>
              <a:t> </a:t>
            </a:r>
            <a:r>
              <a:rPr lang="tr-TR" sz="2300" dirty="0" err="1"/>
              <a:t>ones</a:t>
            </a:r>
            <a:r>
              <a:rPr lang="tr-TR" sz="2300" dirty="0"/>
              <a:t>, </a:t>
            </a:r>
            <a:r>
              <a:rPr lang="tr-TR" sz="2300" dirty="0" err="1"/>
              <a:t>and</a:t>
            </a:r>
            <a:r>
              <a:rPr lang="tr-TR" sz="2300" dirty="0"/>
              <a:t> in </a:t>
            </a:r>
            <a:r>
              <a:rPr lang="tr-TR" sz="2300" dirty="0" err="1"/>
              <a:t>some</a:t>
            </a:r>
            <a:r>
              <a:rPr lang="tr-TR" sz="2300" dirty="0"/>
              <a:t> </a:t>
            </a:r>
            <a:r>
              <a:rPr lang="tr-TR" sz="2300" dirty="0" err="1"/>
              <a:t>cases</a:t>
            </a:r>
            <a:r>
              <a:rPr lang="tr-TR" sz="2300" dirty="0"/>
              <a:t> </a:t>
            </a:r>
            <a:r>
              <a:rPr lang="tr-TR" sz="2300" dirty="0" err="1"/>
              <a:t>there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crops</a:t>
            </a:r>
            <a:r>
              <a:rPr lang="tr-TR" sz="2300" dirty="0"/>
              <a:t> in </a:t>
            </a:r>
            <a:r>
              <a:rPr lang="tr-TR" sz="2300" dirty="0" err="1"/>
              <a:t>between</a:t>
            </a:r>
            <a:r>
              <a:rPr lang="tr-TR" sz="2300" dirty="0"/>
              <a:t>. </a:t>
            </a:r>
            <a:r>
              <a:rPr lang="tr-TR" sz="2300" dirty="0" err="1"/>
              <a:t>In</a:t>
            </a:r>
            <a:r>
              <a:rPr lang="tr-TR" sz="2300" dirty="0"/>
              <a:t> </a:t>
            </a:r>
            <a:r>
              <a:rPr lang="tr-TR" sz="2300" dirty="0" err="1"/>
              <a:t>areas</a:t>
            </a:r>
            <a:r>
              <a:rPr lang="tr-TR" sz="2300" dirty="0"/>
              <a:t> </a:t>
            </a:r>
            <a:r>
              <a:rPr lang="tr-TR" sz="2300" dirty="0" err="1"/>
              <a:t>where</a:t>
            </a:r>
            <a:r>
              <a:rPr lang="tr-TR" sz="2300" dirty="0"/>
              <a:t> </a:t>
            </a:r>
            <a:r>
              <a:rPr lang="tr-TR" sz="2300" dirty="0" err="1"/>
              <a:t>plants</a:t>
            </a:r>
            <a:r>
              <a:rPr lang="tr-TR" sz="2300" dirty="0"/>
              <a:t> of </a:t>
            </a:r>
            <a:r>
              <a:rPr lang="tr-TR" sz="2300" dirty="0" err="1"/>
              <a:t>shorter</a:t>
            </a:r>
            <a:r>
              <a:rPr lang="tr-TR" sz="2300" dirty="0"/>
              <a:t> </a:t>
            </a:r>
            <a:r>
              <a:rPr lang="tr-TR" sz="2300" dirty="0" err="1"/>
              <a:t>growing</a:t>
            </a:r>
            <a:r>
              <a:rPr lang="tr-TR" sz="2300" dirty="0"/>
              <a:t> </a:t>
            </a:r>
            <a:r>
              <a:rPr lang="tr-TR" sz="2300" dirty="0" err="1"/>
              <a:t>season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used</a:t>
            </a:r>
            <a:r>
              <a:rPr lang="tr-TR" sz="2300" dirty="0"/>
              <a:t>, </a:t>
            </a:r>
            <a:r>
              <a:rPr lang="tr-TR" sz="2300" dirty="0" err="1"/>
              <a:t>such</a:t>
            </a:r>
            <a:r>
              <a:rPr lang="tr-TR" sz="2300" dirty="0"/>
              <a:t> as </a:t>
            </a:r>
            <a:r>
              <a:rPr lang="tr-TR" sz="2300" dirty="0" err="1"/>
              <a:t>spinach</a:t>
            </a:r>
            <a:r>
              <a:rPr lang="tr-TR" sz="2300" dirty="0"/>
              <a:t>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 smtClean="0"/>
              <a:t>eggplants</a:t>
            </a:r>
            <a:r>
              <a:rPr lang="tr-TR" sz="2300" dirty="0" smtClean="0"/>
              <a:t>/</a:t>
            </a:r>
            <a:r>
              <a:rPr lang="tr-TR" sz="2300" dirty="0" err="1" smtClean="0"/>
              <a:t>aubergine</a:t>
            </a:r>
            <a:r>
              <a:rPr lang="tr-TR" sz="2300" dirty="0" smtClean="0"/>
              <a:t>,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land</a:t>
            </a:r>
            <a:r>
              <a:rPr lang="tr-TR" sz="2300" dirty="0"/>
              <a:t> </a:t>
            </a:r>
            <a:r>
              <a:rPr lang="tr-TR" sz="2300" dirty="0" err="1"/>
              <a:t>could</a:t>
            </a:r>
            <a:r>
              <a:rPr lang="tr-TR" sz="2300" dirty="0"/>
              <a:t> be </a:t>
            </a:r>
            <a:r>
              <a:rPr lang="tr-TR" sz="2300" dirty="0" err="1"/>
              <a:t>cropped</a:t>
            </a:r>
            <a:r>
              <a:rPr lang="tr-TR" sz="2300" dirty="0"/>
              <a:t> </a:t>
            </a:r>
            <a:r>
              <a:rPr lang="tr-TR" sz="2300" dirty="0" err="1"/>
              <a:t>three</a:t>
            </a:r>
            <a:r>
              <a:rPr lang="tr-TR" sz="2300" dirty="0"/>
              <a:t> </a:t>
            </a:r>
            <a:r>
              <a:rPr lang="tr-TR" sz="2300" dirty="0" err="1"/>
              <a:t>or</a:t>
            </a:r>
            <a:r>
              <a:rPr lang="tr-TR" sz="2300" dirty="0"/>
              <a:t> </a:t>
            </a:r>
            <a:r>
              <a:rPr lang="tr-TR" sz="2300" dirty="0" err="1"/>
              <a:t>more</a:t>
            </a:r>
            <a:r>
              <a:rPr lang="tr-TR" sz="2300" dirty="0"/>
              <a:t> </a:t>
            </a:r>
            <a:r>
              <a:rPr lang="tr-TR" sz="2300" dirty="0" err="1"/>
              <a:t>times</a:t>
            </a:r>
            <a:r>
              <a:rPr lang="tr-TR" sz="2300" dirty="0"/>
              <a:t> a </a:t>
            </a:r>
            <a:r>
              <a:rPr lang="tr-TR" sz="2300" dirty="0" err="1"/>
              <a:t>year</a:t>
            </a:r>
            <a:r>
              <a:rPr lang="tr-TR" sz="2300" dirty="0"/>
              <a:t>. </a:t>
            </a:r>
            <a:endParaRPr lang="tr-TR" sz="2300" dirty="0" smtClean="0"/>
          </a:p>
          <a:p>
            <a:pPr marL="0" indent="0">
              <a:buNone/>
            </a:pPr>
            <a:r>
              <a:rPr lang="tr-TR" sz="2300" dirty="0" err="1" smtClean="0"/>
              <a:t>developed</a:t>
            </a:r>
            <a:r>
              <a:rPr lang="tr-TR" sz="2300" dirty="0" smtClean="0"/>
              <a:t> </a:t>
            </a:r>
            <a:r>
              <a:rPr lang="tr-TR" sz="2300" dirty="0"/>
              <a:t>a </a:t>
            </a:r>
            <a:r>
              <a:rPr lang="tr-TR" sz="2300" dirty="0" err="1"/>
              <a:t>scientific</a:t>
            </a:r>
            <a:r>
              <a:rPr lang="tr-TR" sz="2300" dirty="0"/>
              <a:t> </a:t>
            </a:r>
            <a:r>
              <a:rPr lang="tr-TR" sz="2300" dirty="0" err="1"/>
              <a:t>approach</a:t>
            </a:r>
            <a:r>
              <a:rPr lang="tr-TR" sz="2300" dirty="0"/>
              <a:t> </a:t>
            </a:r>
            <a:r>
              <a:rPr lang="tr-TR" sz="2300" dirty="0" err="1"/>
              <a:t>based</a:t>
            </a:r>
            <a:r>
              <a:rPr lang="tr-TR" sz="2300" dirty="0"/>
              <a:t> on </a:t>
            </a:r>
            <a:r>
              <a:rPr lang="tr-TR" sz="2300" dirty="0" err="1"/>
              <a:t>three</a:t>
            </a:r>
            <a:r>
              <a:rPr lang="tr-TR" sz="2300" dirty="0"/>
              <a:t> </a:t>
            </a:r>
            <a:r>
              <a:rPr lang="tr-TR" sz="2300" dirty="0" err="1"/>
              <a:t>major</a:t>
            </a:r>
            <a:r>
              <a:rPr lang="tr-TR" sz="2300" dirty="0"/>
              <a:t> </a:t>
            </a:r>
            <a:r>
              <a:rPr lang="tr-TR" sz="2300" dirty="0" err="1"/>
              <a:t>elements</a:t>
            </a:r>
            <a:r>
              <a:rPr lang="tr-TR" sz="2300" dirty="0"/>
              <a:t>; </a:t>
            </a:r>
            <a:endParaRPr lang="en-US" sz="2300" dirty="0"/>
          </a:p>
          <a:p>
            <a:pPr lvl="1"/>
            <a:r>
              <a:rPr lang="tr-TR" sz="2300" dirty="0" err="1"/>
              <a:t>sophisticated</a:t>
            </a:r>
            <a:r>
              <a:rPr lang="tr-TR" sz="2300" dirty="0"/>
              <a:t> </a:t>
            </a:r>
            <a:r>
              <a:rPr lang="tr-TR" sz="2300" dirty="0" err="1"/>
              <a:t>systems</a:t>
            </a:r>
            <a:r>
              <a:rPr lang="tr-TR" sz="2300" dirty="0"/>
              <a:t> of </a:t>
            </a:r>
            <a:r>
              <a:rPr lang="tr-TR" sz="2300" dirty="0" err="1"/>
              <a:t>crop</a:t>
            </a:r>
            <a:r>
              <a:rPr lang="tr-TR" sz="2300" dirty="0"/>
              <a:t> </a:t>
            </a:r>
            <a:r>
              <a:rPr lang="tr-TR" sz="2300" dirty="0" err="1"/>
              <a:t>rotation</a:t>
            </a:r>
            <a:r>
              <a:rPr lang="tr-TR" sz="2300" dirty="0"/>
              <a:t>, </a:t>
            </a:r>
            <a:endParaRPr lang="en-US" sz="2300" dirty="0"/>
          </a:p>
          <a:p>
            <a:pPr lvl="1"/>
            <a:r>
              <a:rPr lang="tr-TR" sz="2300" dirty="0" err="1"/>
              <a:t>highly</a:t>
            </a:r>
            <a:r>
              <a:rPr lang="tr-TR" sz="2300" dirty="0"/>
              <a:t> </a:t>
            </a:r>
            <a:r>
              <a:rPr lang="tr-TR" sz="2300" dirty="0" err="1"/>
              <a:t>developed</a:t>
            </a:r>
            <a:r>
              <a:rPr lang="tr-TR" sz="2300" dirty="0"/>
              <a:t> </a:t>
            </a:r>
            <a:r>
              <a:rPr lang="tr-TR" sz="2300" dirty="0" err="1"/>
              <a:t>irrigation</a:t>
            </a:r>
            <a:r>
              <a:rPr lang="tr-TR" sz="2300" dirty="0"/>
              <a:t> </a:t>
            </a:r>
            <a:r>
              <a:rPr lang="tr-TR" sz="2300" dirty="0" err="1"/>
              <a:t>techniques</a:t>
            </a:r>
            <a:r>
              <a:rPr lang="tr-TR" sz="2300" dirty="0"/>
              <a:t>,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endParaRPr lang="en-US" sz="2300" dirty="0"/>
          </a:p>
          <a:p>
            <a:pPr lvl="1"/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introduction</a:t>
            </a:r>
            <a:r>
              <a:rPr lang="tr-TR" sz="2300" dirty="0"/>
              <a:t> of a </a:t>
            </a:r>
            <a:r>
              <a:rPr lang="tr-TR" sz="2300" dirty="0" err="1"/>
              <a:t>large</a:t>
            </a:r>
            <a:r>
              <a:rPr lang="tr-TR" sz="2300" dirty="0"/>
              <a:t> </a:t>
            </a:r>
            <a:r>
              <a:rPr lang="tr-TR" sz="2300" dirty="0" err="1"/>
              <a:t>variety</a:t>
            </a:r>
            <a:r>
              <a:rPr lang="tr-TR" sz="2300" dirty="0"/>
              <a:t> of </a:t>
            </a:r>
            <a:r>
              <a:rPr lang="tr-TR" sz="2300" dirty="0" err="1"/>
              <a:t>crops</a:t>
            </a:r>
            <a:r>
              <a:rPr lang="tr-TR" sz="2300" dirty="0"/>
              <a:t> </a:t>
            </a:r>
            <a:r>
              <a:rPr lang="tr-TR" sz="2300" dirty="0" err="1"/>
              <a:t>which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studied</a:t>
            </a:r>
            <a:r>
              <a:rPr lang="tr-TR" sz="2300" dirty="0"/>
              <a:t>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catalogued</a:t>
            </a:r>
            <a:r>
              <a:rPr lang="tr-TR" sz="2300" dirty="0"/>
              <a:t> </a:t>
            </a:r>
            <a:r>
              <a:rPr lang="tr-TR" sz="2300" dirty="0" err="1"/>
              <a:t>according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season</a:t>
            </a:r>
            <a:r>
              <a:rPr lang="tr-TR" sz="2300" dirty="0"/>
              <a:t>, </a:t>
            </a:r>
            <a:r>
              <a:rPr lang="tr-TR" sz="2300" dirty="0" err="1"/>
              <a:t>type</a:t>
            </a:r>
            <a:r>
              <a:rPr lang="tr-TR" sz="2300" dirty="0"/>
              <a:t> of </a:t>
            </a:r>
            <a:r>
              <a:rPr lang="tr-TR" sz="2300" dirty="0" err="1"/>
              <a:t>land</a:t>
            </a:r>
            <a:r>
              <a:rPr lang="tr-TR" sz="2300" dirty="0"/>
              <a:t>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amount</a:t>
            </a:r>
            <a:r>
              <a:rPr lang="tr-TR" sz="2300" dirty="0"/>
              <a:t> of </a:t>
            </a:r>
            <a:r>
              <a:rPr lang="tr-TR" sz="2300" dirty="0" err="1"/>
              <a:t>water</a:t>
            </a:r>
            <a:r>
              <a:rPr lang="tr-TR" sz="2300" dirty="0"/>
              <a:t> </a:t>
            </a:r>
            <a:r>
              <a:rPr lang="tr-TR" sz="2300" dirty="0" err="1"/>
              <a:t>they</a:t>
            </a:r>
            <a:r>
              <a:rPr lang="tr-TR" sz="2300" dirty="0"/>
              <a:t> </a:t>
            </a:r>
            <a:r>
              <a:rPr lang="tr-TR" sz="2300" dirty="0" err="1"/>
              <a:t>require</a:t>
            </a:r>
            <a:r>
              <a:rPr lang="tr-TR" sz="2300" dirty="0"/>
              <a:t>.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88104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1121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 Foundations of Economic regulations in Islamic Civilisation  </vt:lpstr>
      <vt:lpstr> Bait al-Mal: History  </vt:lpstr>
      <vt:lpstr> Welfare state of Islamic Civilisation  </vt:lpstr>
      <vt:lpstr> Public property  </vt:lpstr>
      <vt:lpstr> Free Market economy   </vt:lpstr>
      <vt:lpstr> Mediavel Trade in Islamic Civilisation </vt:lpstr>
      <vt:lpstr>Trade of Muslims by Sea route</vt:lpstr>
      <vt:lpstr>The Islamic Agricultural Revolution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Structure in Islamic Civilisaiton</dc:title>
  <dc:creator>Seyfettin Ersahin</dc:creator>
  <cp:lastModifiedBy>canan</cp:lastModifiedBy>
  <cp:revision>51</cp:revision>
  <dcterms:created xsi:type="dcterms:W3CDTF">2015-03-23T17:41:58Z</dcterms:created>
  <dcterms:modified xsi:type="dcterms:W3CDTF">2018-02-12T18:38:00Z</dcterms:modified>
</cp:coreProperties>
</file>