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/>
    <p:restoredTop sz="94663"/>
  </p:normalViewPr>
  <p:slideViewPr>
    <p:cSldViewPr snapToGrid="0" snapToObjects="1">
      <p:cViewPr varScale="1">
        <p:scale>
          <a:sx n="121" d="100"/>
          <a:sy n="121" d="100"/>
        </p:scale>
        <p:origin x="20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2/6/19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F9CCCF-662A-EA4D-9593-CFA58857DFF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Merkezi</a:t>
            </a:r>
            <a:r>
              <a:rPr lang="en-US" dirty="0"/>
              <a:t> </a:t>
            </a:r>
            <a:r>
              <a:rPr lang="en-US" dirty="0" err="1"/>
              <a:t>Eğilim</a:t>
            </a:r>
            <a:r>
              <a:rPr lang="en-US" dirty="0"/>
              <a:t> </a:t>
            </a:r>
            <a:r>
              <a:rPr lang="en-US" dirty="0" err="1"/>
              <a:t>Ölçüleri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97942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Simetrik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Çarpık</a:t>
            </a:r>
            <a:r>
              <a:rPr lang="en-US" dirty="0"/>
              <a:t> </a:t>
            </a:r>
            <a:r>
              <a:rPr lang="en-US" dirty="0" err="1"/>
              <a:t>Dağılım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99230"/>
          </a:xfrm>
        </p:spPr>
        <p:txBody>
          <a:bodyPr>
            <a:normAutofit/>
          </a:bodyPr>
          <a:lstStyle/>
          <a:p>
            <a:r>
              <a:rPr lang="tr-TR" dirty="0"/>
              <a:t>Negatif çarpıklıkta, medyan değeri </a:t>
            </a:r>
            <a:r>
              <a:rPr lang="tr-TR" dirty="0" err="1"/>
              <a:t>moddan</a:t>
            </a:r>
            <a:r>
              <a:rPr lang="tr-TR" dirty="0"/>
              <a:t> daha küçük olma eğilimindedir.</a:t>
            </a:r>
          </a:p>
          <a:p>
            <a:r>
              <a:rPr lang="tr-TR" dirty="0"/>
              <a:t>Uç değerlerden negatif etkilenir. Bu etki en çok ortalama değerinde gözlenir. </a:t>
            </a:r>
            <a:endParaRPr lang="en-GB" dirty="0"/>
          </a:p>
          <a:p>
            <a:pPr lvl="1"/>
            <a:r>
              <a:rPr lang="tr-TR" dirty="0"/>
              <a:t>Ortalama &gt; Medyan &gt; </a:t>
            </a:r>
            <a:r>
              <a:rPr lang="tr-TR" dirty="0" err="1"/>
              <a:t>Mod</a:t>
            </a:r>
            <a:endParaRPr lang="en-GB" dirty="0"/>
          </a:p>
          <a:p>
            <a:r>
              <a:rPr lang="tr-TR" dirty="0"/>
              <a:t>Pozitif çarpıklıkta, medyan ve ortalama pozitif olarak etkilenir. </a:t>
            </a:r>
            <a:endParaRPr lang="en-GB" dirty="0"/>
          </a:p>
          <a:p>
            <a:pPr lvl="1"/>
            <a:r>
              <a:rPr lang="tr-TR" dirty="0" err="1"/>
              <a:t>Ortalam</a:t>
            </a:r>
            <a:r>
              <a:rPr lang="tr-TR" dirty="0"/>
              <a:t> &lt; Medyan &lt; </a:t>
            </a:r>
            <a:r>
              <a:rPr lang="tr-TR" dirty="0" err="1"/>
              <a:t>Mod</a:t>
            </a:r>
            <a:endParaRPr lang="en-GB" dirty="0"/>
          </a:p>
          <a:p>
            <a:r>
              <a:rPr lang="tr-TR" u="sng" dirty="0"/>
              <a:t>Genç nüfuslu toplumların</a:t>
            </a:r>
            <a:r>
              <a:rPr lang="tr-TR" dirty="0"/>
              <a:t> yaş dağılımı pozitif çarpıklık özelliği gösterir. </a:t>
            </a:r>
            <a:endParaRPr lang="en-GB" dirty="0"/>
          </a:p>
          <a:p>
            <a:r>
              <a:rPr lang="tr-TR" u="sng" dirty="0"/>
              <a:t>Yaşlı nüfuslu toplumların </a:t>
            </a:r>
            <a:r>
              <a:rPr lang="tr-TR" dirty="0"/>
              <a:t>yaş dağılımı negatif çarpıklık özelliği gösterir. 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065453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Merkezi</a:t>
            </a:r>
            <a:r>
              <a:rPr lang="en-US" dirty="0"/>
              <a:t> </a:t>
            </a:r>
            <a:r>
              <a:rPr lang="en-US" dirty="0" err="1"/>
              <a:t>Eğilim</a:t>
            </a:r>
            <a:r>
              <a:rPr lang="en-US" dirty="0"/>
              <a:t> </a:t>
            </a:r>
            <a:r>
              <a:rPr lang="en-US" dirty="0" err="1"/>
              <a:t>Ölçüleri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99230"/>
          </a:xfrm>
        </p:spPr>
        <p:txBody>
          <a:bodyPr>
            <a:normAutofit/>
          </a:bodyPr>
          <a:lstStyle/>
          <a:p>
            <a:r>
              <a:rPr lang="tr-TR" dirty="0"/>
              <a:t>Bir değişkenin hangi noktada ya da noktalarda yoğunlaştığını gösteren ölçülerdir. </a:t>
            </a:r>
          </a:p>
          <a:p>
            <a:r>
              <a:rPr lang="tr-TR" dirty="0"/>
              <a:t>Grubun genel özelliği bakımından eğilimlerine dair bazı ipuçları vardır. </a:t>
            </a:r>
            <a:endParaRPr lang="en-GB" dirty="0"/>
          </a:p>
          <a:p>
            <a:r>
              <a:rPr lang="tr-TR" dirty="0"/>
              <a:t>Merkezi eğilim ölçüleri farklı hesaplama biçimlerine göre üç farklı şekilde hesaplanır. </a:t>
            </a:r>
          </a:p>
          <a:p>
            <a:r>
              <a:rPr lang="tr-TR" b="1" u="sng" dirty="0"/>
              <a:t>(Aritmetik) Ortalama</a:t>
            </a:r>
            <a:endParaRPr lang="en-GB" dirty="0"/>
          </a:p>
          <a:p>
            <a:r>
              <a:rPr lang="tr-TR" dirty="0"/>
              <a:t>Bir değişkenin her bir gözleminde kaydedilen değerlerin toplamının gözlem sayısına bölünmesiyle hesaplanır. </a:t>
            </a:r>
            <a:endParaRPr lang="en-GB" dirty="0"/>
          </a:p>
          <a:p>
            <a:r>
              <a:rPr lang="tr-TR" dirty="0"/>
              <a:t>Bu merkezi eğilim ölçüsü, her gözlemin hesaba dahil edilmesiyle hesaplandığından, gözlemlerin uç değerlerine karşı aşırı hassasiyet gösterir. </a:t>
            </a:r>
            <a:endParaRPr lang="en-GB" dirty="0"/>
          </a:p>
          <a:p>
            <a:r>
              <a:rPr lang="tr-TR" dirty="0"/>
              <a:t>Diğer gözlemlerden büyük ölçüde farklılaşan uç değerler ortalamanın büyümesi ya da küçülmesi ile sonuçlanabilir. </a:t>
            </a:r>
          </a:p>
          <a:p>
            <a:r>
              <a:rPr lang="tr-TR" dirty="0"/>
              <a:t>Bu nedenle, uç değerlerin çok büyük ya da küçük olduğu durumlarda, yalnızca ortalamaya dayalı merkezi eğilim yanıltıcı bir bilgi verebilir.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722568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Merkezi</a:t>
            </a:r>
            <a:r>
              <a:rPr lang="en-US" dirty="0"/>
              <a:t> </a:t>
            </a:r>
            <a:r>
              <a:rPr lang="en-US" dirty="0" err="1"/>
              <a:t>Eğilim</a:t>
            </a:r>
            <a:r>
              <a:rPr lang="en-US" dirty="0"/>
              <a:t> </a:t>
            </a:r>
            <a:r>
              <a:rPr lang="en-US" dirty="0" err="1"/>
              <a:t>Ölçüleri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99230"/>
          </a:xfrm>
        </p:spPr>
        <p:txBody>
          <a:bodyPr>
            <a:normAutofit fontScale="92500" lnSpcReduction="20000"/>
          </a:bodyPr>
          <a:lstStyle/>
          <a:p>
            <a:r>
              <a:rPr lang="tr-TR" b="1" u="sng" dirty="0"/>
              <a:t>Ortanca / Medyan</a:t>
            </a:r>
            <a:endParaRPr lang="en-GB" dirty="0"/>
          </a:p>
          <a:p>
            <a:r>
              <a:rPr lang="tr-TR" dirty="0"/>
              <a:t>Bu merkezi eğilim ölçüsü, ortalamaya kıyasla, uç değerlere karşı daha az hassas bir merkezi eğilim ölçüsüdür. </a:t>
            </a:r>
            <a:endParaRPr lang="en-GB" dirty="0"/>
          </a:p>
          <a:p>
            <a:r>
              <a:rPr lang="tr-TR" dirty="0"/>
              <a:t>Aşırı uç değerlerin büyüklük ya da küçüklüğünden daha az etkilenir. </a:t>
            </a:r>
            <a:endParaRPr lang="en-GB" dirty="0"/>
          </a:p>
          <a:p>
            <a:r>
              <a:rPr lang="tr-TR" dirty="0"/>
              <a:t>Yapılan gözlemlerle elde edilen değerlerin büyükten küçüğe sıralanması durumunda, ortadaki değer medyan/ortanca değeridir. </a:t>
            </a:r>
            <a:endParaRPr lang="en-GB" dirty="0"/>
          </a:p>
          <a:p>
            <a:pPr lvl="1"/>
            <a:r>
              <a:rPr lang="tr-TR" u="sng" dirty="0"/>
              <a:t>Gözlemler</a:t>
            </a:r>
            <a:r>
              <a:rPr lang="tr-TR" dirty="0"/>
              <a:t>: 5 2 8 36 12 </a:t>
            </a:r>
            <a:endParaRPr lang="en-GB" dirty="0"/>
          </a:p>
          <a:p>
            <a:pPr lvl="1"/>
            <a:r>
              <a:rPr lang="tr-TR" u="sng" dirty="0"/>
              <a:t>Sıralanmış</a:t>
            </a:r>
            <a:r>
              <a:rPr lang="tr-TR" dirty="0"/>
              <a:t>: 2 5 8 12 36</a:t>
            </a:r>
            <a:endParaRPr lang="en-GB" dirty="0"/>
          </a:p>
          <a:p>
            <a:pPr lvl="1"/>
            <a:r>
              <a:rPr lang="tr-TR" u="sng" dirty="0"/>
              <a:t>Medyan</a:t>
            </a:r>
            <a:r>
              <a:rPr lang="tr-TR" dirty="0"/>
              <a:t>: 8</a:t>
            </a:r>
            <a:endParaRPr lang="en-GB" dirty="0"/>
          </a:p>
          <a:p>
            <a:r>
              <a:rPr lang="tr-TR" dirty="0"/>
              <a:t>Çift sayılı gözlem yapılması durumunda, ortanca/medyan tek bir değer olamayacağından, ortadaki iki değerin aritmetik ortalaması ortanca/medyan değeri olarak belirlenir. </a:t>
            </a:r>
            <a:endParaRPr lang="en-GB" dirty="0"/>
          </a:p>
          <a:p>
            <a:pPr lvl="1"/>
            <a:r>
              <a:rPr lang="tr-TR" u="sng" dirty="0"/>
              <a:t>Gözlemler</a:t>
            </a:r>
            <a:r>
              <a:rPr lang="tr-TR" dirty="0"/>
              <a:t>: 5 2 8 36 12 4</a:t>
            </a:r>
            <a:endParaRPr lang="en-GB" dirty="0"/>
          </a:p>
          <a:p>
            <a:pPr lvl="1"/>
            <a:r>
              <a:rPr lang="tr-TR" u="sng" dirty="0"/>
              <a:t>Sıralanmış</a:t>
            </a:r>
            <a:r>
              <a:rPr lang="tr-TR" dirty="0"/>
              <a:t>: 2 4 5 8 12 36</a:t>
            </a:r>
            <a:endParaRPr lang="en-GB" dirty="0"/>
          </a:p>
          <a:p>
            <a:pPr lvl="1"/>
            <a:r>
              <a:rPr lang="tr-TR" u="sng" dirty="0"/>
              <a:t>Medyan</a:t>
            </a:r>
            <a:r>
              <a:rPr lang="tr-TR" dirty="0"/>
              <a:t>: 6,5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939781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Merkezi</a:t>
            </a:r>
            <a:r>
              <a:rPr lang="en-US" dirty="0"/>
              <a:t> </a:t>
            </a:r>
            <a:r>
              <a:rPr lang="en-US" dirty="0" err="1"/>
              <a:t>Eğilim</a:t>
            </a:r>
            <a:r>
              <a:rPr lang="en-US" dirty="0"/>
              <a:t> </a:t>
            </a:r>
            <a:r>
              <a:rPr lang="en-US" dirty="0" err="1"/>
              <a:t>Ölçüleri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99230"/>
          </a:xfrm>
        </p:spPr>
        <p:txBody>
          <a:bodyPr>
            <a:normAutofit/>
          </a:bodyPr>
          <a:lstStyle/>
          <a:p>
            <a:r>
              <a:rPr lang="tr-TR" b="1" u="sng" dirty="0" err="1"/>
              <a:t>Mod</a:t>
            </a:r>
            <a:r>
              <a:rPr lang="tr-TR" b="1" u="sng" dirty="0"/>
              <a:t> (</a:t>
            </a:r>
            <a:r>
              <a:rPr lang="tr-TR" b="1" u="sng" dirty="0" err="1"/>
              <a:t>Tepedeğer</a:t>
            </a:r>
            <a:r>
              <a:rPr lang="tr-TR" b="1" u="sng" dirty="0"/>
              <a:t>)</a:t>
            </a:r>
            <a:endParaRPr lang="en-GB" dirty="0"/>
          </a:p>
          <a:p>
            <a:r>
              <a:rPr lang="tr-TR" dirty="0"/>
              <a:t>Uç değerlerin aşırı derece büyüklüğü ya da küçüklüğünden </a:t>
            </a:r>
            <a:r>
              <a:rPr lang="tr-TR" dirty="0" err="1"/>
              <a:t>etkileyenmeyen</a:t>
            </a:r>
            <a:r>
              <a:rPr lang="tr-TR" dirty="0"/>
              <a:t> merkezi eğilim ölçüsü </a:t>
            </a:r>
            <a:r>
              <a:rPr lang="tr-TR" dirty="0" err="1"/>
              <a:t>mod</a:t>
            </a:r>
            <a:r>
              <a:rPr lang="tr-TR" dirty="0"/>
              <a:t>/</a:t>
            </a:r>
            <a:r>
              <a:rPr lang="tr-TR" dirty="0" err="1"/>
              <a:t>tepedeğerdir</a:t>
            </a:r>
            <a:r>
              <a:rPr lang="tr-TR" dirty="0"/>
              <a:t>. </a:t>
            </a:r>
            <a:endParaRPr lang="en-GB" dirty="0"/>
          </a:p>
          <a:p>
            <a:r>
              <a:rPr lang="tr-TR" dirty="0"/>
              <a:t>Yapılan gözlemler içerisinde en çok tekrarlanan (en yüksek frekansa sahip) değer hangisi ise, bu </a:t>
            </a:r>
            <a:r>
              <a:rPr lang="tr-TR" dirty="0" err="1"/>
              <a:t>mod</a:t>
            </a:r>
            <a:r>
              <a:rPr lang="tr-TR" dirty="0"/>
              <a:t> değeridir. </a:t>
            </a:r>
            <a:endParaRPr lang="en-GB" dirty="0"/>
          </a:p>
          <a:p>
            <a:r>
              <a:rPr lang="tr-TR" dirty="0"/>
              <a:t>Bütün gözlemler eşit sayıda tekrarlanıyorsa, </a:t>
            </a:r>
            <a:r>
              <a:rPr lang="tr-TR" dirty="0" err="1"/>
              <a:t>mod</a:t>
            </a:r>
            <a:r>
              <a:rPr lang="tr-TR" dirty="0"/>
              <a:t> değerinin olmadığı söylenir. </a:t>
            </a:r>
            <a:endParaRPr lang="en-GB" dirty="0"/>
          </a:p>
          <a:p>
            <a:r>
              <a:rPr lang="tr-TR" dirty="0"/>
              <a:t>Bazı gözlemlerde en yüksek frekans birden fazla kez gözlemlenebilir. Bu durumlarda, dağılım çok </a:t>
            </a:r>
            <a:r>
              <a:rPr lang="tr-TR" dirty="0" err="1"/>
              <a:t>modludur</a:t>
            </a:r>
            <a:r>
              <a:rPr lang="tr-TR" dirty="0"/>
              <a:t> denir.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12613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Merkezi</a:t>
            </a:r>
            <a:r>
              <a:rPr lang="en-US" dirty="0"/>
              <a:t> </a:t>
            </a:r>
            <a:r>
              <a:rPr lang="en-US" dirty="0" err="1"/>
              <a:t>Eğilim</a:t>
            </a:r>
            <a:r>
              <a:rPr lang="en-US" dirty="0"/>
              <a:t> </a:t>
            </a:r>
            <a:r>
              <a:rPr lang="en-US" dirty="0" err="1"/>
              <a:t>Ölçüleri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99230"/>
          </a:xfrm>
        </p:spPr>
        <p:txBody>
          <a:bodyPr>
            <a:normAutofit/>
          </a:bodyPr>
          <a:lstStyle/>
          <a:p>
            <a:r>
              <a:rPr lang="tr-TR" b="1" u="sng" dirty="0"/>
              <a:t>Tek </a:t>
            </a:r>
            <a:r>
              <a:rPr lang="tr-TR" b="1" u="sng" dirty="0" err="1"/>
              <a:t>modluluk</a:t>
            </a:r>
            <a:endParaRPr lang="en-GB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E86E1228-8F53-8941-9969-3AE9E9B3D4E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3691" y="2222287"/>
            <a:ext cx="6876683" cy="4188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19188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Merkezi</a:t>
            </a:r>
            <a:r>
              <a:rPr lang="en-US" dirty="0"/>
              <a:t> </a:t>
            </a:r>
            <a:r>
              <a:rPr lang="en-US" dirty="0" err="1"/>
              <a:t>Eğilim</a:t>
            </a:r>
            <a:r>
              <a:rPr lang="en-US" dirty="0"/>
              <a:t> </a:t>
            </a:r>
            <a:r>
              <a:rPr lang="en-US" dirty="0" err="1"/>
              <a:t>Ölçüleri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99230"/>
          </a:xfrm>
        </p:spPr>
        <p:txBody>
          <a:bodyPr>
            <a:normAutofit/>
          </a:bodyPr>
          <a:lstStyle/>
          <a:p>
            <a:r>
              <a:rPr lang="tr-TR" b="1" u="sng" dirty="0"/>
              <a:t>Çok </a:t>
            </a:r>
            <a:r>
              <a:rPr lang="tr-TR" b="1" u="sng" dirty="0" err="1"/>
              <a:t>Modluluk</a:t>
            </a:r>
            <a:endParaRPr lang="en-GB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F060507-2F1D-1D47-9A2A-02DB5C5A5C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73499" y="2260600"/>
            <a:ext cx="7576431" cy="39830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378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Simetrik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Çarpık</a:t>
            </a:r>
            <a:r>
              <a:rPr lang="en-US" dirty="0"/>
              <a:t> </a:t>
            </a:r>
            <a:r>
              <a:rPr lang="en-US" dirty="0" err="1"/>
              <a:t>Dağılım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99230"/>
          </a:xfrm>
        </p:spPr>
        <p:txBody>
          <a:bodyPr>
            <a:normAutofit/>
          </a:bodyPr>
          <a:lstStyle/>
          <a:p>
            <a:r>
              <a:rPr lang="tr-TR" dirty="0"/>
              <a:t>Ortalama, medyan ve </a:t>
            </a:r>
            <a:r>
              <a:rPr lang="tr-TR" dirty="0" err="1"/>
              <a:t>mod</a:t>
            </a:r>
            <a:r>
              <a:rPr lang="tr-TR" dirty="0"/>
              <a:t> değerlerinin birbirine eşit olduğu, ortalamanın altındaki ve üstündeki özelliklerinin simetrik özellik gösterdiği dağılımdır. </a:t>
            </a:r>
          </a:p>
          <a:p>
            <a:r>
              <a:rPr lang="tr-TR" dirty="0"/>
              <a:t>Ortalama, medyan ve </a:t>
            </a:r>
            <a:r>
              <a:rPr lang="tr-TR" dirty="0" err="1"/>
              <a:t>mod</a:t>
            </a:r>
            <a:r>
              <a:rPr lang="tr-TR" dirty="0"/>
              <a:t> değerlerinin birbirinden farklılık gösterdiği dağılımlar </a:t>
            </a:r>
            <a:r>
              <a:rPr lang="tr-TR" dirty="0" err="1"/>
              <a:t>çarğıklık</a:t>
            </a:r>
            <a:r>
              <a:rPr lang="tr-TR" dirty="0"/>
              <a:t> gösteren dağılımlardır. </a:t>
            </a:r>
            <a:endParaRPr lang="en-GB" dirty="0"/>
          </a:p>
          <a:p>
            <a:r>
              <a:rPr lang="tr-TR" dirty="0"/>
              <a:t>Ortalamadan uzaklaşan düşük frekanslı küçük değerlerin olduğu dağılımlar </a:t>
            </a:r>
            <a:r>
              <a:rPr lang="tr-TR" u="sng" dirty="0"/>
              <a:t>negatif çarpıklık </a:t>
            </a:r>
            <a:r>
              <a:rPr lang="tr-TR" dirty="0"/>
              <a:t>olarak adlandırılır. </a:t>
            </a:r>
            <a:endParaRPr lang="en-GB" dirty="0"/>
          </a:p>
          <a:p>
            <a:r>
              <a:rPr lang="tr-TR" dirty="0"/>
              <a:t>Ortalamadan uzaklaşan düşük frekanslı büyük değerlerin olduğu dağılımlar </a:t>
            </a:r>
            <a:r>
              <a:rPr lang="tr-TR" u="sng" dirty="0"/>
              <a:t>pozitif çarpıklık </a:t>
            </a:r>
            <a:r>
              <a:rPr lang="tr-TR" dirty="0"/>
              <a:t>olarak adlandırılır.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37987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Simetrik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Çarpık</a:t>
            </a:r>
            <a:r>
              <a:rPr lang="en-US" dirty="0"/>
              <a:t> </a:t>
            </a:r>
            <a:r>
              <a:rPr lang="en-US" dirty="0" err="1"/>
              <a:t>Dağılım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99230"/>
          </a:xfrm>
        </p:spPr>
        <p:txBody>
          <a:bodyPr>
            <a:normAutofit/>
          </a:bodyPr>
          <a:lstStyle/>
          <a:p>
            <a:r>
              <a:rPr lang="tr-TR" dirty="0"/>
              <a:t>Ortalama, medyan ve </a:t>
            </a:r>
            <a:r>
              <a:rPr lang="tr-TR" dirty="0" err="1"/>
              <a:t>mod</a:t>
            </a:r>
            <a:r>
              <a:rPr lang="tr-TR" dirty="0"/>
              <a:t> değerlerinin birbirine eşit olduğu, ortalamanın altındaki ve üstündeki özelliklerinin simetrik özellik gösterdiği dağılımdır. </a:t>
            </a:r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2DAFF4D-09B3-AA4E-A8B0-44E04880C22D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19499" y="3548867"/>
            <a:ext cx="4953000" cy="286194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040704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354BA-2E5D-C94D-83D6-056CD288AA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Simetrik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Çarpık</a:t>
            </a:r>
            <a:r>
              <a:rPr lang="en-US" dirty="0"/>
              <a:t> </a:t>
            </a:r>
            <a:r>
              <a:rPr lang="en-US" dirty="0" err="1"/>
              <a:t>Dağılım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2B97B4-5F10-4040-9685-42DFA8E695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4399230"/>
          </a:xfrm>
        </p:spPr>
        <p:txBody>
          <a:bodyPr>
            <a:normAutofit/>
          </a:bodyPr>
          <a:lstStyle/>
          <a:p>
            <a:r>
              <a:rPr lang="tr-TR" dirty="0"/>
              <a:t>Negatif çarpıklıkta, medyan değeri </a:t>
            </a:r>
            <a:r>
              <a:rPr lang="tr-TR" dirty="0" err="1"/>
              <a:t>moddan</a:t>
            </a:r>
            <a:r>
              <a:rPr lang="tr-TR" dirty="0"/>
              <a:t> daha küçük olma eğilimindedir; uç değerlerden negatif etkilenir. Bu etki en çok ortalama değerinde gözlenir. </a:t>
            </a:r>
            <a:endParaRPr lang="en-GB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3989A636-E986-3A42-84A2-A68D176E1DCC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18179" y="4034155"/>
            <a:ext cx="5755640" cy="221869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3751980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Quotable</Template>
  <TotalTime>35</TotalTime>
  <Words>495</Words>
  <Application>Microsoft Macintosh PowerPoint</Application>
  <PresentationFormat>Widescreen</PresentationFormat>
  <Paragraphs>61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Century Gothic</vt:lpstr>
      <vt:lpstr>Wingdings 2</vt:lpstr>
      <vt:lpstr>Quotable</vt:lpstr>
      <vt:lpstr>Merkezi Eğilim Ölçüleri</vt:lpstr>
      <vt:lpstr>Merkezi Eğilim Ölçüleri</vt:lpstr>
      <vt:lpstr>Merkezi Eğilim Ölçüleri</vt:lpstr>
      <vt:lpstr>Merkezi Eğilim Ölçüleri</vt:lpstr>
      <vt:lpstr>Merkezi Eğilim Ölçüleri</vt:lpstr>
      <vt:lpstr>Merkezi Eğilim Ölçüleri</vt:lpstr>
      <vt:lpstr>Simetrik ve Çarpık Dağılım</vt:lpstr>
      <vt:lpstr>Simetrik ve Çarpık Dağılım</vt:lpstr>
      <vt:lpstr>Simetrik ve Çarpık Dağılım</vt:lpstr>
      <vt:lpstr>Simetrik ve Çarpık Dağılım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İstatistik nedir?</dc:title>
  <dc:creator>Haktan.Ural</dc:creator>
  <cp:lastModifiedBy>Haktan.Ural</cp:lastModifiedBy>
  <cp:revision>5</cp:revision>
  <dcterms:created xsi:type="dcterms:W3CDTF">2019-02-06T08:35:50Z</dcterms:created>
  <dcterms:modified xsi:type="dcterms:W3CDTF">2019-02-06T09:12:45Z</dcterms:modified>
</cp:coreProperties>
</file>