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tr-TR" sz="1400" b="1" i="1" u="none" strike="noStrike" baseline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Mentha</a:t>
            </a:r>
            <a:r>
              <a:rPr lang="tr-TR" sz="1400" b="1" i="1" u="none" strike="noStrike" baseline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b="1" i="1" u="none" strike="noStrike" baseline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pulegium</a:t>
            </a:r>
            <a:r>
              <a:rPr lang="tr-TR" sz="1400" b="1" i="0" u="none" strike="noStrike" baseline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bitkisinin </a:t>
            </a:r>
            <a:r>
              <a:rPr lang="tr-TR" sz="1400" b="1" i="0" u="none" strike="noStrike" baseline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metanol</a:t>
            </a:r>
            <a:r>
              <a:rPr lang="tr-TR" sz="1400" b="1" i="0" u="none" strike="noStrike" baseline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b="1" i="0" u="none" strike="noStrike" baseline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ekstraktının</a:t>
            </a:r>
            <a:endParaRPr lang="tr-TR" sz="1400" b="1" i="0" u="none" strike="noStrike" baseline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tr-TR" sz="1400" b="1" i="0" u="none" strike="noStrike" baseline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b="1" i="1" u="none" strike="noStrike" baseline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Staphylococcus epidermidis</a:t>
            </a:r>
            <a:r>
              <a:rPr lang="tr-TR" sz="1400" b="1" i="0" u="none" strike="noStrike" baseline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üzerine 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</a:p>
        </c:rich>
      </c:tx>
      <c:layout>
        <c:manualLayout>
          <c:xMode val="edge"/>
          <c:yMode val="edge"/>
          <c:x val="0.14417561795855327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4600551333679889E-2"/>
          <c:y val="0.26559293227032754"/>
          <c:w val="0.97296587926509182"/>
          <c:h val="0.444214692141584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Metanol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431343019499891E-2"/>
                  <c:y val="-8.819444444444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6439202228556E-2"/>
                  <c:y val="-8.819444444444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064392022285589E-2"/>
                  <c:y val="-8.819444444444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06439202228553E-2"/>
                  <c:y val="-5.87962962962962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3064392022285589E-2"/>
                  <c:y val="-5.87962962962962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9.7982940167140719E-3"/>
                  <c:y val="-2.93981481481481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4697441025071289E-2"/>
                  <c:y val="-1.46990740740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9.7982940167141916E-3"/>
                  <c:y val="-5.87962962962962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Sayfa1!$A$2:$A$10</c:f>
              <c:strCache>
                <c:ptCount val="9"/>
                <c:pt idx="0">
                  <c:v>6400 µg</c:v>
                </c:pt>
                <c:pt idx="1">
                  <c:v>3200 µg</c:v>
                </c:pt>
                <c:pt idx="2">
                  <c:v>1600 µg</c:v>
                </c:pt>
                <c:pt idx="3">
                  <c:v>800 µg</c:v>
                </c:pt>
                <c:pt idx="4">
                  <c:v>400 µg</c:v>
                </c:pt>
                <c:pt idx="5">
                  <c:v>Kontrol</c:v>
                </c:pt>
                <c:pt idx="6">
                  <c:v>Amoksisilin - Klavunat</c:v>
                </c:pt>
                <c:pt idx="7">
                  <c:v>Klindamisin</c:v>
                </c:pt>
                <c:pt idx="8">
                  <c:v>Tetrasiklin</c:v>
                </c:pt>
              </c:strCache>
            </c:strRef>
          </c:cat>
          <c:val>
            <c:numRef>
              <c:f>Sayfa1!$B$2:$B$10</c:f>
              <c:numCache>
                <c:formatCode>General</c:formatCode>
                <c:ptCount val="9"/>
                <c:pt idx="0">
                  <c:v>22</c:v>
                </c:pt>
                <c:pt idx="1">
                  <c:v>18</c:v>
                </c:pt>
                <c:pt idx="2">
                  <c:v>15</c:v>
                </c:pt>
                <c:pt idx="3">
                  <c:v>11</c:v>
                </c:pt>
                <c:pt idx="4">
                  <c:v>8</c:v>
                </c:pt>
                <c:pt idx="5">
                  <c:v>0</c:v>
                </c:pt>
                <c:pt idx="6">
                  <c:v>32</c:v>
                </c:pt>
                <c:pt idx="7">
                  <c:v>35</c:v>
                </c:pt>
                <c:pt idx="8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49656384"/>
        <c:axId val="1949656928"/>
        <c:axId val="0"/>
      </c:bar3DChart>
      <c:catAx>
        <c:axId val="1949656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949656928"/>
        <c:crosses val="autoZero"/>
        <c:auto val="1"/>
        <c:lblAlgn val="ctr"/>
        <c:lblOffset val="100"/>
        <c:noMultiLvlLbl val="0"/>
      </c:catAx>
      <c:valAx>
        <c:axId val="19496569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96563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44758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699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648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6329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75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122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130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0901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218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168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73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830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495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370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326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688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17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82F3A79-4F1F-41C8-9F73-673E8D2066F5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6B8790B-1E1D-4187-8260-CC745989F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296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1897" TargetMode="External"/><Relationship Id="rId2" Type="http://schemas.openxmlformats.org/officeDocument/2006/relationships/hyperlink" Target="https://tr.wikipedia.org/wiki/Felix_Hoffman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hyperlink" Target="https://tr.wikipedia.org/wiki/S%C3%B6%C4%9F%C3%BC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0738" y="419100"/>
            <a:ext cx="8001000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Bitkisel Kökenli İlaç: Aspirin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1685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Aspirinin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ortaya çıkması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kimyager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tooltip="Felix Hoffmann"/>
              </a:rPr>
              <a:t>Felix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tooltip="Felix Hoffmann"/>
              </a:rPr>
              <a:t>Hoffmann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'ın 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 tooltip="1897"/>
              </a:rPr>
              <a:t>1897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’de saf asetilsalisilik asit (ASA) üretmesiyle mümkün olmuştur. ASA, ağrı kesici ve ateş düşürücü olarak kullanılan Aspirinin etken maddesidir. Kaynağı ise dünyanın her yerinde yetişen 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 tooltip="Söğüt"/>
              </a:rPr>
              <a:t>söğüt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ağacıdır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1899 yılında Bayer Şirketi salisilik asidi izole ederek buldukları yeni maddeye aspirin adını vermişlerdir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tr-TR" sz="1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365698" y="3237756"/>
            <a:ext cx="7848097" cy="3240360"/>
            <a:chOff x="881112" y="3237756"/>
            <a:chExt cx="7848097" cy="3240360"/>
          </a:xfrm>
        </p:grpSpPr>
        <p:pic>
          <p:nvPicPr>
            <p:cNvPr id="6" name="Resim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112" y="3237756"/>
              <a:ext cx="3134367" cy="3240360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8338" y="3618098"/>
              <a:ext cx="4250871" cy="2479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871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0738" y="419100"/>
            <a:ext cx="8001000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Antimikrobiyal Çalışmalar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5"/>
            <a:ext cx="8705850" cy="411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Antimikrobiyal çalışmalarda öncelikle ETNOBOTANİK çalışmalar yapılmaktadır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Etnobotanik çalışmalar, kırsal bölgelerde yaşayan insanlarla sözlü olarak gerçekleştirilen görüşmelerdir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tr-T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çalışmalarda kırsal bölgelerde yaşayan insanlardan hangi bitkileri hangi rahatsızlıklara karşı kullandıkları öğrenilmektedir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bitkilerin bölgede nerelerde yetiştikleri, hangi mevsimde yetiştiği, bitkinin hangi kısımlarından ve nasıl kullandıkları öğrenilmektedir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Tespit edilen bitki ve kısımları belirlenerek uygun mevsimde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toplanır.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Bitkinin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belirlenen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kısmından, kullanıldığı gibi (yaş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kuru) bitki özütü elde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edilir.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Elde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edilen özüt uygun şartlarda deney gerçekleştirilene kadar 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saklanır.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Çalışmalarda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ikinci önemli aşama bakteri seçimidir.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Bitki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örnek olarak mide rahatsızlıklarında kullanılıyorsa midede faaliyet gösteren bakteriler üzerinde denenmelidir.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Uygun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bakteriler seçilerek bitki özütünün bakteriler üzerindeki etkisi laboratuvar ortamında deneysel olarak tekrarlanır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36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0738" y="419100"/>
            <a:ext cx="8001000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Örnek Araştırma – </a:t>
            </a:r>
            <a:r>
              <a:rPr lang="tr-TR" sz="2800" b="1" i="1" dirty="0">
                <a:solidFill>
                  <a:prstClr val="black"/>
                </a:solidFill>
              </a:rPr>
              <a:t>Mentha pulegium</a:t>
            </a:r>
            <a:r>
              <a:rPr lang="tr-TR" sz="2800" b="1" dirty="0">
                <a:solidFill>
                  <a:prstClr val="black"/>
                </a:solidFill>
              </a:rPr>
              <a:t> (Yarpuz)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900"/>
              </a:spcAft>
            </a:pPr>
            <a:r>
              <a:rPr lang="tr-TR" sz="16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Mentha pulegium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L.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bitkisine Ege Bölgesi’nde yörede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yabani nane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denilmekte,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genellikle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yaprakları kullanılmakta,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yapraklarından yapılan çay, mide ve bağırsaklarda şişkinlik oluşturan gazları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gidermekte, mideyi yatıştırmaktadır.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Limonla hazırlanan nane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çayı,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kusmaya ve mide bulantısına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iyi gelmektedir.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Ferahlatıcı ve rahatlatıcı etkisi olduğu ortaya koyulmuştur.</a:t>
            </a:r>
            <a:endParaRPr lang="tr-TR" sz="16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624800" y="2063750"/>
            <a:ext cx="2516949" cy="33115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923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0738" y="419100"/>
            <a:ext cx="8001000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Örnek Araştırma – </a:t>
            </a:r>
            <a:r>
              <a:rPr lang="tr-TR" sz="2800" b="1" i="1" dirty="0">
                <a:solidFill>
                  <a:prstClr val="black"/>
                </a:solidFill>
              </a:rPr>
              <a:t>Mentha pulegium</a:t>
            </a:r>
            <a:r>
              <a:rPr lang="tr-TR" sz="2800" b="1" dirty="0">
                <a:solidFill>
                  <a:prstClr val="black"/>
                </a:solidFill>
              </a:rPr>
              <a:t> (Yarpuz)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5"/>
            <a:ext cx="870585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900"/>
              </a:spcAft>
            </a:pPr>
            <a:r>
              <a:rPr lang="tr-TR" sz="1600" b="1" i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Mentha pulegium </a:t>
            </a:r>
            <a:r>
              <a:rPr lang="tr-TR" sz="1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L. </a:t>
            </a:r>
            <a:r>
              <a:rPr lang="tr-TR" sz="1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bitkisinin yaprakları havanda dövülerek toz haline getirildi.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Hassas terazide 15 g tartıldı. Bu miktar 150 ml methanol ve 150 ml aseton içerisine konuldu.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Manyetik çalkalayıcı üzerinde karanlık ortamda 2 gün çalkalandı.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Elde edilen özüt filtre kağıdından geçirilerek cam bir balona süzüldü.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Özüt, evaporatörde 50°C sıcaklıkta 15 dakika tutularak sıvı kısım (metanol ve aseton) buharlaştırıldı.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Çalışmada bakteri olarak;</a:t>
            </a:r>
          </a:p>
          <a:p>
            <a:pPr algn="just">
              <a:spcAft>
                <a:spcPts val="900"/>
              </a:spcAft>
            </a:pPr>
            <a:r>
              <a:rPr lang="tr-TR" sz="1600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Escherichia </a:t>
            </a:r>
            <a:r>
              <a:rPr lang="tr-TR" sz="1600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coli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ATCC 25922, </a:t>
            </a:r>
          </a:p>
          <a:p>
            <a:pPr algn="just">
              <a:spcAft>
                <a:spcPts val="900"/>
              </a:spcAft>
            </a:pPr>
            <a:r>
              <a:rPr lang="tr-TR" sz="1600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Enterecoccus </a:t>
            </a:r>
            <a:r>
              <a:rPr lang="tr-TR" sz="1600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faecalis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ATCC 29212, </a:t>
            </a:r>
          </a:p>
          <a:p>
            <a:pPr algn="just">
              <a:spcAft>
                <a:spcPts val="900"/>
              </a:spcAft>
            </a:pPr>
            <a:r>
              <a:rPr lang="tr-TR" sz="1600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Staphylococcus </a:t>
            </a:r>
            <a:r>
              <a:rPr lang="tr-TR" sz="1600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aureus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ATCC 29213, </a:t>
            </a:r>
          </a:p>
          <a:p>
            <a:pPr algn="just">
              <a:spcAft>
                <a:spcPts val="900"/>
              </a:spcAft>
            </a:pPr>
            <a:r>
              <a:rPr lang="tr-TR" sz="1600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Staphylococcus </a:t>
            </a:r>
            <a:r>
              <a:rPr lang="tr-TR" sz="1600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epidermidis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ATCC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12228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kullanıldı.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Bakteriler, 37±1°C’de 24 saat boyunca büyütüldü.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Bakteri kültürünün yoğunluğu densitometrede 0.5 Mc Farland’a ayarlandı.</a:t>
            </a:r>
          </a:p>
        </p:txBody>
      </p:sp>
    </p:spTree>
    <p:extLst>
      <p:ext uri="{BB962C8B-B14F-4D97-AF65-F5344CB8AC3E}">
        <p14:creationId xmlns:p14="http://schemas.microsoft.com/office/powerpoint/2010/main" val="298456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0738" y="419100"/>
            <a:ext cx="8001000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Örnek Araştırma – </a:t>
            </a:r>
            <a:r>
              <a:rPr lang="tr-TR" sz="2800" b="1" i="1" dirty="0">
                <a:solidFill>
                  <a:prstClr val="black"/>
                </a:solidFill>
              </a:rPr>
              <a:t>Mentha pulegium</a:t>
            </a:r>
            <a:r>
              <a:rPr lang="tr-TR" sz="2800" b="1" dirty="0">
                <a:solidFill>
                  <a:prstClr val="black"/>
                </a:solidFill>
              </a:rPr>
              <a:t> (Yarpuz)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5"/>
            <a:ext cx="8705850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Araştırmada Disk Difüzyon yöntemi kullanıldı.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mm lik antibiyotik içermeyen boş diskler ticari olarak elde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edildi.</a:t>
            </a:r>
            <a:endParaRPr lang="tr-TR" sz="1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900"/>
              </a:spcAft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0.5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Mc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Farland’a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ayarlanan bakteri kültürlerinin ekimi besiyeri bulunan petri kutularına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yapıldı. </a:t>
            </a:r>
            <a:endParaRPr lang="tr-T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Belirli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konsantrasyonlardaki özütler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mikropipet yardımıyla 30’ar µl boş disklere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emdirildi. </a:t>
            </a:r>
            <a:endParaRPr lang="tr-TR" sz="1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900"/>
              </a:spcAft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şekilde hazırlanan diskler etüv’de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kurutuldu.</a:t>
            </a:r>
            <a:endParaRPr lang="tr-T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Hazırlanan petri kaplarında bulunan besiyerlerinin üzerine eklenen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özüt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miktarı yazılarak, hazırlanmış olan bakteri süspansiyonundan steril eküvyon çubuk ile ekim yapılmıştır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Özüt emdirilen diskler, besin ortamına steril pens ile yerleştirildi.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Kontrol olarak sadece çözücü (metanol ve aseton) emdirilen diskler kullanıldı.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Ayrıca, antibiyotik içeren diskler de kullanıldı.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Böylece hazırlanan petriler,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37±1°C’de 24 saat boyunca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inkübatörde kültüre alındı.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Sonunda, inhibisyon zon çapları ölçüldü.</a:t>
            </a:r>
          </a:p>
        </p:txBody>
      </p:sp>
    </p:spTree>
    <p:extLst>
      <p:ext uri="{BB962C8B-B14F-4D97-AF65-F5344CB8AC3E}">
        <p14:creationId xmlns:p14="http://schemas.microsoft.com/office/powerpoint/2010/main" val="234927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0738" y="419100"/>
            <a:ext cx="8001000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Örnek Araştırma – </a:t>
            </a:r>
            <a:r>
              <a:rPr lang="tr-TR" sz="2800" b="1" i="1" dirty="0">
                <a:solidFill>
                  <a:prstClr val="black"/>
                </a:solidFill>
              </a:rPr>
              <a:t>Mentha pulegium</a:t>
            </a:r>
            <a:r>
              <a:rPr lang="tr-TR" sz="2800" b="1" dirty="0">
                <a:solidFill>
                  <a:prstClr val="black"/>
                </a:solidFill>
              </a:rPr>
              <a:t> (Yarpuz)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graphicFrame>
        <p:nvGraphicFramePr>
          <p:cNvPr id="6" name="Grafik 3"/>
          <p:cNvGraphicFramePr/>
          <p:nvPr>
            <p:extLst/>
          </p:nvPr>
        </p:nvGraphicFramePr>
        <p:xfrm>
          <a:off x="1895774" y="1475780"/>
          <a:ext cx="4962226" cy="3680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7161720" y="1475781"/>
            <a:ext cx="2380615" cy="4539399"/>
            <a:chOff x="5536119" y="1361480"/>
            <a:chExt cx="2380615" cy="4539399"/>
          </a:xfrm>
        </p:grpSpPr>
        <p:pic>
          <p:nvPicPr>
            <p:cNvPr id="7" name="Resim 8" descr="C:\Users\pc\Desktop\S. epidermidis Methanol 8 - 4 - K.pn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6119" y="3694254"/>
              <a:ext cx="2371725" cy="220662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Resim 10" descr="C:\Users\pc\Desktop\S. aureus Met 6-3-1.pn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6119" y="1361480"/>
              <a:ext cx="2380615" cy="219964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1670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0738" y="419100"/>
            <a:ext cx="8001000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Örnek Araştırma – </a:t>
            </a:r>
            <a:r>
              <a:rPr lang="tr-TR" sz="2800" b="1" i="1" dirty="0">
                <a:solidFill>
                  <a:prstClr val="black"/>
                </a:solidFill>
              </a:rPr>
              <a:t>Mentha pulegium</a:t>
            </a:r>
            <a:r>
              <a:rPr lang="tr-TR" sz="2800" b="1" dirty="0">
                <a:solidFill>
                  <a:prstClr val="black"/>
                </a:solidFill>
              </a:rPr>
              <a:t> (Yarpuz)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747838" y="1317625"/>
            <a:ext cx="8705850" cy="119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900"/>
              </a:spcAft>
            </a:pPr>
            <a:r>
              <a:rPr lang="tr-TR" sz="16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Mentha pulegium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bitkisinin antimikrobiyal etkisinin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belirlenmesinde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kullanılan çözücü ve bakteri türünün son derce önemli olduğu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saptanmıştır.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Kullanılan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farklı çözücülerin farklı etki gösterdiği, aynı çözücünün farklı bakteriler üzerindeki etkisinin değiştiği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görülmüştür.</a:t>
            </a:r>
          </a:p>
        </p:txBody>
      </p:sp>
    </p:spTree>
    <p:extLst>
      <p:ext uri="{BB962C8B-B14F-4D97-AF65-F5344CB8AC3E}">
        <p14:creationId xmlns:p14="http://schemas.microsoft.com/office/powerpoint/2010/main" val="293437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0</TotalTime>
  <Words>502</Words>
  <Application>Microsoft Office PowerPoint</Application>
  <PresentationFormat>Geniş ekran</PresentationFormat>
  <Paragraphs>44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Impact</vt:lpstr>
      <vt:lpstr>Tahoma</vt:lpstr>
      <vt:lpstr>Ana Olay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Burak</dc:creator>
  <cp:lastModifiedBy>Burak</cp:lastModifiedBy>
  <cp:revision>1</cp:revision>
  <dcterms:created xsi:type="dcterms:W3CDTF">2018-04-05T12:43:49Z</dcterms:created>
  <dcterms:modified xsi:type="dcterms:W3CDTF">2018-04-05T12:44:01Z</dcterms:modified>
</cp:coreProperties>
</file>