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0" r:id="rId4"/>
    <p:sldId id="258" r:id="rId5"/>
    <p:sldId id="259" r:id="rId6"/>
    <p:sldId id="261" r:id="rId7"/>
    <p:sldId id="268" r:id="rId8"/>
    <p:sldId id="262" r:id="rId9"/>
    <p:sldId id="263" r:id="rId10"/>
    <p:sldId id="264" r:id="rId11"/>
    <p:sldId id="265" r:id="rId12"/>
    <p:sldId id="266" r:id="rId13"/>
    <p:sldId id="270" r:id="rId14"/>
  </p:sldIdLst>
  <p:sldSz cx="9144000" cy="6858000" type="screen4x3"/>
  <p:notesSz cx="6858000" cy="9947275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2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r>
              <a:rPr lang="tr-TR"/>
              <a:t>Prof. Dr. Cemal TOSUN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E99D3219-9B7B-415D-A8AE-3E916114D37F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7816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956"/>
            <a:ext cx="5486400" cy="447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r>
              <a:rPr lang="tr-TR"/>
              <a:t>Prof. Dr. Cemal TOSUN</a:t>
            </a:r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BFB4691E-8C4A-427B-B8D0-813F403C54AE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55466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tr-TR"/>
              <a:t>Prof. Dr. Cemal TOSUN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467B3-E597-472D-B77B-FBC10C31C1AC}" type="slidenum">
              <a:rPr lang="tr-TR"/>
              <a:pPr/>
              <a:t>1</a:t>
            </a:fld>
            <a:endParaRPr lang="tr-TR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6504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52AA74E-3E9C-4802-A266-5A933F5C211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036C87-2E8B-4D71-9556-FB0241F5488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E197E3-470E-4276-A17C-CB5B72F2EC0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FFFADE-EA34-4FCD-9740-B4C6BD4034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DE277-1C1C-4A71-A9C0-B2CA3BF3C3B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>
    <p:split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DC7EED-4652-46DB-B420-CDE88110CAE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>
    <p:split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EB3E62-90A8-4EFE-BA2D-C09836FB480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>
    <p:split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316095-F309-4E09-9A9E-1992E00E20D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>
    <p:split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B87CB-5E3D-43BC-9547-F47EEA31D40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A235D-F027-42BB-AA06-4241D5B583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>
    <p:split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5D34EB8-43AA-4D00-8E7B-854A93E0702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>
    <p:split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F5156C4-DAA1-4037-AC82-9CBD23CB885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advClick="0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692696"/>
            <a:ext cx="4529142" cy="2286016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/>
            </a:r>
            <a:br>
              <a:rPr lang="tr-TR" sz="4000" dirty="0" smtClean="0"/>
            </a:br>
            <a:endParaRPr lang="de-DE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071810"/>
            <a:ext cx="7772400" cy="3357585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GELİŞİMLE İLGİLİ </a:t>
            </a:r>
            <a:br>
              <a:rPr lang="tr-TR" sz="4000" dirty="0" smtClean="0"/>
            </a:br>
            <a:r>
              <a:rPr lang="tr-TR" sz="4000" dirty="0" smtClean="0"/>
              <a:t>TEMEL KAVRAMLAR</a:t>
            </a:r>
            <a:r>
              <a:rPr lang="tr-TR" sz="4400" dirty="0" smtClean="0"/>
              <a:t/>
            </a:r>
            <a:br>
              <a:rPr lang="tr-TR" sz="4400" dirty="0" smtClean="0"/>
            </a:br>
            <a:endParaRPr lang="tr-TR" sz="4000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Dr. Halise Kader ZENGİN</a:t>
            </a:r>
            <a:endParaRPr lang="tr-TR" dirty="0"/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52450" indent="-552450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tr-TR" sz="2800" dirty="0"/>
              <a:t>Gelişim, kalıtım ve çevre etkileşiminin bir ürünüdür.</a:t>
            </a:r>
          </a:p>
          <a:p>
            <a:pPr marL="552450" indent="-552450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tr-TR" sz="2800" dirty="0"/>
              <a:t>Gelişim süreklidir ve belli aşamalarda gerçekleşir.</a:t>
            </a:r>
          </a:p>
          <a:p>
            <a:pPr marL="552450" indent="-552450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tr-TR" sz="2800" dirty="0"/>
              <a:t>Gelişim nöbetleşe devam eder.</a:t>
            </a:r>
          </a:p>
          <a:p>
            <a:pPr marL="552450" indent="-552450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tr-TR" sz="2800" dirty="0"/>
              <a:t>Gelişim baştan ayağa, içten dışa doğrudur.</a:t>
            </a:r>
          </a:p>
          <a:p>
            <a:pPr marL="552450" indent="-552450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tr-TR" sz="2800" dirty="0"/>
              <a:t>Gelişim, genelden özele doğrudur</a:t>
            </a:r>
          </a:p>
          <a:p>
            <a:pPr marL="552450" indent="-552450">
              <a:lnSpc>
                <a:spcPct val="150000"/>
              </a:lnSpc>
              <a:buFont typeface="Wingdings" pitchFamily="2" charset="2"/>
              <a:buNone/>
            </a:pPr>
            <a:endParaRPr lang="tr-TR" sz="2800" dirty="0"/>
          </a:p>
          <a:p>
            <a:pPr marL="552450" indent="-552450">
              <a:buFont typeface="Wingdings" pitchFamily="2" charset="2"/>
              <a:buAutoNum type="arabicPeriod"/>
            </a:pPr>
            <a:endParaRPr lang="tr-TR" sz="2800" dirty="0"/>
          </a:p>
          <a:p>
            <a:pPr marL="552450" indent="-552450">
              <a:buFont typeface="Wingdings" pitchFamily="2" charset="2"/>
              <a:buAutoNum type="arabicPeriod"/>
            </a:pPr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/>
              <a:t>GELİŞİMLE İLGİLİ TEMEL İLKELER</a:t>
            </a:r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tr-TR" dirty="0" smtClean="0"/>
          </a:p>
          <a:p>
            <a:pPr>
              <a:buFont typeface="Wingdings" pitchFamily="2" charset="2"/>
              <a:buNone/>
            </a:pPr>
            <a:endParaRPr lang="tr-TR" dirty="0" smtClean="0"/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800" dirty="0" smtClean="0"/>
              <a:t>6</a:t>
            </a:r>
            <a:r>
              <a:rPr lang="tr-TR" sz="2800" dirty="0"/>
              <a:t>. Gelişimde kritik dönemler vardır.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800" dirty="0"/>
              <a:t>7. Gelişim bir bütündür.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tr-TR" sz="2800" dirty="0"/>
              <a:t>8. </a:t>
            </a:r>
            <a:r>
              <a:rPr lang="tr-TR" sz="2800" dirty="0" smtClean="0"/>
              <a:t>Gelişimde </a:t>
            </a:r>
            <a:r>
              <a:rPr lang="tr-TR" sz="2800" dirty="0"/>
              <a:t>bireysel farklar vardır</a:t>
            </a:r>
            <a:r>
              <a:rPr lang="tr-TR" sz="2800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endParaRPr lang="tr-TR" sz="2800" dirty="0" smtClean="0"/>
          </a:p>
          <a:p>
            <a:pPr>
              <a:buFont typeface="Wingdings" pitchFamily="2" charset="2"/>
              <a:buNone/>
            </a:pPr>
            <a:endParaRPr lang="tr-TR" dirty="0" smtClean="0"/>
          </a:p>
          <a:p>
            <a:pPr>
              <a:buFont typeface="Wingdings" pitchFamily="2" charset="2"/>
              <a:buNone/>
            </a:pPr>
            <a:endParaRPr lang="tr-TR" dirty="0" smtClean="0"/>
          </a:p>
          <a:p>
            <a:pPr>
              <a:buFont typeface="Wingdings" pitchFamily="2" charset="2"/>
              <a:buNone/>
            </a:pPr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GELİŞİMLE İLGİLİ TEMEL İLKELER</a:t>
            </a:r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52450" indent="-552450"/>
            <a:r>
              <a:rPr lang="tr-TR" dirty="0"/>
              <a:t>Gelişimi etkileyen faktörler var mıdır</a:t>
            </a:r>
            <a:r>
              <a:rPr lang="tr-TR" dirty="0" smtClean="0"/>
              <a:t>?</a:t>
            </a:r>
          </a:p>
          <a:p>
            <a:pPr marL="552450" indent="-552450">
              <a:buNone/>
            </a:pPr>
            <a:endParaRPr lang="tr-TR" dirty="0"/>
          </a:p>
          <a:p>
            <a:pPr marL="552450" indent="-552450">
              <a:buNone/>
            </a:pPr>
            <a:r>
              <a:rPr lang="tr-TR" sz="2800" dirty="0" smtClean="0"/>
              <a:t>1. Kalıtım</a:t>
            </a:r>
            <a:endParaRPr lang="tr-TR" sz="2800" dirty="0"/>
          </a:p>
          <a:p>
            <a:pPr marL="552450" indent="-552450">
              <a:buNone/>
            </a:pPr>
            <a:r>
              <a:rPr lang="tr-TR" sz="2800" dirty="0" smtClean="0"/>
              <a:t>2. Çevre</a:t>
            </a:r>
            <a:endParaRPr lang="tr-TR" sz="2800" dirty="0"/>
          </a:p>
          <a:p>
            <a:pPr marL="552450" indent="-552450">
              <a:buNone/>
            </a:pPr>
            <a:r>
              <a:rPr lang="tr-TR" sz="2800" dirty="0" smtClean="0"/>
              <a:t>3. Anne- </a:t>
            </a:r>
            <a:r>
              <a:rPr lang="tr-TR" sz="2800" dirty="0"/>
              <a:t>babanın çocuk </a:t>
            </a:r>
            <a:r>
              <a:rPr lang="tr-TR" sz="2800" dirty="0" smtClean="0"/>
              <a:t>yetiştirme</a:t>
            </a:r>
          </a:p>
          <a:p>
            <a:pPr marL="552450" indent="-552450">
              <a:buNone/>
            </a:pPr>
            <a:r>
              <a:rPr lang="tr-TR" sz="2800" dirty="0" smtClean="0"/>
              <a:t> tarzları</a:t>
            </a:r>
          </a:p>
          <a:p>
            <a:pPr marL="552450" indent="-552450">
              <a:buNone/>
            </a:pPr>
            <a:r>
              <a:rPr lang="tr-TR" sz="2800" dirty="0" smtClean="0"/>
              <a:t>4. Çocukların </a:t>
            </a:r>
            <a:r>
              <a:rPr lang="tr-TR" sz="2800" dirty="0"/>
              <a:t>doğuş </a:t>
            </a:r>
            <a:r>
              <a:rPr lang="tr-TR" sz="2800" dirty="0" smtClean="0"/>
              <a:t>sırası</a:t>
            </a:r>
          </a:p>
          <a:p>
            <a:pPr marL="552450" indent="-552450">
              <a:buNone/>
            </a:pPr>
            <a:r>
              <a:rPr lang="tr-TR" sz="2800" dirty="0" smtClean="0"/>
              <a:t>5. Hormonlar</a:t>
            </a:r>
            <a:endParaRPr lang="tr-TR" sz="2800" dirty="0"/>
          </a:p>
          <a:p>
            <a:pPr marL="552450" indent="-552450">
              <a:buFont typeface="Wingdings" pitchFamily="2" charset="2"/>
              <a:buAutoNum type="arabicPeriod"/>
            </a:pPr>
            <a:endParaRPr lang="tr-TR" sz="2800" dirty="0"/>
          </a:p>
          <a:p>
            <a:pPr marL="552450" indent="-552450" algn="r">
              <a:buFont typeface="Wingdings" pitchFamily="2" charset="2"/>
              <a:buNone/>
            </a:pPr>
            <a:endParaRPr lang="tr-TR" sz="2800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333375"/>
            <a:ext cx="7313613" cy="1143000"/>
          </a:xfrm>
        </p:spPr>
        <p:txBody>
          <a:bodyPr/>
          <a:lstStyle/>
          <a:p>
            <a:r>
              <a:rPr lang="tr-TR" sz="3200" dirty="0"/>
              <a:t>GELİŞİMİ ETKİLEYEN FAKTÖRLER </a:t>
            </a:r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ctr">
              <a:buNone/>
            </a:pPr>
            <a:endParaRPr lang="tr-TR" dirty="0" smtClean="0"/>
          </a:p>
          <a:p>
            <a:pPr>
              <a:lnSpc>
                <a:spcPct val="170000"/>
              </a:lnSpc>
            </a:pPr>
            <a:r>
              <a:rPr lang="tr-TR" sz="3300" dirty="0" smtClean="0"/>
              <a:t>Nuray </a:t>
            </a:r>
            <a:r>
              <a:rPr lang="tr-TR" sz="3300" dirty="0" err="1" smtClean="0"/>
              <a:t>Senemoğlu</a:t>
            </a:r>
            <a:r>
              <a:rPr lang="tr-TR" sz="3300" dirty="0" smtClean="0"/>
              <a:t>, </a:t>
            </a:r>
            <a:r>
              <a:rPr lang="tr-TR" sz="3300" i="1" dirty="0" smtClean="0"/>
              <a:t>Gelişim Öğrenme ve Öğretim, Kuramdan Uygulamaya,</a:t>
            </a:r>
            <a:r>
              <a:rPr lang="tr-TR" sz="3300" dirty="0" smtClean="0"/>
              <a:t>Gazi </a:t>
            </a:r>
            <a:r>
              <a:rPr lang="tr-TR" sz="3300" dirty="0" err="1" smtClean="0"/>
              <a:t>Kitabevi</a:t>
            </a:r>
            <a:r>
              <a:rPr lang="tr-TR" sz="3300" dirty="0" smtClean="0"/>
              <a:t>, 12. Baskı, Ankara 2005, </a:t>
            </a:r>
            <a:r>
              <a:rPr lang="tr-TR" sz="3300" dirty="0" err="1" smtClean="0"/>
              <a:t>ss</a:t>
            </a:r>
            <a:r>
              <a:rPr lang="tr-TR" sz="3300" dirty="0" smtClean="0"/>
              <a:t>. 2-15.</a:t>
            </a:r>
          </a:p>
          <a:p>
            <a:pPr>
              <a:lnSpc>
                <a:spcPct val="170000"/>
              </a:lnSpc>
            </a:pPr>
            <a:r>
              <a:rPr lang="tr-TR" sz="3300" dirty="0" smtClean="0"/>
              <a:t>Betül Aydın, “Gelişimin Doğası”,(ed.) Binnur </a:t>
            </a:r>
            <a:r>
              <a:rPr lang="tr-TR" sz="3300" dirty="0" err="1" smtClean="0"/>
              <a:t>Yeşilyaprak</a:t>
            </a:r>
            <a:r>
              <a:rPr lang="tr-TR" sz="3300" dirty="0" smtClean="0"/>
              <a:t>, </a:t>
            </a:r>
            <a:r>
              <a:rPr lang="tr-TR" sz="3300" i="1" dirty="0" smtClean="0"/>
              <a:t>Eğitim Psikolojisi, Gelişim-Öğrenme-Öğretim,</a:t>
            </a:r>
            <a:r>
              <a:rPr lang="tr-TR" sz="3300" dirty="0" smtClean="0"/>
              <a:t> </a:t>
            </a:r>
            <a:r>
              <a:rPr lang="tr-TR" sz="3300" dirty="0" err="1" smtClean="0"/>
              <a:t>PegemA</a:t>
            </a:r>
            <a:r>
              <a:rPr lang="tr-TR" sz="3300" dirty="0" smtClean="0"/>
              <a:t> Yay., Ankara 2006,  </a:t>
            </a:r>
            <a:r>
              <a:rPr lang="tr-TR" sz="3300" dirty="0" err="1" smtClean="0"/>
              <a:t>ss</a:t>
            </a:r>
            <a:r>
              <a:rPr lang="tr-TR" sz="3300" smtClean="0"/>
              <a:t>. 29-49</a:t>
            </a:r>
            <a:r>
              <a:rPr lang="tr-TR" sz="3300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tr-TR" sz="3300" dirty="0" smtClean="0"/>
              <a:t>Berrin </a:t>
            </a:r>
            <a:r>
              <a:rPr lang="tr-TR" sz="3300" dirty="0" err="1" smtClean="0"/>
              <a:t>Eylen</a:t>
            </a:r>
            <a:r>
              <a:rPr lang="tr-TR" sz="3300" dirty="0" smtClean="0"/>
              <a:t> </a:t>
            </a:r>
            <a:r>
              <a:rPr lang="tr-TR" sz="3300" dirty="0" err="1" smtClean="0"/>
              <a:t>Özyurt</a:t>
            </a:r>
            <a:r>
              <a:rPr lang="tr-TR" sz="3300" dirty="0" smtClean="0"/>
              <a:t>, “Gelişim Konularına Genel Bakış”, (ed.) Alim Kaya, </a:t>
            </a:r>
            <a:r>
              <a:rPr lang="tr-TR" sz="3300" i="1" dirty="0" smtClean="0"/>
              <a:t>Eğitim Psikolojisi,</a:t>
            </a:r>
            <a:r>
              <a:rPr lang="tr-TR" sz="3300" dirty="0" smtClean="0"/>
              <a:t> </a:t>
            </a:r>
            <a:r>
              <a:rPr lang="tr-TR" sz="3300" dirty="0" err="1" smtClean="0"/>
              <a:t>PegemA</a:t>
            </a:r>
            <a:r>
              <a:rPr lang="tr-TR" sz="3300" dirty="0" smtClean="0"/>
              <a:t> Yay. Ankara 2007, </a:t>
            </a:r>
            <a:r>
              <a:rPr lang="tr-TR" sz="3300" dirty="0" err="1" smtClean="0"/>
              <a:t>ss</a:t>
            </a:r>
            <a:r>
              <a:rPr lang="tr-TR" sz="3300" dirty="0" smtClean="0"/>
              <a:t>.1-35.</a:t>
            </a:r>
          </a:p>
          <a:p>
            <a:pPr>
              <a:lnSpc>
                <a:spcPct val="170000"/>
              </a:lnSpc>
            </a:pPr>
            <a:endParaRPr lang="tr-TR" sz="3300" dirty="0" smtClean="0"/>
          </a:p>
          <a:p>
            <a:pPr>
              <a:buNone/>
            </a:pPr>
            <a:endParaRPr lang="tr-TR" sz="3300" dirty="0" smtClean="0"/>
          </a:p>
          <a:p>
            <a:pPr>
              <a:buNone/>
            </a:pPr>
            <a:endParaRPr lang="tr-TR" sz="4000" dirty="0" smtClean="0"/>
          </a:p>
          <a:p>
            <a:endParaRPr lang="tr-TR" sz="4000" dirty="0" smtClean="0"/>
          </a:p>
          <a:p>
            <a:pPr algn="ctr">
              <a:buNone/>
            </a:pPr>
            <a:endParaRPr lang="tr-TR" sz="4000" dirty="0" smtClean="0"/>
          </a:p>
          <a:p>
            <a:pPr algn="ctr">
              <a:buNone/>
            </a:pPr>
            <a:endParaRPr lang="tr-TR" sz="4000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dirty="0" smtClean="0"/>
              <a:t>Yararlanılan Kaynaklar</a:t>
            </a:r>
            <a:br>
              <a:rPr lang="tr-TR" sz="4400" dirty="0" smtClean="0"/>
            </a:br>
            <a:endParaRPr lang="tr-TR" dirty="0"/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3700" dirty="0"/>
              <a:t>Gelişim nedir</a:t>
            </a:r>
            <a:r>
              <a:rPr lang="tr-TR" sz="3700" dirty="0" smtClean="0"/>
              <a:t>?</a:t>
            </a:r>
          </a:p>
          <a:p>
            <a:pPr>
              <a:buNone/>
            </a:pPr>
            <a:endParaRPr lang="tr-TR" sz="3700" dirty="0"/>
          </a:p>
          <a:p>
            <a:r>
              <a:rPr lang="tr-TR" sz="3700" dirty="0"/>
              <a:t>Organizmanın, büyüme, olgunlaşma ve öğrenmenin etkileşimiyle sürekli olarak ilerleme kaydeden değişmesidir.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/>
              <a:t>GELİŞİMLE İLGİLİ TEMEL KAVRAMLAR</a:t>
            </a:r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1080000" lvl="4">
              <a:spcBef>
                <a:spcPts val="0"/>
              </a:spcBef>
              <a:buFont typeface="Wingdings" pitchFamily="2" charset="2"/>
              <a:buNone/>
            </a:pPr>
            <a:r>
              <a:rPr lang="tr-TR" sz="3200" dirty="0" smtClean="0"/>
              <a:t>	Gelişim, organizmanın döllenmeden başlayarak bedensel, zihinsel, dil, duygusal, sosyal yönden, belli koşulları olan en son aşamasına ulaşıncaya kadar sürekli ilerleme kaydeden değişimidir.</a:t>
            </a:r>
            <a:endParaRPr lang="tr-TR" sz="3200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/>
              <a:t>GELİŞİMLE İLGİLİ TEMEL KAVRAMLAR</a:t>
            </a:r>
            <a:endParaRPr lang="tr-TR" sz="3200" dirty="0"/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43050"/>
            <a:ext cx="8229600" cy="4364241"/>
          </a:xfrm>
        </p:spPr>
        <p:txBody>
          <a:bodyPr/>
          <a:lstStyle/>
          <a:p>
            <a:r>
              <a:rPr lang="tr-TR" sz="3700" dirty="0"/>
              <a:t>Büyüme nedir</a:t>
            </a:r>
            <a:r>
              <a:rPr lang="tr-TR" sz="3700" dirty="0" smtClean="0"/>
              <a:t>?</a:t>
            </a:r>
          </a:p>
          <a:p>
            <a:pPr>
              <a:buNone/>
            </a:pPr>
            <a:endParaRPr lang="tr-TR" sz="3700" dirty="0"/>
          </a:p>
          <a:p>
            <a:r>
              <a:rPr lang="tr-TR" sz="3700" dirty="0"/>
              <a:t>Vücudun sadece boy, kilo ve hacim olarak artmasıdır. </a:t>
            </a:r>
            <a:endParaRPr lang="tr-TR" sz="3700" dirty="0" smtClean="0"/>
          </a:p>
          <a:p>
            <a:r>
              <a:rPr lang="tr-TR" sz="3700" dirty="0" smtClean="0"/>
              <a:t>Büyüme</a:t>
            </a:r>
            <a:r>
              <a:rPr lang="tr-TR" sz="3700" dirty="0"/>
              <a:t>, vücudun değişik organlarında değişik hızlarda gerçekleşebilir.</a:t>
            </a:r>
          </a:p>
          <a:p>
            <a:pPr>
              <a:buFont typeface="Wingdings" pitchFamily="2" charset="2"/>
              <a:buNone/>
            </a:pPr>
            <a:endParaRPr lang="tr-TR" sz="3700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333375"/>
            <a:ext cx="7313612" cy="1143000"/>
          </a:xfrm>
        </p:spPr>
        <p:txBody>
          <a:bodyPr/>
          <a:lstStyle/>
          <a:p>
            <a:pPr algn="ctr"/>
            <a:r>
              <a:rPr lang="tr-TR" sz="3200"/>
              <a:t>GELİŞİMLE İLGİLİ TEMEL KAVRAMLAR</a:t>
            </a:r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116013" y="1500174"/>
            <a:ext cx="7313612" cy="4243401"/>
          </a:xfrm>
        </p:spPr>
        <p:txBody>
          <a:bodyPr>
            <a:normAutofit lnSpcReduction="10000"/>
          </a:bodyPr>
          <a:lstStyle/>
          <a:p>
            <a:r>
              <a:rPr lang="tr-TR" sz="3200" dirty="0"/>
              <a:t>Olgunlaşma nedir</a:t>
            </a:r>
            <a:r>
              <a:rPr lang="tr-TR" sz="3200" dirty="0" smtClean="0"/>
              <a:t>?</a:t>
            </a:r>
          </a:p>
          <a:p>
            <a:pPr>
              <a:buNone/>
            </a:pPr>
            <a:endParaRPr lang="tr-TR" sz="3200" dirty="0"/>
          </a:p>
          <a:p>
            <a:r>
              <a:rPr lang="tr-TR" sz="3200" dirty="0"/>
              <a:t>Olgunlaşma, vücut organlarının kendilerinden beklenen fonksiyonu yerine getirebilecek düzeye gelmesi için, öğrenme </a:t>
            </a:r>
            <a:r>
              <a:rPr lang="tr-TR" sz="3200" dirty="0" smtClean="0"/>
              <a:t>yaşantılarından </a:t>
            </a:r>
            <a:r>
              <a:rPr lang="tr-TR" sz="3200" dirty="0"/>
              <a:t>bağımsız olarak, kalıtımın etkisiyle geçirdiği biyolojik bir değişmedir.  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dirty="0"/>
              <a:t>GELİŞİMLE İLGİLİ TEMEL KAVRAMLAR</a:t>
            </a:r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/>
              <a:t>Öğrenme nedir</a:t>
            </a:r>
            <a:r>
              <a:rPr lang="tr-TR" sz="3600" dirty="0" smtClean="0"/>
              <a:t>?			</a:t>
            </a:r>
          </a:p>
          <a:p>
            <a:pPr>
              <a:buNone/>
            </a:pPr>
            <a:endParaRPr lang="tr-TR" sz="3600" dirty="0"/>
          </a:p>
          <a:p>
            <a:r>
              <a:rPr lang="tr-TR" sz="3600" dirty="0"/>
              <a:t>Bireyin çevresiyle belli bir düzeydeki etkileşimleri sonucunda meydana gelen nispeten kalıcı izli davranış değişmesidir.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dirty="0"/>
              <a:t>GELİŞİMLE İLGİLİ TEMEL KAVRAMLAR</a:t>
            </a:r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tr-TR" sz="3600" dirty="0" smtClean="0"/>
          </a:p>
          <a:p>
            <a:r>
              <a:rPr lang="tr-TR" sz="3600" dirty="0" smtClean="0"/>
              <a:t>Yapılandırmacı yaklaşımda öğrenme nasıl tanımlanmaktadır?</a:t>
            </a:r>
          </a:p>
          <a:p>
            <a:pPr>
              <a:buNone/>
            </a:pPr>
            <a:endParaRPr lang="tr-TR" sz="3600" dirty="0" smtClean="0"/>
          </a:p>
          <a:p>
            <a:r>
              <a:rPr lang="tr-TR" sz="3600" dirty="0" smtClean="0"/>
              <a:t>Bilgilerin</a:t>
            </a:r>
            <a:r>
              <a:rPr lang="tr-TR" sz="3600" dirty="0"/>
              <a:t>, anlamların ve becerilerin zihinde aktif olarak </a:t>
            </a:r>
            <a:r>
              <a:rPr lang="tr-TR" sz="3600" dirty="0" smtClean="0"/>
              <a:t>yapılandırılmasıdır.</a:t>
            </a:r>
            <a:endParaRPr lang="tr-TR" sz="3600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000" dirty="0" smtClean="0"/>
              <a:t>GELİŞİMLE İLGİLİ TEMEL KAVRAMLAR</a:t>
            </a:r>
            <a:endParaRPr lang="tr-TR" sz="4000" dirty="0"/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err="1"/>
              <a:t>Hazırbulunuşluk</a:t>
            </a:r>
            <a:r>
              <a:rPr lang="tr-TR" sz="3200" dirty="0"/>
              <a:t> ne demektir</a:t>
            </a:r>
            <a:r>
              <a:rPr lang="tr-TR" sz="3200" dirty="0" smtClean="0"/>
              <a:t>?</a:t>
            </a:r>
          </a:p>
          <a:p>
            <a:pPr>
              <a:buNone/>
            </a:pPr>
            <a:endParaRPr lang="tr-TR" sz="3200" dirty="0"/>
          </a:p>
          <a:p>
            <a:r>
              <a:rPr lang="tr-TR" sz="3200" dirty="0"/>
              <a:t>Yeni bir öğrenme durumunda, bireyin önceden sahip olduğu özelliklerin tümünü; önceki öğrenmelerini, ilgilerini,  tutumlarını, güdülenmişlik düzeyini, yeteneklerini, genel sağlık durumunu kapsar. 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dirty="0"/>
              <a:t>GELİŞİMLE İLGİLİ TEMEL KAVRAMLAR</a:t>
            </a:r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2800" dirty="0" smtClean="0"/>
              <a:t>Kritik </a:t>
            </a:r>
            <a:r>
              <a:rPr lang="tr-TR" sz="2800" dirty="0"/>
              <a:t>dönem </a:t>
            </a:r>
            <a:r>
              <a:rPr lang="tr-TR" sz="2800" dirty="0" smtClean="0"/>
              <a:t>hangi dönemler için kullanılmaktadır?</a:t>
            </a:r>
          </a:p>
          <a:p>
            <a:endParaRPr lang="tr-TR" sz="2800" dirty="0" smtClean="0"/>
          </a:p>
          <a:p>
            <a:r>
              <a:rPr lang="tr-TR" sz="2800" dirty="0" smtClean="0"/>
              <a:t>Eğitim </a:t>
            </a:r>
            <a:r>
              <a:rPr lang="tr-TR" sz="2800" dirty="0"/>
              <a:t>ortamında bireylerin yaş değişkinine göre belirli becerileri kazanma, öğrenme konusunda avantajlı olduğu </a:t>
            </a:r>
            <a:r>
              <a:rPr lang="tr-TR" sz="2800" dirty="0" smtClean="0"/>
              <a:t>dönemlerdir</a:t>
            </a:r>
            <a:r>
              <a:rPr lang="tr-TR" sz="2800" dirty="0"/>
              <a:t>. </a:t>
            </a:r>
          </a:p>
          <a:p>
            <a:pPr>
              <a:buFont typeface="Wingdings" pitchFamily="2" charset="2"/>
              <a:buNone/>
            </a:pPr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Halise Kader ZENGİN</a:t>
            </a:r>
            <a:endParaRPr lang="tr-TR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dirty="0"/>
              <a:t>GELİŞİMLE İLGİLİ TEMEL KAVRAMLAR</a:t>
            </a:r>
          </a:p>
        </p:txBody>
      </p:sp>
    </p:spTree>
  </p:cSld>
  <p:clrMapOvr>
    <a:masterClrMapping/>
  </p:clrMapOvr>
  <p:transition advClick="0">
    <p:spli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145</TotalTime>
  <Words>420</Words>
  <Application>Microsoft Office PowerPoint</Application>
  <PresentationFormat>Ekran Gösterisi (4:3)</PresentationFormat>
  <Paragraphs>83</Paragraphs>
  <Slides>13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Arial</vt:lpstr>
      <vt:lpstr>Lucida Sans Unicode</vt:lpstr>
      <vt:lpstr>Verdana</vt:lpstr>
      <vt:lpstr>Wingdings</vt:lpstr>
      <vt:lpstr>Wingdings 2</vt:lpstr>
      <vt:lpstr>Wingdings 3</vt:lpstr>
      <vt:lpstr>Kalabalık</vt:lpstr>
      <vt:lpstr>   </vt:lpstr>
      <vt:lpstr>GELİŞİMLE İLGİLİ TEMEL KAVRAMLAR</vt:lpstr>
      <vt:lpstr>GELİŞİMLE İLGİLİ TEMEL KAVRAMLAR</vt:lpstr>
      <vt:lpstr>GELİŞİMLE İLGİLİ TEMEL KAVRAMLAR</vt:lpstr>
      <vt:lpstr>GELİŞİMLE İLGİLİ TEMEL KAVRAMLAR</vt:lpstr>
      <vt:lpstr>GELİŞİMLE İLGİLİ TEMEL KAVRAMLAR</vt:lpstr>
      <vt:lpstr>GELİŞİMLE İLGİLİ TEMEL KAVRAMLAR</vt:lpstr>
      <vt:lpstr>GELİŞİMLE İLGİLİ TEMEL KAVRAMLAR</vt:lpstr>
      <vt:lpstr>GELİŞİMLE İLGİLİ TEMEL KAVRAMLAR</vt:lpstr>
      <vt:lpstr>GELİŞİMLE İLGİLİ TEMEL İLKELER</vt:lpstr>
      <vt:lpstr>GELİŞİMLE İLGİLİ TEMEL İLKELER</vt:lpstr>
      <vt:lpstr>GELİŞİMİ ETKİLEYEN FAKTÖRLER </vt:lpstr>
      <vt:lpstr>Yararlanılan Kaynaklar </vt:lpstr>
    </vt:vector>
  </TitlesOfParts>
  <Company>aubim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GELİŞİMLE İLGİLİ TEMEL KAVRAMLAR</dc:title>
  <dc:creator>HALISE KADER ZENGIN</dc:creator>
  <cp:lastModifiedBy>userr</cp:lastModifiedBy>
  <cp:revision>24</cp:revision>
  <cp:lastPrinted>2018-02-21T12:18:37Z</cp:lastPrinted>
  <dcterms:created xsi:type="dcterms:W3CDTF">2007-09-20T11:41:11Z</dcterms:created>
  <dcterms:modified xsi:type="dcterms:W3CDTF">2018-02-21T12:18:56Z</dcterms:modified>
</cp:coreProperties>
</file>