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22"/>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7" autoAdjust="0"/>
    <p:restoredTop sz="94660"/>
  </p:normalViewPr>
  <p:slideViewPr>
    <p:cSldViewPr snapToGrid="0">
      <p:cViewPr varScale="1">
        <p:scale>
          <a:sx n="74" d="100"/>
          <a:sy n="74" d="100"/>
        </p:scale>
        <p:origin x="5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4B0D1-5A40-4143-8C79-F5BD30120C11}" type="datetimeFigureOut">
              <a:rPr lang="tr-TR" smtClean="0"/>
              <a:t>29.10.2017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DECA28-7DB4-42DB-8148-66C936A0C7D4}" type="slidenum">
              <a:rPr lang="tr-TR" smtClean="0"/>
              <a:t>‹#›</a:t>
            </a:fld>
            <a:endParaRPr lang="tr-TR"/>
          </a:p>
        </p:txBody>
      </p:sp>
    </p:spTree>
    <p:extLst>
      <p:ext uri="{BB962C8B-B14F-4D97-AF65-F5344CB8AC3E}">
        <p14:creationId xmlns:p14="http://schemas.microsoft.com/office/powerpoint/2010/main" val="348542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914400" y="1346948"/>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914400" y="4282764"/>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914400" y="1484779"/>
            <a:ext cx="103632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9"/>
          <p:cNvGrpSpPr>
            <a:grpSpLocks noChangeAspect="1"/>
          </p:cNvGrpSpPr>
          <p:nvPr/>
        </p:nvGrpSpPr>
        <p:grpSpPr bwMode="auto">
          <a:xfrm>
            <a:off x="9645651" y="4106863"/>
            <a:ext cx="1219200" cy="914400"/>
            <a:chOff x="9685338" y="4460675"/>
            <a:chExt cx="1080904" cy="1080902"/>
          </a:xfrm>
        </p:grpSpPr>
        <p:sp>
          <p:nvSpPr>
            <p:cNvPr id="8" name="Oval 7"/>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ctrTitle"/>
          </p:nvPr>
        </p:nvSpPr>
        <p:spPr>
          <a:xfrm>
            <a:off x="1051560" y="1432223"/>
            <a:ext cx="1012444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10"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1" name="Footer Placeholder 4"/>
          <p:cNvSpPr>
            <a:spLocks noGrp="1"/>
          </p:cNvSpPr>
          <p:nvPr>
            <p:ph type="ftr" sz="quarter" idx="11"/>
          </p:nvPr>
        </p:nvSpPr>
        <p:spPr>
          <a:xfrm>
            <a:off x="1083734" y="6272214"/>
            <a:ext cx="6326717" cy="365125"/>
          </a:xfrm>
        </p:spPr>
        <p:txBody>
          <a:bodyPr/>
          <a:lstStyle>
            <a:lvl1pPr>
              <a:defRPr/>
            </a:lvl1pPr>
          </a:lstStyle>
          <a:p>
            <a:pPr>
              <a:defRPr/>
            </a:pPr>
            <a:endParaRPr lang="tr-TR" altLang="tr-TR">
              <a:solidFill>
                <a:srgbClr val="D34817">
                  <a:lumMod val="50000"/>
                </a:srgbClr>
              </a:solidFill>
            </a:endParaRPr>
          </a:p>
        </p:txBody>
      </p:sp>
      <p:sp>
        <p:nvSpPr>
          <p:cNvPr id="12" name="Slide Number Placeholder 5"/>
          <p:cNvSpPr>
            <a:spLocks noGrp="1"/>
          </p:cNvSpPr>
          <p:nvPr>
            <p:ph type="sldNum" sz="quarter" idx="12"/>
          </p:nvPr>
        </p:nvSpPr>
        <p:spPr>
          <a:xfrm>
            <a:off x="9658351" y="4227513"/>
            <a:ext cx="1193800" cy="639762"/>
          </a:xfrm>
        </p:spPr>
        <p:txBody>
          <a:bodyPr/>
          <a:lstStyle>
            <a:lvl1pPr>
              <a:defRPr sz="2800"/>
            </a:lvl1pPr>
          </a:lstStyle>
          <a:p>
            <a:fld id="{5766DF68-74E6-4A7C-A84D-F07194EEE85E}" type="slidenum">
              <a:rPr lang="tr-TR" altLang="tr-TR"/>
              <a:pPr/>
              <a:t>‹#›</a:t>
            </a:fld>
            <a:endParaRPr lang="tr-TR" altLang="tr-TR"/>
          </a:p>
        </p:txBody>
      </p:sp>
    </p:spTree>
    <p:extLst>
      <p:ext uri="{BB962C8B-B14F-4D97-AF65-F5344CB8AC3E}">
        <p14:creationId xmlns:p14="http://schemas.microsoft.com/office/powerpoint/2010/main" val="306288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1FDD1606-9BEE-432B-9551-847370A63A8A}" type="slidenum">
              <a:rPr lang="tr-TR" altLang="tr-TR"/>
              <a:pPr/>
              <a:t>‹#›</a:t>
            </a:fld>
            <a:endParaRPr lang="tr-TR" altLang="tr-TR"/>
          </a:p>
        </p:txBody>
      </p:sp>
    </p:spTree>
    <p:extLst>
      <p:ext uri="{BB962C8B-B14F-4D97-AF65-F5344CB8AC3E}">
        <p14:creationId xmlns:p14="http://schemas.microsoft.com/office/powerpoint/2010/main" val="41302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533400"/>
            <a:ext cx="2552700" cy="5638800"/>
          </a:xfrm>
        </p:spPr>
        <p:txBody>
          <a:bodyPr vert="eaVert"/>
          <a:lstStyle>
            <a:lvl1pPr>
              <a:defRPr b="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1"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01EB12BC-99B0-4F32-9960-A697A6A18C10}" type="slidenum">
              <a:rPr lang="tr-TR" altLang="tr-TR"/>
              <a:pPr/>
              <a:t>‹#›</a:t>
            </a:fld>
            <a:endParaRPr lang="tr-TR" altLang="tr-TR"/>
          </a:p>
        </p:txBody>
      </p:sp>
    </p:spTree>
    <p:extLst>
      <p:ext uri="{BB962C8B-B14F-4D97-AF65-F5344CB8AC3E}">
        <p14:creationId xmlns:p14="http://schemas.microsoft.com/office/powerpoint/2010/main" val="2381352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pPr/>
              <a:t>‹#›</a:t>
            </a:fld>
            <a:endParaRPr lang="tr-TR" altLang="tr-TR"/>
          </a:p>
        </p:txBody>
      </p:sp>
    </p:spTree>
    <p:extLst>
      <p:ext uri="{BB962C8B-B14F-4D97-AF65-F5344CB8AC3E}">
        <p14:creationId xmlns:p14="http://schemas.microsoft.com/office/powerpoint/2010/main" val="2750354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4897970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296213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2916246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536725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1740950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046155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19977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A99B48C0-DAE8-4576-8630-0325AF82CB13}" type="slidenum">
              <a:rPr lang="tr-TR" altLang="tr-TR"/>
              <a:pPr/>
              <a:t>‹#›</a:t>
            </a:fld>
            <a:endParaRPr lang="tr-TR" altLang="tr-TR"/>
          </a:p>
        </p:txBody>
      </p:sp>
    </p:spTree>
    <p:extLst>
      <p:ext uri="{BB962C8B-B14F-4D97-AF65-F5344CB8AC3E}">
        <p14:creationId xmlns:p14="http://schemas.microsoft.com/office/powerpoint/2010/main" val="13982828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961828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3826802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2070749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734391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solidFill>
                  <a:prstClr val="black">
                    <a:tint val="75000"/>
                  </a:prstClr>
                </a:solidFill>
              </a:rPr>
              <a:pPr/>
              <a:t>‹#›</a:t>
            </a:fld>
            <a:endParaRPr lang="tr-TR" altLang="tr-TR">
              <a:solidFill>
                <a:prstClr val="black">
                  <a:tint val="75000"/>
                </a:prstClr>
              </a:solidFill>
            </a:endParaRPr>
          </a:p>
        </p:txBody>
      </p:sp>
    </p:spTree>
    <p:extLst>
      <p:ext uri="{BB962C8B-B14F-4D97-AF65-F5344CB8AC3E}">
        <p14:creationId xmlns:p14="http://schemas.microsoft.com/office/powerpoint/2010/main" val="1275331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0" y="4917989"/>
            <a:ext cx="12192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7"/>
          <p:cNvGrpSpPr>
            <a:grpSpLocks noChangeAspect="1"/>
          </p:cNvGrpSpPr>
          <p:nvPr/>
        </p:nvGrpSpPr>
        <p:grpSpPr bwMode="auto">
          <a:xfrm>
            <a:off x="844551" y="2430463"/>
            <a:ext cx="1219200" cy="914400"/>
            <a:chOff x="9685338" y="4460675"/>
            <a:chExt cx="1080904" cy="1080902"/>
          </a:xfrm>
        </p:grpSpPr>
        <p:sp>
          <p:nvSpPr>
            <p:cNvPr id="6" name="Oval 5"/>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2167128" y="1225296"/>
            <a:ext cx="9281160" cy="3520440"/>
          </a:xfrm>
        </p:spPr>
        <p:txBody>
          <a:bodyPr/>
          <a:lstStyle>
            <a:lvl1pPr>
              <a:lnSpc>
                <a:spcPct val="80000"/>
              </a:lnSpc>
              <a:defRPr sz="64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3" y="5020056"/>
            <a:ext cx="905256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0"/>
          </p:nvPr>
        </p:nvSpPr>
        <p:spPr>
          <a:xfrm>
            <a:off x="8593667" y="6272214"/>
            <a:ext cx="2643717"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9" name="Footer Placeholder 4"/>
          <p:cNvSpPr>
            <a:spLocks noGrp="1"/>
          </p:cNvSpPr>
          <p:nvPr>
            <p:ph type="ftr" sz="quarter" idx="11"/>
          </p:nvPr>
        </p:nvSpPr>
        <p:spPr>
          <a:xfrm>
            <a:off x="2182285" y="6272214"/>
            <a:ext cx="6326716"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10" name="Slide Number Placeholder 5"/>
          <p:cNvSpPr>
            <a:spLocks noGrp="1"/>
          </p:cNvSpPr>
          <p:nvPr>
            <p:ph type="sldNum" sz="quarter" idx="12"/>
          </p:nvPr>
        </p:nvSpPr>
        <p:spPr>
          <a:xfrm>
            <a:off x="861485" y="2508251"/>
            <a:ext cx="1187449" cy="720725"/>
          </a:xfrm>
        </p:spPr>
        <p:txBody>
          <a:bodyPr/>
          <a:lstStyle>
            <a:lvl1pPr>
              <a:defRPr sz="2800"/>
            </a:lvl1pPr>
          </a:lstStyle>
          <a:p>
            <a:fld id="{41550279-93A1-41B8-BB02-992637B292E5}" type="slidenum">
              <a:rPr lang="tr-TR" altLang="tr-TR"/>
              <a:pPr/>
              <a:t>‹#›</a:t>
            </a:fld>
            <a:endParaRPr lang="tr-TR" altLang="tr-TR"/>
          </a:p>
        </p:txBody>
      </p:sp>
    </p:spTree>
    <p:extLst>
      <p:ext uri="{BB962C8B-B14F-4D97-AF65-F5344CB8AC3E}">
        <p14:creationId xmlns:p14="http://schemas.microsoft.com/office/powerpoint/2010/main" val="212475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4400"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89624"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7" name="Slide Number Placeholder 5"/>
          <p:cNvSpPr>
            <a:spLocks noGrp="1"/>
          </p:cNvSpPr>
          <p:nvPr>
            <p:ph type="sldNum" sz="quarter" idx="12"/>
          </p:nvPr>
        </p:nvSpPr>
        <p:spPr/>
        <p:txBody>
          <a:bodyPr/>
          <a:lstStyle>
            <a:lvl1pPr>
              <a:defRPr/>
            </a:lvl1pPr>
          </a:lstStyle>
          <a:p>
            <a:fld id="{53106AAC-DF41-463D-86EE-656D1D0A389B}" type="slidenum">
              <a:rPr lang="tr-TR" altLang="tr-TR"/>
              <a:pPr/>
              <a:t>‹#›</a:t>
            </a:fld>
            <a:endParaRPr lang="tr-TR" altLang="tr-TR"/>
          </a:p>
        </p:txBody>
      </p:sp>
    </p:spTree>
    <p:extLst>
      <p:ext uri="{BB962C8B-B14F-4D97-AF65-F5344CB8AC3E}">
        <p14:creationId xmlns:p14="http://schemas.microsoft.com/office/powerpoint/2010/main" val="182799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0"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4400"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27724"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427724"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8"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9" name="Slide Number Placeholder 5"/>
          <p:cNvSpPr>
            <a:spLocks noGrp="1"/>
          </p:cNvSpPr>
          <p:nvPr>
            <p:ph type="sldNum" sz="quarter" idx="12"/>
          </p:nvPr>
        </p:nvSpPr>
        <p:spPr/>
        <p:txBody>
          <a:bodyPr/>
          <a:lstStyle>
            <a:lvl1pPr>
              <a:defRPr/>
            </a:lvl1pPr>
          </a:lstStyle>
          <a:p>
            <a:fld id="{568AAF1C-3988-4095-B657-4269435A5B9B}" type="slidenum">
              <a:rPr lang="tr-TR" altLang="tr-TR"/>
              <a:pPr/>
              <a:t>‹#›</a:t>
            </a:fld>
            <a:endParaRPr lang="tr-TR" altLang="tr-TR"/>
          </a:p>
        </p:txBody>
      </p:sp>
    </p:spTree>
    <p:extLst>
      <p:ext uri="{BB962C8B-B14F-4D97-AF65-F5344CB8AC3E}">
        <p14:creationId xmlns:p14="http://schemas.microsoft.com/office/powerpoint/2010/main" val="4278610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5" name="Slide Number Placeholder 5"/>
          <p:cNvSpPr>
            <a:spLocks noGrp="1"/>
          </p:cNvSpPr>
          <p:nvPr>
            <p:ph type="sldNum" sz="quarter" idx="12"/>
          </p:nvPr>
        </p:nvSpPr>
        <p:spPr/>
        <p:txBody>
          <a:bodyPr/>
          <a:lstStyle>
            <a:lvl1pPr>
              <a:defRPr/>
            </a:lvl1pPr>
          </a:lstStyle>
          <a:p>
            <a:fld id="{D354658B-3D1A-4C42-8586-752DDA799857}" type="slidenum">
              <a:rPr lang="tr-TR" altLang="tr-TR"/>
              <a:pPr/>
              <a:t>‹#›</a:t>
            </a:fld>
            <a:endParaRPr lang="tr-TR" altLang="tr-TR"/>
          </a:p>
        </p:txBody>
      </p:sp>
    </p:spTree>
    <p:extLst>
      <p:ext uri="{BB962C8B-B14F-4D97-AF65-F5344CB8AC3E}">
        <p14:creationId xmlns:p14="http://schemas.microsoft.com/office/powerpoint/2010/main" val="44489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3"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4" name="Slide Number Placeholder 5"/>
          <p:cNvSpPr>
            <a:spLocks noGrp="1"/>
          </p:cNvSpPr>
          <p:nvPr>
            <p:ph type="sldNum" sz="quarter" idx="12"/>
          </p:nvPr>
        </p:nvSpPr>
        <p:spPr/>
        <p:txBody>
          <a:bodyPr/>
          <a:lstStyle>
            <a:lvl1pPr>
              <a:defRPr/>
            </a:lvl1pPr>
          </a:lstStyle>
          <a:p>
            <a:fld id="{0B23C922-B724-4AEC-A308-ED22834D1550}" type="slidenum">
              <a:rPr lang="tr-TR" altLang="tr-TR"/>
              <a:pPr/>
              <a:t>‹#›</a:t>
            </a:fld>
            <a:endParaRPr lang="tr-TR" altLang="tr-TR"/>
          </a:p>
        </p:txBody>
      </p:sp>
    </p:spTree>
    <p:extLst>
      <p:ext uri="{BB962C8B-B14F-4D97-AF65-F5344CB8AC3E}">
        <p14:creationId xmlns:p14="http://schemas.microsoft.com/office/powerpoint/2010/main" val="234599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8"/>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Footer Placeholder 9"/>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11" name="Slide Number Placeholder 10"/>
          <p:cNvSpPr>
            <a:spLocks noGrp="1"/>
          </p:cNvSpPr>
          <p:nvPr>
            <p:ph type="sldNum" sz="quarter" idx="12"/>
          </p:nvPr>
        </p:nvSpPr>
        <p:spPr/>
        <p:txBody>
          <a:bodyPr/>
          <a:lstStyle>
            <a:lvl1pPr>
              <a:defRPr/>
            </a:lvl1pPr>
          </a:lstStyle>
          <a:p>
            <a:fld id="{27923085-50A7-4208-809A-15AEFB182A6A}" type="slidenum">
              <a:rPr lang="tr-TR" altLang="tr-TR"/>
              <a:pPr/>
              <a:t>‹#›</a:t>
            </a:fld>
            <a:endParaRPr lang="tr-TR" altLang="tr-TR"/>
          </a:p>
        </p:txBody>
      </p:sp>
    </p:spTree>
    <p:extLst>
      <p:ext uri="{BB962C8B-B14F-4D97-AF65-F5344CB8AC3E}">
        <p14:creationId xmlns:p14="http://schemas.microsoft.com/office/powerpoint/2010/main" val="868411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10"/>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 y="0"/>
            <a:ext cx="8303740"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7"/>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Slide Number Placeholder 9"/>
          <p:cNvSpPr>
            <a:spLocks noGrp="1"/>
          </p:cNvSpPr>
          <p:nvPr>
            <p:ph type="sldNum" sz="quarter" idx="11"/>
          </p:nvPr>
        </p:nvSpPr>
        <p:spPr/>
        <p:txBody>
          <a:bodyPr/>
          <a:lstStyle>
            <a:lvl1pPr>
              <a:defRPr/>
            </a:lvl1pPr>
          </a:lstStyle>
          <a:p>
            <a:fld id="{1D8292EF-7253-4B07-AE91-345C94FB847B}" type="slidenum">
              <a:rPr lang="tr-TR" altLang="tr-TR"/>
              <a:pPr/>
              <a:t>‹#›</a:t>
            </a:fld>
            <a:endParaRPr lang="tr-TR" altLang="tr-TR"/>
          </a:p>
        </p:txBody>
      </p:sp>
    </p:spTree>
    <p:extLst>
      <p:ext uri="{BB962C8B-B14F-4D97-AF65-F5344CB8AC3E}">
        <p14:creationId xmlns:p14="http://schemas.microsoft.com/office/powerpoint/2010/main" val="1021331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1"/>
          <p:cNvGrpSpPr>
            <a:grpSpLocks/>
          </p:cNvGrpSpPr>
          <p:nvPr/>
        </p:nvGrpSpPr>
        <p:grpSpPr bwMode="auto">
          <a:xfrm>
            <a:off x="11364384" y="6254750"/>
            <a:ext cx="522816"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2059" name="Oval 8"/>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Placeholder 1"/>
          <p:cNvSpPr>
            <a:spLocks noGrp="1"/>
          </p:cNvSpPr>
          <p:nvPr>
            <p:ph type="title"/>
          </p:nvPr>
        </p:nvSpPr>
        <p:spPr>
          <a:xfrm>
            <a:off x="914400" y="484189"/>
            <a:ext cx="10363200" cy="160972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2052" name="Text Placeholder 2"/>
          <p:cNvSpPr>
            <a:spLocks noGrp="1"/>
          </p:cNvSpPr>
          <p:nvPr>
            <p:ph type="body" idx="1"/>
          </p:nvPr>
        </p:nvSpPr>
        <p:spPr bwMode="auto">
          <a:xfrm>
            <a:off x="914400" y="2120900"/>
            <a:ext cx="103632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7990418" y="6272214"/>
            <a:ext cx="3272367" cy="365125"/>
          </a:xfrm>
          <a:prstGeom prst="rect">
            <a:avLst/>
          </a:prstGeom>
        </p:spPr>
        <p:txBody>
          <a:bodyPr vert="horz" lIns="91440" tIns="45720" rIns="91440" bIns="45720" rtlCol="0" anchor="ctr"/>
          <a:lstStyle>
            <a:lvl1pPr algn="r">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5" name="Footer Placeholder 4"/>
          <p:cNvSpPr>
            <a:spLocks noGrp="1"/>
          </p:cNvSpPr>
          <p:nvPr>
            <p:ph type="ftr" sz="quarter" idx="3"/>
          </p:nvPr>
        </p:nvSpPr>
        <p:spPr>
          <a:xfrm>
            <a:off x="914400" y="6272214"/>
            <a:ext cx="6326717" cy="365125"/>
          </a:xfrm>
          <a:prstGeom prst="rect">
            <a:avLst/>
          </a:prstGeom>
        </p:spPr>
        <p:txBody>
          <a:bodyPr vert="horz" lIns="91440" tIns="45720" rIns="91440" bIns="45720" rtlCol="0" anchor="ctr"/>
          <a:lstStyle>
            <a:lvl1pPr algn="l">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6" name="Slide Number Placeholder 5"/>
          <p:cNvSpPr>
            <a:spLocks noGrp="1"/>
          </p:cNvSpPr>
          <p:nvPr>
            <p:ph type="sldNum" sz="quarter" idx="4"/>
          </p:nvPr>
        </p:nvSpPr>
        <p:spPr>
          <a:xfrm>
            <a:off x="11311468" y="6272214"/>
            <a:ext cx="639233"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pPr eaLnBrk="0" fontAlgn="base" hangingPunct="0">
              <a:spcBef>
                <a:spcPct val="0"/>
              </a:spcBef>
              <a:spcAft>
                <a:spcPct val="0"/>
              </a:spcAft>
            </a:pPr>
            <a:fld id="{35E906E1-6487-4F00-BE5F-D9AEED6419BB}" type="slidenum">
              <a:rPr lang="tr-TR" altLang="tr-TR"/>
              <a:pPr eaLnBrk="0" fontAlgn="base" hangingPunct="0">
                <a:spcBef>
                  <a:spcPct val="0"/>
                </a:spcBef>
                <a:spcAft>
                  <a:spcPct val="0"/>
                </a:spcAft>
              </a:pPr>
              <a:t>‹#›</a:t>
            </a:fld>
            <a:endParaRPr lang="tr-TR" altLang="tr-TR"/>
          </a:p>
        </p:txBody>
      </p:sp>
    </p:spTree>
    <p:extLst>
      <p:ext uri="{BB962C8B-B14F-4D97-AF65-F5344CB8AC3E}">
        <p14:creationId xmlns:p14="http://schemas.microsoft.com/office/powerpoint/2010/main" val="772070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CB1A48-E8EA-4CDC-824A-B097E9710B93}" type="datetimeFigureOut">
              <a:rPr lang="tr-TR" smtClean="0">
                <a:solidFill>
                  <a:prstClr val="black">
                    <a:tint val="75000"/>
                  </a:prstClr>
                </a:solidFill>
              </a:rPr>
              <a:pPr/>
              <a:t>29.10.2017</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29075A-D8DD-4C97-920A-1E68415E9223}"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35239153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703388" y="1273175"/>
            <a:ext cx="8572500" cy="7620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tr-TR" altLang="tr-TR" sz="4400" b="1">
                <a:solidFill>
                  <a:srgbClr val="FFFF00"/>
                </a:solidFill>
              </a:rPr>
              <a:t>	</a:t>
            </a:r>
            <a:endParaRPr lang="tr-TR" altLang="tr-TR" sz="5400" b="1">
              <a:solidFill>
                <a:prstClr val="black"/>
              </a:solidFill>
            </a:endParaRPr>
          </a:p>
        </p:txBody>
      </p:sp>
      <p:sp>
        <p:nvSpPr>
          <p:cNvPr id="7171" name="Rectangle 4"/>
          <p:cNvSpPr>
            <a:spLocks noChangeArrowheads="1"/>
          </p:cNvSpPr>
          <p:nvPr/>
        </p:nvSpPr>
        <p:spPr bwMode="auto">
          <a:xfrm>
            <a:off x="1700213" y="469900"/>
            <a:ext cx="85725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tr-TR" altLang="tr-TR" sz="2400" b="1">
                <a:solidFill>
                  <a:srgbClr val="696464"/>
                </a:solidFill>
              </a:rPr>
              <a:t> </a:t>
            </a:r>
          </a:p>
        </p:txBody>
      </p:sp>
      <p:sp>
        <p:nvSpPr>
          <p:cNvPr id="5124" name="Rectangle 5"/>
          <p:cNvSpPr>
            <a:spLocks noGrp="1" noChangeArrowheads="1"/>
          </p:cNvSpPr>
          <p:nvPr>
            <p:ph type="ctrTitle"/>
          </p:nvPr>
        </p:nvSpPr>
        <p:spPr>
          <a:xfrm>
            <a:off x="2312988" y="1431925"/>
            <a:ext cx="7593012" cy="3036888"/>
          </a:xfrm>
        </p:spPr>
        <p:txBody>
          <a:bodyPr/>
          <a:lstStyle/>
          <a:p>
            <a:pPr algn="ctr" eaLnBrk="1" fontAlgn="auto" hangingPunct="1">
              <a:spcAft>
                <a:spcPts val="0"/>
              </a:spcAft>
              <a:defRPr/>
            </a:pPr>
            <a:r>
              <a:rPr lang="tr-TR" altLang="tr-TR" b="1" dirty="0" smtClean="0">
                <a:solidFill>
                  <a:schemeClr val="tx1"/>
                </a:solidFill>
              </a:rPr>
              <a:t>Hukukun TEMEL </a:t>
            </a:r>
            <a:r>
              <a:rPr lang="tr-TR" altLang="tr-TR" b="1" dirty="0" err="1" smtClean="0">
                <a:solidFill>
                  <a:schemeClr val="tx1"/>
                </a:solidFill>
              </a:rPr>
              <a:t>kavamları</a:t>
            </a:r>
            <a:r>
              <a:rPr lang="tr-TR" altLang="tr-TR" b="1" dirty="0" smtClean="0">
                <a:solidFill>
                  <a:schemeClr val="tx1"/>
                </a:solidFill>
              </a:rPr>
              <a:t/>
            </a:r>
            <a:br>
              <a:rPr lang="tr-TR" altLang="tr-TR" b="1" dirty="0" smtClean="0">
                <a:solidFill>
                  <a:schemeClr val="tx1"/>
                </a:solidFill>
              </a:rPr>
            </a:br>
            <a:endParaRPr lang="tr-TR" altLang="tr-TR" b="1" dirty="0" smtClean="0">
              <a:solidFill>
                <a:schemeClr val="tx1"/>
              </a:solidFill>
            </a:endParaRPr>
          </a:p>
        </p:txBody>
      </p:sp>
      <p:sp>
        <p:nvSpPr>
          <p:cNvPr id="7173" name="Rectangle 6"/>
          <p:cNvSpPr>
            <a:spLocks noGrp="1" noChangeArrowheads="1"/>
          </p:cNvSpPr>
          <p:nvPr>
            <p:ph type="subTitle" idx="1"/>
          </p:nvPr>
        </p:nvSpPr>
        <p:spPr>
          <a:xfrm>
            <a:off x="2895600" y="4268788"/>
            <a:ext cx="6400800" cy="1752600"/>
          </a:xfrm>
        </p:spPr>
        <p:txBody>
          <a:bodyPr/>
          <a:lstStyle/>
          <a:p>
            <a:pPr eaLnBrk="1" hangingPunct="1">
              <a:spcBef>
                <a:spcPct val="50000"/>
              </a:spcBef>
              <a:buClrTx/>
              <a:buSzTx/>
              <a:buFontTx/>
              <a:buNone/>
            </a:pPr>
            <a:endParaRPr lang="tr-TR" altLang="tr-TR" smtClean="0"/>
          </a:p>
        </p:txBody>
      </p:sp>
    </p:spTree>
    <p:extLst>
      <p:ext uri="{BB962C8B-B14F-4D97-AF65-F5344CB8AC3E}">
        <p14:creationId xmlns:p14="http://schemas.microsoft.com/office/powerpoint/2010/main" val="3437271548"/>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a:p>
        </p:txBody>
      </p:sp>
      <p:sp>
        <p:nvSpPr>
          <p:cNvPr id="45059" name="İçerik Yer Tutucusu 2"/>
          <p:cNvSpPr>
            <a:spLocks noGrp="1"/>
          </p:cNvSpPr>
          <p:nvPr>
            <p:ph idx="1"/>
          </p:nvPr>
        </p:nvSpPr>
        <p:spPr/>
        <p:txBody>
          <a:bodyPr/>
          <a:lstStyle/>
          <a:p>
            <a:r>
              <a:rPr lang="tr-TR" altLang="tr-TR" b="1" smtClean="0"/>
              <a:t>Yürütme: </a:t>
            </a:r>
            <a:r>
              <a:rPr lang="tr-TR" altLang="tr-TR" smtClean="0"/>
              <a:t>Yasalar ile kendisine tanınan hak ve yetkileri kullanarak kamu hizmetlerini yerine getirir.</a:t>
            </a:r>
          </a:p>
          <a:p>
            <a:r>
              <a:rPr lang="tr-TR" altLang="tr-TR" b="1" smtClean="0"/>
              <a:t>Yargı:</a:t>
            </a:r>
            <a:r>
              <a:rPr lang="tr-TR" altLang="tr-TR" smtClean="0"/>
              <a:t> Yasamayı denetler (Anayasaya uygunluk denetimi yaparak) ve yürütme organı ile yurttaşların işlem ve eylemlerinin hukuka (yasaya) uygun olması için verilen görevleri yapar.</a:t>
            </a:r>
          </a:p>
          <a:p>
            <a:endParaRPr lang="tr-TR" altLang="tr-TR" smtClean="0"/>
          </a:p>
        </p:txBody>
      </p:sp>
    </p:spTree>
    <p:extLst>
      <p:ext uri="{BB962C8B-B14F-4D97-AF65-F5344CB8AC3E}">
        <p14:creationId xmlns:p14="http://schemas.microsoft.com/office/powerpoint/2010/main" val="1329539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a:p>
        </p:txBody>
      </p:sp>
      <p:sp>
        <p:nvSpPr>
          <p:cNvPr id="46083" name="İçerik Yer Tutucusu 2"/>
          <p:cNvSpPr>
            <a:spLocks noGrp="1"/>
          </p:cNvSpPr>
          <p:nvPr>
            <p:ph idx="1"/>
          </p:nvPr>
        </p:nvSpPr>
        <p:spPr/>
        <p:txBody>
          <a:bodyPr/>
          <a:lstStyle/>
          <a:p>
            <a:r>
              <a:rPr lang="tr-TR" altLang="tr-TR" b="1" smtClean="0"/>
              <a:t>Kuvvetler ayrılığı:</a:t>
            </a:r>
            <a:r>
              <a:rPr lang="tr-TR" altLang="tr-TR" smtClean="0"/>
              <a:t> Her üç organın birbirinden bağımsız olması görüşünü savunur. Ülkemizde 1961 ve 1982 Anayasaları Kuvvetler ayrılığı prensibini taşımaktadır</a:t>
            </a:r>
          </a:p>
          <a:p>
            <a:r>
              <a:rPr lang="tr-TR" altLang="tr-TR" b="1" smtClean="0"/>
              <a:t>Kuvvetler birliği: </a:t>
            </a:r>
            <a:r>
              <a:rPr lang="tr-TR" altLang="tr-TR" smtClean="0"/>
              <a:t>Yasama, Yürütme ve Yargı erkleri tek bir organda toplanmaktadır. Ülkemizde 1924 Anayasası kuvvetler birliğine örnek gösterilebilir, her üç erk yasama meclisinde toplanmıştı.</a:t>
            </a:r>
          </a:p>
          <a:p>
            <a:endParaRPr lang="tr-TR" altLang="tr-TR" smtClean="0"/>
          </a:p>
        </p:txBody>
      </p:sp>
    </p:spTree>
    <p:extLst>
      <p:ext uri="{BB962C8B-B14F-4D97-AF65-F5344CB8AC3E}">
        <p14:creationId xmlns:p14="http://schemas.microsoft.com/office/powerpoint/2010/main" val="1700952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 İdare Hukuku: </a:t>
            </a:r>
            <a:endParaRPr lang="tr-TR" dirty="0"/>
          </a:p>
        </p:txBody>
      </p:sp>
      <p:sp>
        <p:nvSpPr>
          <p:cNvPr id="3" name="İçerik Yer Tutucusu 2"/>
          <p:cNvSpPr>
            <a:spLocks noGrp="1"/>
          </p:cNvSpPr>
          <p:nvPr>
            <p:ph idx="1"/>
          </p:nvPr>
        </p:nvSpPr>
        <p:spPr/>
        <p:txBody>
          <a:bodyPr/>
          <a:lstStyle/>
          <a:p>
            <a:r>
              <a:rPr lang="tr-TR" dirty="0" smtClean="0"/>
              <a:t>Devlet </a:t>
            </a:r>
            <a:r>
              <a:rPr lang="tr-TR" dirty="0"/>
              <a:t>yönetiminde görev alan organların temel ilişkilerini, görev ve yetkilerini, güncel işlerin yapılışını düzenleyen hukuk </a:t>
            </a:r>
            <a:r>
              <a:rPr lang="tr-TR" dirty="0" smtClean="0"/>
              <a:t>dalıdır</a:t>
            </a:r>
          </a:p>
          <a:p>
            <a:r>
              <a:rPr lang="tr-TR" dirty="0"/>
              <a:t>idare hukukunda eşitlik ilkesi değil astlık – üstlük ilkesi geçerlidir. Yönetimin alt kademeleri yasalar aykırı olmadığı sürece üstün talimatlarına uyma zorunluluğu vardır.</a:t>
            </a:r>
          </a:p>
        </p:txBody>
      </p:sp>
    </p:spTree>
    <p:extLst>
      <p:ext uri="{BB962C8B-B14F-4D97-AF65-F5344CB8AC3E}">
        <p14:creationId xmlns:p14="http://schemas.microsoft.com/office/powerpoint/2010/main" val="3416771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3.Uluslararası </a:t>
            </a:r>
            <a:r>
              <a:rPr lang="tr-TR" b="1" dirty="0"/>
              <a:t>Kamu Hukuku: </a:t>
            </a:r>
            <a:endParaRPr lang="tr-TR" dirty="0"/>
          </a:p>
        </p:txBody>
      </p:sp>
      <p:sp>
        <p:nvSpPr>
          <p:cNvPr id="3" name="İçerik Yer Tutucusu 2"/>
          <p:cNvSpPr>
            <a:spLocks noGrp="1"/>
          </p:cNvSpPr>
          <p:nvPr>
            <p:ph idx="1"/>
          </p:nvPr>
        </p:nvSpPr>
        <p:spPr/>
        <p:txBody>
          <a:bodyPr/>
          <a:lstStyle/>
          <a:p>
            <a:r>
              <a:rPr lang="tr-TR" dirty="0" smtClean="0"/>
              <a:t>Egemen </a:t>
            </a:r>
            <a:r>
              <a:rPr lang="tr-TR" dirty="0"/>
              <a:t>ve bağımsız devletler ile uluslararası kuruluşların birbirleriyle olan ilişkilerini düzenleyen hukuk dalına Uluslararası Hukuk ya da Devletler Genel (Kamu) Hukuku denilmektedir. Egemen ve bağımsız devletlerin yanı sıra sınırlı bağımsızlığa sahip ya da henüz devlet sayılmayan toplulukların aralarındaki ilişkiler de uluslararası kamu hukuku kurallarına göre sürdürülmektedir.</a:t>
            </a:r>
          </a:p>
          <a:p>
            <a:endParaRPr lang="tr-TR" dirty="0"/>
          </a:p>
        </p:txBody>
      </p:sp>
    </p:spTree>
    <p:extLst>
      <p:ext uri="{BB962C8B-B14F-4D97-AF65-F5344CB8AC3E}">
        <p14:creationId xmlns:p14="http://schemas.microsoft.com/office/powerpoint/2010/main" val="335683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4. Ceza Hukuku: </a:t>
            </a:r>
            <a:endParaRPr lang="tr-TR" dirty="0"/>
          </a:p>
        </p:txBody>
      </p:sp>
      <p:sp>
        <p:nvSpPr>
          <p:cNvPr id="3" name="İçerik Yer Tutucusu 2"/>
          <p:cNvSpPr>
            <a:spLocks noGrp="1"/>
          </p:cNvSpPr>
          <p:nvPr>
            <p:ph idx="1"/>
          </p:nvPr>
        </p:nvSpPr>
        <p:spPr/>
        <p:txBody>
          <a:bodyPr/>
          <a:lstStyle/>
          <a:p>
            <a:r>
              <a:rPr lang="tr-TR" dirty="0" smtClean="0"/>
              <a:t>Kamu </a:t>
            </a:r>
            <a:r>
              <a:rPr lang="tr-TR" dirty="0"/>
              <a:t>hukukunun bu dalı toplumun düzenini bozan davranışlar (suçlar) ve bunlara verilen cezaları kapsamaktadır. Ceza Hukuku </a:t>
            </a:r>
            <a:r>
              <a:rPr lang="tr-TR" b="1" dirty="0"/>
              <a:t>“Kanunsuz suç ve ceza olmaz”</a:t>
            </a:r>
            <a:r>
              <a:rPr lang="tr-TR" dirty="0"/>
              <a:t> ilkesinin sonucu olarak ortaya çıkmıştır. Bu ilkenin anlamı eylemi suç sayan düzenlemenin yasa ya da yasa gücünde kararname olması gerektiğidir.</a:t>
            </a:r>
          </a:p>
          <a:p>
            <a:endParaRPr lang="tr-TR" dirty="0"/>
          </a:p>
        </p:txBody>
      </p:sp>
    </p:spTree>
    <p:extLst>
      <p:ext uri="{BB962C8B-B14F-4D97-AF65-F5344CB8AC3E}">
        <p14:creationId xmlns:p14="http://schemas.microsoft.com/office/powerpoint/2010/main" val="3012694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de-DE" altLang="tr-TR" b="1" dirty="0" smtClean="0"/>
              <a:t>a)</a:t>
            </a:r>
            <a:r>
              <a:rPr lang="de-DE" altLang="tr-TR" b="1" dirty="0" err="1" smtClean="0"/>
              <a:t>Kanunsuz</a:t>
            </a:r>
            <a:r>
              <a:rPr lang="de-DE" altLang="tr-TR" b="1" dirty="0" smtClean="0"/>
              <a:t> </a:t>
            </a:r>
            <a:r>
              <a:rPr lang="de-DE" altLang="tr-TR" b="1" dirty="0" err="1" smtClean="0"/>
              <a:t>suç</a:t>
            </a:r>
            <a:r>
              <a:rPr lang="de-DE" altLang="tr-TR" b="1" dirty="0" smtClean="0"/>
              <a:t> </a:t>
            </a:r>
            <a:r>
              <a:rPr lang="de-DE" altLang="tr-TR" b="1" dirty="0" err="1" smtClean="0"/>
              <a:t>ve</a:t>
            </a:r>
            <a:r>
              <a:rPr lang="de-DE" altLang="tr-TR" b="1" dirty="0" smtClean="0"/>
              <a:t> </a:t>
            </a:r>
            <a:r>
              <a:rPr lang="de-DE" altLang="tr-TR" b="1" dirty="0" err="1" smtClean="0"/>
              <a:t>ceza</a:t>
            </a:r>
            <a:r>
              <a:rPr lang="de-DE" altLang="tr-TR" b="1" dirty="0" smtClean="0"/>
              <a:t> </a:t>
            </a:r>
            <a:r>
              <a:rPr lang="de-DE" altLang="tr-TR" b="1" dirty="0" err="1" smtClean="0"/>
              <a:t>olmaz</a:t>
            </a:r>
            <a:r>
              <a:rPr lang="de-DE" altLang="tr-TR" b="1" dirty="0" smtClean="0"/>
              <a:t> </a:t>
            </a:r>
            <a:r>
              <a:rPr lang="de-DE" altLang="tr-TR" b="1" dirty="0" err="1" smtClean="0"/>
              <a:t>ilkesi</a:t>
            </a:r>
            <a:endParaRPr lang="tr-TR" altLang="tr-TR" b="1" dirty="0" smtClean="0"/>
          </a:p>
          <a:p>
            <a:r>
              <a:rPr lang="tr-TR" dirty="0" smtClean="0"/>
              <a:t>Suçta kanunilik ilkesi: Bu ilkeye göre yasada suç olarak tanımlanmamış bir eylem için ceza </a:t>
            </a:r>
            <a:r>
              <a:rPr lang="tr-TR" dirty="0" err="1" smtClean="0"/>
              <a:t>verilemez.hakim</a:t>
            </a:r>
            <a:r>
              <a:rPr lang="tr-TR" dirty="0" smtClean="0"/>
              <a:t> yasada sayılmayan eylemleri suç kapsamında değerlendirerek kimseye ceza veremez.</a:t>
            </a:r>
          </a:p>
          <a:p>
            <a:endParaRPr lang="tr-TR" dirty="0" smtClean="0"/>
          </a:p>
          <a:p>
            <a:r>
              <a:rPr lang="tr-TR" dirty="0" smtClean="0"/>
              <a:t>Cezada kanunilik ilkesi: Kanunun suç saydığı eylemlere ancak kanunda yazılı ceza </a:t>
            </a:r>
            <a:r>
              <a:rPr lang="tr-TR" dirty="0" err="1" smtClean="0"/>
              <a:t>verilebilir.Bir</a:t>
            </a:r>
            <a:r>
              <a:rPr lang="tr-TR" dirty="0" smtClean="0"/>
              <a:t> eylem için yasada ceza verilmemiş ise o eylem suç olarak </a:t>
            </a:r>
            <a:r>
              <a:rPr lang="tr-TR" dirty="0" err="1" smtClean="0"/>
              <a:t>nitelendirilemez.Türk</a:t>
            </a:r>
            <a:r>
              <a:rPr lang="tr-TR" dirty="0" smtClean="0"/>
              <a:t> Ceza Kanunun 1.maddesi bu konuyu açık olarak </a:t>
            </a:r>
            <a:r>
              <a:rPr lang="tr-TR" dirty="0" err="1" smtClean="0"/>
              <a:t>belirtmiţtir</a:t>
            </a:r>
            <a:r>
              <a:rPr lang="tr-TR" dirty="0" smtClean="0"/>
              <a:t>.</a:t>
            </a:r>
          </a:p>
          <a:p>
            <a:endParaRPr lang="tr-TR" dirty="0"/>
          </a:p>
        </p:txBody>
      </p:sp>
    </p:spTree>
    <p:extLst>
      <p:ext uri="{BB962C8B-B14F-4D97-AF65-F5344CB8AC3E}">
        <p14:creationId xmlns:p14="http://schemas.microsoft.com/office/powerpoint/2010/main" val="4181399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de-DE" altLang="tr-TR" b="1" dirty="0" smtClean="0"/>
              <a:t>b)</a:t>
            </a:r>
            <a:r>
              <a:rPr lang="de-DE" altLang="tr-TR" b="1" dirty="0" err="1" smtClean="0"/>
              <a:t>Ceza</a:t>
            </a:r>
            <a:r>
              <a:rPr lang="de-DE" altLang="tr-TR" b="1" dirty="0" smtClean="0"/>
              <a:t> </a:t>
            </a:r>
            <a:r>
              <a:rPr lang="de-DE" altLang="tr-TR" b="1" dirty="0" err="1" smtClean="0"/>
              <a:t>Hukuku</a:t>
            </a:r>
            <a:r>
              <a:rPr lang="de-DE" altLang="tr-TR" b="1" dirty="0" smtClean="0"/>
              <a:t> </a:t>
            </a:r>
            <a:r>
              <a:rPr lang="de-DE" altLang="tr-TR" b="1" dirty="0" err="1" smtClean="0"/>
              <a:t>kuralları</a:t>
            </a:r>
            <a:r>
              <a:rPr lang="de-DE" altLang="tr-TR" b="1" dirty="0" smtClean="0"/>
              <a:t> </a:t>
            </a:r>
            <a:r>
              <a:rPr lang="de-DE" altLang="tr-TR" b="1" dirty="0" err="1" smtClean="0"/>
              <a:t>geçmişe</a:t>
            </a:r>
            <a:r>
              <a:rPr lang="de-DE" altLang="tr-TR" b="1" dirty="0" smtClean="0"/>
              <a:t> </a:t>
            </a:r>
            <a:r>
              <a:rPr lang="de-DE" altLang="tr-TR" b="1" dirty="0" err="1" smtClean="0"/>
              <a:t>etkili</a:t>
            </a:r>
            <a:r>
              <a:rPr lang="de-DE" altLang="tr-TR" b="1" dirty="0" smtClean="0"/>
              <a:t> </a:t>
            </a:r>
            <a:r>
              <a:rPr lang="de-DE" altLang="tr-TR" b="1" dirty="0" err="1" smtClean="0"/>
              <a:t>değildir</a:t>
            </a:r>
            <a:r>
              <a:rPr lang="tr-TR" altLang="tr-TR" b="1" dirty="0" smtClean="0"/>
              <a:t>.</a:t>
            </a:r>
          </a:p>
          <a:p>
            <a:endParaRPr lang="tr-TR" altLang="tr-TR" b="1" dirty="0" smtClean="0"/>
          </a:p>
          <a:p>
            <a:r>
              <a:rPr lang="de-DE" altLang="tr-TR" b="1" dirty="0" smtClean="0"/>
              <a:t>c)</a:t>
            </a:r>
            <a:r>
              <a:rPr lang="de-DE" altLang="tr-TR" b="1" dirty="0" err="1" smtClean="0"/>
              <a:t>Yasayı</a:t>
            </a:r>
            <a:r>
              <a:rPr lang="de-DE" altLang="tr-TR" b="1" dirty="0" smtClean="0"/>
              <a:t> </a:t>
            </a:r>
            <a:r>
              <a:rPr lang="de-DE" altLang="tr-TR" b="1" dirty="0" err="1" smtClean="0"/>
              <a:t>bilmemek</a:t>
            </a:r>
            <a:r>
              <a:rPr lang="de-DE" altLang="tr-TR" b="1" dirty="0" smtClean="0"/>
              <a:t> </a:t>
            </a:r>
            <a:r>
              <a:rPr lang="de-DE" altLang="tr-TR" b="1" dirty="0" err="1" smtClean="0"/>
              <a:t>mazeret</a:t>
            </a:r>
            <a:r>
              <a:rPr lang="de-DE" altLang="tr-TR" b="1" dirty="0" smtClean="0"/>
              <a:t> </a:t>
            </a:r>
            <a:r>
              <a:rPr lang="de-DE" altLang="tr-TR" b="1" dirty="0" err="1" smtClean="0"/>
              <a:t>sayılmaz</a:t>
            </a:r>
            <a:endParaRPr lang="tr-TR" altLang="tr-TR" b="1" dirty="0" smtClean="0"/>
          </a:p>
          <a:p>
            <a:endParaRPr lang="tr-TR" altLang="tr-TR" b="1" dirty="0" smtClean="0"/>
          </a:p>
          <a:p>
            <a:endParaRPr lang="tr-TR" dirty="0"/>
          </a:p>
        </p:txBody>
      </p:sp>
    </p:spTree>
    <p:extLst>
      <p:ext uri="{BB962C8B-B14F-4D97-AF65-F5344CB8AC3E}">
        <p14:creationId xmlns:p14="http://schemas.microsoft.com/office/powerpoint/2010/main" val="6379516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Yargılama Hukuku: </a:t>
            </a:r>
            <a:endParaRPr lang="tr-TR" dirty="0"/>
          </a:p>
        </p:txBody>
      </p:sp>
      <p:sp>
        <p:nvSpPr>
          <p:cNvPr id="3" name="İçerik Yer Tutucusu 2"/>
          <p:cNvSpPr>
            <a:spLocks noGrp="1"/>
          </p:cNvSpPr>
          <p:nvPr>
            <p:ph idx="1"/>
          </p:nvPr>
        </p:nvSpPr>
        <p:spPr/>
        <p:txBody>
          <a:bodyPr/>
          <a:lstStyle/>
          <a:p>
            <a:r>
              <a:rPr lang="tr-TR" dirty="0" smtClean="0"/>
              <a:t>Mahkemelerin </a:t>
            </a:r>
            <a:r>
              <a:rPr lang="tr-TR" dirty="0"/>
              <a:t>yargı görevini yerine getirirken</a:t>
            </a:r>
            <a:r>
              <a:rPr lang="tr-TR" b="1" dirty="0"/>
              <a:t> </a:t>
            </a:r>
            <a:r>
              <a:rPr lang="tr-TR" dirty="0"/>
              <a:t>uyguladıkları yol ve yöntemlerle ilgili hukuk kuralları yargılama hukuku  içinde yer alır. </a:t>
            </a:r>
          </a:p>
        </p:txBody>
      </p:sp>
    </p:spTree>
    <p:extLst>
      <p:ext uri="{BB962C8B-B14F-4D97-AF65-F5344CB8AC3E}">
        <p14:creationId xmlns:p14="http://schemas.microsoft.com/office/powerpoint/2010/main" val="8569392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İcra ve İflâs Hukuku: </a:t>
            </a:r>
            <a:endParaRPr lang="tr-TR" dirty="0"/>
          </a:p>
        </p:txBody>
      </p:sp>
      <p:sp>
        <p:nvSpPr>
          <p:cNvPr id="3" name="İçerik Yer Tutucusu 2"/>
          <p:cNvSpPr>
            <a:spLocks noGrp="1"/>
          </p:cNvSpPr>
          <p:nvPr>
            <p:ph idx="1"/>
          </p:nvPr>
        </p:nvSpPr>
        <p:spPr/>
        <p:txBody>
          <a:bodyPr/>
          <a:lstStyle/>
          <a:p>
            <a:r>
              <a:rPr lang="tr-TR" dirty="0" smtClean="0"/>
              <a:t>“</a:t>
            </a:r>
            <a:r>
              <a:rPr lang="tr-TR" dirty="0"/>
              <a:t>Cebri İcra Hukuku” da denilen İcra ve İflas Hukuku borçlunun borcunu kamu gücü aracılığı ile yerine getirmesidir. Kendi istekleri ile borçlarını ve yükümlülüklerini yerine getirmeyen gerçek ve tüzel kişilere karşı, İcra veya İflas Dairelerine başvurulur.</a:t>
            </a:r>
          </a:p>
          <a:p>
            <a:endParaRPr lang="tr-TR" dirty="0"/>
          </a:p>
        </p:txBody>
      </p:sp>
    </p:spTree>
    <p:extLst>
      <p:ext uri="{BB962C8B-B14F-4D97-AF65-F5344CB8AC3E}">
        <p14:creationId xmlns:p14="http://schemas.microsoft.com/office/powerpoint/2010/main" val="16224485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a:defRPr/>
            </a:pPr>
            <a:r>
              <a:rPr lang="tr-TR" altLang="tr-TR" smtClean="0">
                <a:solidFill>
                  <a:schemeClr val="tx1"/>
                </a:solidFill>
              </a:rPr>
              <a:t>HUKUKUN AMAÇLARI</a:t>
            </a:r>
            <a:endParaRPr lang="tr-TR" altLang="tr-TR" b="1" smtClean="0">
              <a:solidFill>
                <a:schemeClr val="tx1"/>
              </a:solidFill>
            </a:endParaRPr>
          </a:p>
        </p:txBody>
      </p:sp>
      <p:sp>
        <p:nvSpPr>
          <p:cNvPr id="47107" name="Rectangle 3"/>
          <p:cNvSpPr>
            <a:spLocks noGrp="1" noChangeArrowheads="1"/>
          </p:cNvSpPr>
          <p:nvPr>
            <p:ph idx="1"/>
          </p:nvPr>
        </p:nvSpPr>
        <p:spPr/>
        <p:txBody>
          <a:bodyPr/>
          <a:lstStyle/>
          <a:p>
            <a:pPr eaLnBrk="1" hangingPunct="1">
              <a:buFont typeface="Wingdings" panose="05000000000000000000" pitchFamily="2" charset="2"/>
              <a:buNone/>
            </a:pPr>
            <a:endParaRPr lang="tr-TR" altLang="tr-TR" smtClean="0"/>
          </a:p>
          <a:p>
            <a:pPr eaLnBrk="1" hangingPunct="1"/>
            <a:endParaRPr lang="tr-TR" altLang="tr-TR" smtClean="0"/>
          </a:p>
          <a:p>
            <a:pPr eaLnBrk="1" hangingPunct="1"/>
            <a:r>
              <a:rPr lang="tr-TR" altLang="tr-TR" smtClean="0"/>
              <a:t>Özgürlük</a:t>
            </a:r>
          </a:p>
          <a:p>
            <a:pPr eaLnBrk="1" hangingPunct="1"/>
            <a:r>
              <a:rPr lang="tr-TR" altLang="tr-TR" smtClean="0"/>
              <a:t>Barış</a:t>
            </a:r>
          </a:p>
          <a:p>
            <a:pPr eaLnBrk="1" hangingPunct="1"/>
            <a:r>
              <a:rPr lang="tr-TR" altLang="tr-TR" smtClean="0"/>
              <a:t>Adalet</a:t>
            </a:r>
          </a:p>
          <a:p>
            <a:pPr eaLnBrk="1" hangingPunct="1"/>
            <a:r>
              <a:rPr lang="tr-TR" altLang="tr-TR" smtClean="0"/>
              <a:t>Eşitlik</a:t>
            </a:r>
          </a:p>
          <a:p>
            <a:pPr eaLnBrk="1" hangingPunct="1"/>
            <a:endParaRPr lang="tr-TR" altLang="tr-TR" smtClean="0"/>
          </a:p>
        </p:txBody>
      </p:sp>
    </p:spTree>
    <p:extLst>
      <p:ext uri="{BB962C8B-B14F-4D97-AF65-F5344CB8AC3E}">
        <p14:creationId xmlns:p14="http://schemas.microsoft.com/office/powerpoint/2010/main" val="837129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Kanun Boşluğu ve Doldurulması</a:t>
            </a:r>
            <a:endParaRPr lang="tr-TR" dirty="0"/>
          </a:p>
        </p:txBody>
      </p:sp>
      <p:sp>
        <p:nvSpPr>
          <p:cNvPr id="36867" name="İçerik Yer Tutucusu 2"/>
          <p:cNvSpPr>
            <a:spLocks noGrp="1"/>
          </p:cNvSpPr>
          <p:nvPr>
            <p:ph idx="1"/>
          </p:nvPr>
        </p:nvSpPr>
        <p:spPr/>
        <p:txBody>
          <a:bodyPr/>
          <a:lstStyle/>
          <a:p>
            <a:r>
              <a:rPr lang="tr-TR" altLang="tr-TR" smtClean="0"/>
              <a:t>Bir hukuksal sorun hakkında yasada kural bulunmamasına </a:t>
            </a:r>
            <a:r>
              <a:rPr lang="tr-TR" altLang="tr-TR" b="1" smtClean="0"/>
              <a:t>“yasal boşluk”</a:t>
            </a:r>
            <a:r>
              <a:rPr lang="tr-TR" altLang="tr-TR" smtClean="0"/>
              <a:t> adı verilir. Hukukta iki tür boşluktan söz edilebilir. </a:t>
            </a:r>
          </a:p>
          <a:p>
            <a:pPr lvl="1"/>
            <a:r>
              <a:rPr lang="tr-TR" altLang="tr-TR" b="1" smtClean="0"/>
              <a:t>Gerçek boşluk</a:t>
            </a:r>
            <a:r>
              <a:rPr lang="tr-TR" altLang="tr-TR" smtClean="0"/>
              <a:t>; yasada konu ile ilgili hiçbir kuralın bulunmadığı durumu ifade eder. </a:t>
            </a:r>
          </a:p>
          <a:p>
            <a:pPr lvl="1"/>
            <a:r>
              <a:rPr lang="tr-TR" altLang="tr-TR" b="1" smtClean="0"/>
              <a:t>Gerçek olmayan boşluk</a:t>
            </a:r>
            <a:r>
              <a:rPr lang="tr-TR" altLang="tr-TR" smtClean="0"/>
              <a:t> ise yasada bulunan kuralın yeterli olmadığı durumu ifade eder. </a:t>
            </a:r>
          </a:p>
          <a:p>
            <a:endParaRPr lang="tr-TR" altLang="tr-TR" smtClean="0"/>
          </a:p>
        </p:txBody>
      </p:sp>
    </p:spTree>
    <p:extLst>
      <p:ext uri="{BB962C8B-B14F-4D97-AF65-F5344CB8AC3E}">
        <p14:creationId xmlns:p14="http://schemas.microsoft.com/office/powerpoint/2010/main" val="373447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dirty="0"/>
          </a:p>
        </p:txBody>
      </p:sp>
      <p:sp>
        <p:nvSpPr>
          <p:cNvPr id="37891" name="İçerik Yer Tutucusu 2"/>
          <p:cNvSpPr>
            <a:spLocks noGrp="1"/>
          </p:cNvSpPr>
          <p:nvPr>
            <p:ph idx="1"/>
          </p:nvPr>
        </p:nvSpPr>
        <p:spPr/>
        <p:txBody>
          <a:bodyPr>
            <a:normAutofit lnSpcReduction="10000"/>
          </a:bodyPr>
          <a:lstStyle/>
          <a:p>
            <a:r>
              <a:rPr lang="tr-TR" altLang="tr-TR" b="1" smtClean="0"/>
              <a:t>Boşluk doldurmanın iki yolu:</a:t>
            </a:r>
            <a:endParaRPr lang="tr-TR" altLang="tr-TR" smtClean="0"/>
          </a:p>
          <a:p>
            <a:r>
              <a:rPr lang="tr-TR" altLang="tr-TR" b="1" smtClean="0"/>
              <a:t>Örnekseme (kıyas) Yolu:</a:t>
            </a:r>
            <a:r>
              <a:rPr lang="tr-TR" altLang="tr-TR" smtClean="0"/>
              <a:t> Benzer bir sorun için konmuş olan hukuk kuralında yararlanılarak yasada bulunan boşluğun giderilmesidir. Örneğin, Soyadı Kanununa göre “iğrenç ve gülünç” soyadları kullanılamaz. Soyadları hakkındaki bu kural, örnekseme yolu ile adlara da uygulanabilir. Örnekseme yolu ile boşluk doldurulmasında yürürlükteki hukuk sistemi içinde kalınır ve mevcut hukuk kurallarından yararlanılır. Ancak Ceza Hukukunda örnekseme yoluna kural olarak başvurulmaz. Çünkü Ceza hukukunda “Kanunsuz suç ve ceza olmaz” ilkesi vardır. İdare Hukuku alanında da bireylere örnekseme yolu ile yükümlülükler getirilemez.</a:t>
            </a:r>
          </a:p>
          <a:p>
            <a:endParaRPr lang="tr-TR" altLang="tr-TR" smtClean="0"/>
          </a:p>
        </p:txBody>
      </p:sp>
    </p:spTree>
    <p:extLst>
      <p:ext uri="{BB962C8B-B14F-4D97-AF65-F5344CB8AC3E}">
        <p14:creationId xmlns:p14="http://schemas.microsoft.com/office/powerpoint/2010/main" val="1128598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a:p>
        </p:txBody>
      </p:sp>
      <p:sp>
        <p:nvSpPr>
          <p:cNvPr id="38915" name="İçerik Yer Tutucusu 2"/>
          <p:cNvSpPr>
            <a:spLocks noGrp="1"/>
          </p:cNvSpPr>
          <p:nvPr>
            <p:ph idx="1"/>
          </p:nvPr>
        </p:nvSpPr>
        <p:spPr/>
        <p:txBody>
          <a:bodyPr/>
          <a:lstStyle/>
          <a:p>
            <a:r>
              <a:rPr lang="tr-TR" altLang="tr-TR" b="1" smtClean="0"/>
              <a:t>Yargıcın Hukuk Yaratması Yolu: </a:t>
            </a:r>
            <a:r>
              <a:rPr lang="tr-TR" altLang="tr-TR" smtClean="0"/>
              <a:t>Örneksemeden yararlanılarak boşluk doldurmanın mümkün olmadığı durumlarda yargıç, kendi koyacağı kural ile boşluğu doldurur. Buna yargıcın hukuk yaratma yetkisi denir. Yaratılacak kural öncelikle görülmekte olan duruma çözüm getirir nitelikte olması gerekmekle birlikte benzer olaylara da uygulanabilir nitelikte olmalıdır. </a:t>
            </a:r>
          </a:p>
          <a:p>
            <a:endParaRPr lang="tr-TR" altLang="tr-TR" smtClean="0"/>
          </a:p>
        </p:txBody>
      </p:sp>
    </p:spTree>
    <p:extLst>
      <p:ext uri="{BB962C8B-B14F-4D97-AF65-F5344CB8AC3E}">
        <p14:creationId xmlns:p14="http://schemas.microsoft.com/office/powerpoint/2010/main" val="2613387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Kamu Hukuku ve Özel Hukuk Ayırımı: </a:t>
            </a:r>
            <a:endParaRPr lang="tr-TR" dirty="0"/>
          </a:p>
        </p:txBody>
      </p:sp>
      <p:sp>
        <p:nvSpPr>
          <p:cNvPr id="39939" name="İçerik Yer Tutucusu 2"/>
          <p:cNvSpPr>
            <a:spLocks noGrp="1"/>
          </p:cNvSpPr>
          <p:nvPr>
            <p:ph idx="1"/>
          </p:nvPr>
        </p:nvSpPr>
        <p:spPr/>
        <p:txBody>
          <a:bodyPr/>
          <a:lstStyle/>
          <a:p>
            <a:r>
              <a:rPr lang="tr-TR" altLang="tr-TR" dirty="0" smtClean="0"/>
              <a:t>Romalı Hukukçu </a:t>
            </a:r>
            <a:r>
              <a:rPr lang="tr-TR" altLang="tr-TR" dirty="0" err="1" smtClean="0"/>
              <a:t>Ulpianus’un</a:t>
            </a:r>
            <a:r>
              <a:rPr lang="tr-TR" altLang="tr-TR" dirty="0" smtClean="0"/>
              <a:t> yaptığı ayrıma göre Kamu Hukuku Roma Devletine, Özel Hukuk ise bireylerin çıkarına ilişkindir. Toplumdaki bazı ilişkiler kamu yararını ilgilendirirken bazı ilişkiler de bireylerin yararını ilgilendirir. Ancak bu ayrım, feodal hukuk sisteminin egemen olduğu Ortaçağda kaldırılmıştır. Çünkü bu çağda devletin kişiliği ile hükümdarın özel kişiliği birleşik bir görünüm almıştır. ülkeler hükümdarların özel mülkü, toprağı işleyenler ise hükümdarın kiracıları konumunda değerlendirilmiştir. Böyle bir anlayışta hukuk kurallarının kamu ve özel olarak ayrılmasının da bir anlamı olmayacaktı.</a:t>
            </a:r>
          </a:p>
          <a:p>
            <a:pPr marL="0" indent="0">
              <a:buNone/>
            </a:pPr>
            <a:endParaRPr lang="tr-TR" altLang="tr-TR" dirty="0" smtClean="0"/>
          </a:p>
        </p:txBody>
      </p:sp>
    </p:spTree>
    <p:extLst>
      <p:ext uri="{BB962C8B-B14F-4D97-AF65-F5344CB8AC3E}">
        <p14:creationId xmlns:p14="http://schemas.microsoft.com/office/powerpoint/2010/main" val="2822911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Kamu Hukuku ve Özel Hukuk Ayırımı: </a:t>
            </a:r>
            <a:endParaRPr lang="tr-TR" dirty="0"/>
          </a:p>
        </p:txBody>
      </p:sp>
      <p:sp>
        <p:nvSpPr>
          <p:cNvPr id="40963" name="İçerik Yer Tutucusu 2"/>
          <p:cNvSpPr>
            <a:spLocks noGrp="1"/>
          </p:cNvSpPr>
          <p:nvPr>
            <p:ph idx="1"/>
          </p:nvPr>
        </p:nvSpPr>
        <p:spPr/>
        <p:txBody>
          <a:bodyPr/>
          <a:lstStyle/>
          <a:p>
            <a:r>
              <a:rPr lang="tr-TR" altLang="tr-TR" smtClean="0"/>
              <a:t>Fransız Devrimi ile birlikte, egemenliğin kaynağının yeniden araştırılması ve modern devlet anlayışının ortaya çıkışı kamu – özel hukuk ayrımının yeniden yapılmasına yol açmıştır. Bu ayrımın nasıl yapılması gerektiği konusunda ise farklı görüşler ortaya atılmıştır. Bu görüşlerin en önemlileri aşağıda sıralanmıştır.</a:t>
            </a:r>
          </a:p>
          <a:p>
            <a:endParaRPr lang="tr-TR" altLang="tr-TR" smtClean="0"/>
          </a:p>
        </p:txBody>
      </p:sp>
    </p:spTree>
    <p:extLst>
      <p:ext uri="{BB962C8B-B14F-4D97-AF65-F5344CB8AC3E}">
        <p14:creationId xmlns:p14="http://schemas.microsoft.com/office/powerpoint/2010/main" val="2667682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Kamu Hukuku</a:t>
            </a:r>
            <a:r>
              <a:rPr lang="tr-TR" dirty="0"/>
              <a:t/>
            </a:r>
            <a:br>
              <a:rPr lang="tr-TR" dirty="0"/>
            </a:br>
            <a:endParaRPr lang="tr-TR" dirty="0"/>
          </a:p>
        </p:txBody>
      </p:sp>
      <p:sp>
        <p:nvSpPr>
          <p:cNvPr id="41987" name="İçerik Yer Tutucusu 2"/>
          <p:cNvSpPr>
            <a:spLocks noGrp="1"/>
          </p:cNvSpPr>
          <p:nvPr>
            <p:ph idx="1"/>
          </p:nvPr>
        </p:nvSpPr>
        <p:spPr>
          <a:xfrm>
            <a:off x="1774825" y="2120900"/>
            <a:ext cx="8497888" cy="4051300"/>
          </a:xfrm>
        </p:spPr>
        <p:txBody>
          <a:bodyPr/>
          <a:lstStyle/>
          <a:p>
            <a:pPr algn="just"/>
            <a:r>
              <a:rPr lang="tr-TR" altLang="tr-TR"/>
              <a:t>İnsanların toplum halinde yaşamaya başlamaları ve bunun sonucu olarak Yöneten ve Yönetilen sınıfların ortaya çıkışı toplumlarda devlet yapısının ve anlayışının yerleşmesini sağlamıştır. </a:t>
            </a:r>
          </a:p>
          <a:p>
            <a:pPr algn="just"/>
            <a:r>
              <a:rPr lang="tr-TR" altLang="tr-TR"/>
              <a:t>Devletin kişilerle olan ilişkilerinde uyguladığı kurallar bir araya getirilerek bunlara genel bir ifade ile “Kamu Hukuku Kuralları” denilmiştir.</a:t>
            </a:r>
          </a:p>
          <a:p>
            <a:endParaRPr lang="tr-TR" altLang="tr-TR" smtClean="0"/>
          </a:p>
        </p:txBody>
      </p:sp>
    </p:spTree>
    <p:extLst>
      <p:ext uri="{BB962C8B-B14F-4D97-AF65-F5344CB8AC3E}">
        <p14:creationId xmlns:p14="http://schemas.microsoft.com/office/powerpoint/2010/main" val="1309537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dirty="0" smtClean="0"/>
              <a:t>1. Anayasa </a:t>
            </a:r>
            <a:r>
              <a:rPr lang="tr-TR" dirty="0"/>
              <a:t>Hukuku: </a:t>
            </a:r>
          </a:p>
        </p:txBody>
      </p:sp>
      <p:sp>
        <p:nvSpPr>
          <p:cNvPr id="43011" name="İçerik Yer Tutucusu 2"/>
          <p:cNvSpPr>
            <a:spLocks noGrp="1"/>
          </p:cNvSpPr>
          <p:nvPr>
            <p:ph idx="1"/>
          </p:nvPr>
        </p:nvSpPr>
        <p:spPr/>
        <p:txBody>
          <a:bodyPr/>
          <a:lstStyle/>
          <a:p>
            <a:r>
              <a:rPr lang="tr-TR" altLang="tr-TR" dirty="0" smtClean="0"/>
              <a:t>Kamu hukuku kuralları, başta Anayasa olmak üzere 6 ana başlık altında incelenmektedir.</a:t>
            </a:r>
          </a:p>
          <a:p>
            <a:r>
              <a:rPr lang="tr-TR" altLang="tr-TR" dirty="0" smtClean="0"/>
              <a:t>Anayasa Hukuku, devletin yapısını (biçimini), özelliklerini, devlet örgütünü, hak ve yetkilerini ve bireylerin devlet ile olan ilişkilerini belirler. Her devletin bir Anayasa Hukuku bulunmasına karşın bu anayasalar her zaman yazılı hukuk metinleri olmayabilmektedir (İngiltere örneği). Ancak anayasası olmayan devlet yoktur</a:t>
            </a:r>
          </a:p>
        </p:txBody>
      </p:sp>
    </p:spTree>
    <p:extLst>
      <p:ext uri="{BB962C8B-B14F-4D97-AF65-F5344CB8AC3E}">
        <p14:creationId xmlns:p14="http://schemas.microsoft.com/office/powerpoint/2010/main" val="2807844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dirty="0"/>
          </a:p>
        </p:txBody>
      </p:sp>
      <p:sp>
        <p:nvSpPr>
          <p:cNvPr id="44035" name="İçerik Yer Tutucusu 2"/>
          <p:cNvSpPr>
            <a:spLocks noGrp="1"/>
          </p:cNvSpPr>
          <p:nvPr>
            <p:ph idx="1"/>
          </p:nvPr>
        </p:nvSpPr>
        <p:spPr/>
        <p:txBody>
          <a:bodyPr/>
          <a:lstStyle/>
          <a:p>
            <a:r>
              <a:rPr lang="tr-TR" altLang="tr-TR" smtClean="0"/>
              <a:t>Genelde bütün anayasalarda devletin üç temel görevinden söz edilmektedir, bunlar Yasama, Yürütme  ve Yargıdır.</a:t>
            </a:r>
          </a:p>
          <a:p>
            <a:r>
              <a:rPr lang="tr-TR" altLang="tr-TR" b="1" smtClean="0"/>
              <a:t>Yasama:</a:t>
            </a:r>
            <a:r>
              <a:rPr lang="tr-TR" altLang="tr-TR" smtClean="0"/>
              <a:t> Halk adına egemenlik hakkını kullanarak toplumu yönlendirecek yazılı hukuk kurallarını yani yasaları yapar ve ayni zamanda Yürütmeyi denetler. (Meclise sunulan Soru ve Gensoru mekanizmalarını kullanır)</a:t>
            </a:r>
          </a:p>
          <a:p>
            <a:endParaRPr lang="tr-TR" altLang="tr-TR" smtClean="0"/>
          </a:p>
        </p:txBody>
      </p:sp>
    </p:spTree>
    <p:extLst>
      <p:ext uri="{BB962C8B-B14F-4D97-AF65-F5344CB8AC3E}">
        <p14:creationId xmlns:p14="http://schemas.microsoft.com/office/powerpoint/2010/main" val="3180733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901</Words>
  <Application>Microsoft Office PowerPoint</Application>
  <PresentationFormat>Geniş ekran</PresentationFormat>
  <Paragraphs>51</Paragraphs>
  <Slides>19</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19</vt:i4>
      </vt:variant>
    </vt:vector>
  </HeadingPairs>
  <TitlesOfParts>
    <vt:vector size="27" baseType="lpstr">
      <vt:lpstr>Arial</vt:lpstr>
      <vt:lpstr>Calibri</vt:lpstr>
      <vt:lpstr>Calibri Light</vt:lpstr>
      <vt:lpstr>Rockwell</vt:lpstr>
      <vt:lpstr>Rockwell Condensed</vt:lpstr>
      <vt:lpstr>Wingdings</vt:lpstr>
      <vt:lpstr>Wood Type Yazı Tipi</vt:lpstr>
      <vt:lpstr>Office Teması</vt:lpstr>
      <vt:lpstr>Hukukun TEMEL kavamları </vt:lpstr>
      <vt:lpstr>Kanun Boşluğu ve Doldurulması</vt:lpstr>
      <vt:lpstr>PowerPoint Sunusu</vt:lpstr>
      <vt:lpstr>PowerPoint Sunusu</vt:lpstr>
      <vt:lpstr>Kamu Hukuku ve Özel Hukuk Ayırımı: </vt:lpstr>
      <vt:lpstr>Kamu Hukuku ve Özel Hukuk Ayırımı: </vt:lpstr>
      <vt:lpstr>Kamu Hukuku </vt:lpstr>
      <vt:lpstr>1. Anayasa Hukuku: </vt:lpstr>
      <vt:lpstr>PowerPoint Sunusu</vt:lpstr>
      <vt:lpstr>PowerPoint Sunusu</vt:lpstr>
      <vt:lpstr>PowerPoint Sunusu</vt:lpstr>
      <vt:lpstr>2. İdare Hukuku: </vt:lpstr>
      <vt:lpstr>3.Uluslararası Kamu Hukuku: </vt:lpstr>
      <vt:lpstr>4. Ceza Hukuku: </vt:lpstr>
      <vt:lpstr>PowerPoint Sunusu</vt:lpstr>
      <vt:lpstr>PowerPoint Sunusu</vt:lpstr>
      <vt:lpstr>Yargılama Hukuku: </vt:lpstr>
      <vt:lpstr>İcra ve İflâs Hukuku: </vt:lpstr>
      <vt:lpstr>HUKUKUN AMAÇLARI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TEMEL kavamları</dc:title>
  <dc:creator>emir üner</dc:creator>
  <cp:lastModifiedBy>emir üner</cp:lastModifiedBy>
  <cp:revision>16</cp:revision>
  <dcterms:created xsi:type="dcterms:W3CDTF">2017-10-29T11:28:51Z</dcterms:created>
  <dcterms:modified xsi:type="dcterms:W3CDTF">2017-10-29T11:39:18Z</dcterms:modified>
</cp:coreProperties>
</file>