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7" r:id="rId2"/>
    <p:sldId id="259" r:id="rId3"/>
    <p:sldId id="284" r:id="rId4"/>
    <p:sldId id="262" r:id="rId5"/>
    <p:sldId id="263" r:id="rId6"/>
    <p:sldId id="304" r:id="rId7"/>
    <p:sldId id="305" r:id="rId8"/>
    <p:sldId id="306" r:id="rId9"/>
    <p:sldId id="311" r:id="rId10"/>
    <p:sldId id="312" r:id="rId11"/>
    <p:sldId id="313" r:id="rId12"/>
    <p:sldId id="314" r:id="rId13"/>
    <p:sldId id="315" r:id="rId14"/>
    <p:sldId id="285" r:id="rId15"/>
    <p:sldId id="319" r:id="rId16"/>
    <p:sldId id="261" r:id="rId17"/>
    <p:sldId id="307" r:id="rId18"/>
    <p:sldId id="308" r:id="rId19"/>
    <p:sldId id="309" r:id="rId20"/>
    <p:sldId id="310" r:id="rId21"/>
    <p:sldId id="316" r:id="rId22"/>
    <p:sldId id="317" r:id="rId23"/>
    <p:sldId id="264" r:id="rId24"/>
    <p:sldId id="282" r:id="rId25"/>
    <p:sldId id="318" r:id="rId26"/>
    <p:sldId id="320" r:id="rId27"/>
    <p:sldId id="321" r:id="rId28"/>
    <p:sldId id="265" r:id="rId29"/>
    <p:sldId id="286" r:id="rId30"/>
    <p:sldId id="288" r:id="rId31"/>
    <p:sldId id="273" r:id="rId32"/>
    <p:sldId id="274" r:id="rId33"/>
    <p:sldId id="275" r:id="rId34"/>
    <p:sldId id="276" r:id="rId35"/>
    <p:sldId id="277" r:id="rId36"/>
    <p:sldId id="278" r:id="rId37"/>
    <p:sldId id="281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0"/>
    <p:restoredTop sz="99203" autoAdjust="0"/>
  </p:normalViewPr>
  <p:slideViewPr>
    <p:cSldViewPr>
      <p:cViewPr varScale="1">
        <p:scale>
          <a:sx n="140" d="100"/>
          <a:sy n="140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927E9-81AD-264A-9688-57F1D6CA18C2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DB910-2AA7-6548-983C-D1410A53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4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18X3X63O\MP900439472[1]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7"/>
          <a:stretch/>
        </p:blipFill>
        <p:spPr bwMode="auto">
          <a:xfrm>
            <a:off x="-1044" y="-1"/>
            <a:ext cx="9145044" cy="69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1295400"/>
            <a:ext cx="6499225" cy="236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Chalkduster"/>
                <a:cs typeface="Chalkduster"/>
              </a:rPr>
              <a:t>Yaşam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Bilimlerinde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Araştırma</a:t>
            </a:r>
            <a:r>
              <a:rPr lang="en-US" dirty="0" smtClean="0">
                <a:latin typeface="Chalkduster"/>
                <a:cs typeface="Chalkduster"/>
              </a:rPr>
              <a:t>/</a:t>
            </a:r>
            <a:r>
              <a:rPr lang="en-US" dirty="0" err="1" smtClean="0">
                <a:latin typeface="Chalkduster"/>
                <a:cs typeface="Chalkduster"/>
              </a:rPr>
              <a:t>Yayın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Etiği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ve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Yasal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Boşluklar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7108825" cy="13716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Prof. Dr.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Hilal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Özdağ</a:t>
            </a:r>
            <a:endParaRPr lang="en-US" dirty="0" smtClean="0">
              <a:solidFill>
                <a:schemeClr val="bg1"/>
              </a:solidFill>
              <a:latin typeface="Chalkduster"/>
              <a:cs typeface="Chalkduste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Ankara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Üniversitesi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Biyoteknoloji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Enstitüsü</a:t>
            </a:r>
            <a:endParaRPr lang="en-US" dirty="0" smtClean="0">
              <a:solidFill>
                <a:schemeClr val="bg1"/>
              </a:solidFill>
              <a:latin typeface="Chalkduster"/>
              <a:cs typeface="Chalkduste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Chalkduster"/>
              </a:rPr>
              <a:t>hilalozdag@gmail.com</a:t>
            </a:r>
            <a:endParaRPr lang="en-US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pic>
        <p:nvPicPr>
          <p:cNvPr id="14340" name="Picture 2" descr="Biyotek-beya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62600"/>
            <a:ext cx="25955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/>
                <a:cs typeface="Chalkduster"/>
              </a:rPr>
              <a:t>Ülkemizde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İntihal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ile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ilgili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Mevzuat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latin typeface="Chalkboard"/>
                <a:cs typeface="Chalkboard"/>
              </a:rPr>
              <a:t>2012 </a:t>
            </a:r>
            <a:r>
              <a:rPr lang="en-US" dirty="0" err="1" smtClean="0">
                <a:latin typeface="Chalkboard"/>
                <a:cs typeface="Chalkboard"/>
              </a:rPr>
              <a:t>yılına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dek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Yükseköğretim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Kurumları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>
                <a:latin typeface="Chalkboard"/>
                <a:cs typeface="Chalkboard"/>
              </a:rPr>
              <a:t>Yönetici</a:t>
            </a:r>
            <a:r>
              <a:rPr lang="en-US" dirty="0">
                <a:latin typeface="Chalkboard"/>
                <a:cs typeface="Chalkboard"/>
              </a:rPr>
              <a:t>, </a:t>
            </a:r>
            <a:r>
              <a:rPr lang="en-US" dirty="0" err="1">
                <a:latin typeface="Chalkboard"/>
                <a:cs typeface="Chalkboard"/>
              </a:rPr>
              <a:t>Öğretim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err="1">
                <a:latin typeface="Chalkboard"/>
                <a:cs typeface="Chalkboard"/>
              </a:rPr>
              <a:t>Elemanı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err="1">
                <a:latin typeface="Chalkboard"/>
                <a:cs typeface="Chalkboard"/>
              </a:rPr>
              <a:t>ve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err="1">
                <a:latin typeface="Chalkboard"/>
                <a:cs typeface="Chalkboard"/>
              </a:rPr>
              <a:t>Memurları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err="1">
                <a:latin typeface="Chalkboard"/>
                <a:cs typeface="Chalkboard"/>
              </a:rPr>
              <a:t>Disiplin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Yönetmeliği’nde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intihal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suçunun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cezası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Üniversite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Öğretim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Mesleğinden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Çıkarma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olarak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tanımlanıyordu</a:t>
            </a:r>
            <a:r>
              <a:rPr lang="en-US" dirty="0" smtClean="0">
                <a:latin typeface="Chalkboard"/>
                <a:cs typeface="Chalkboard"/>
              </a:rPr>
              <a:t>.</a:t>
            </a:r>
          </a:p>
          <a:p>
            <a:pPr algn="just"/>
            <a:r>
              <a:rPr lang="en-US" dirty="0" smtClean="0">
                <a:latin typeface="Chalkboard"/>
                <a:cs typeface="Chalkboard"/>
              </a:rPr>
              <a:t> </a:t>
            </a:r>
            <a:endParaRPr lang="en-US" dirty="0">
              <a:latin typeface="Chalkboard"/>
              <a:cs typeface="Chalkboard"/>
            </a:endParaRPr>
          </a:p>
          <a:p>
            <a:pPr algn="just"/>
            <a:r>
              <a:rPr lang="en-US" dirty="0" smtClean="0">
                <a:latin typeface="Chalkboard"/>
                <a:cs typeface="Chalkboard"/>
              </a:rPr>
              <a:t>20.09.2012 </a:t>
            </a:r>
            <a:r>
              <a:rPr lang="en-US" dirty="0" err="1">
                <a:latin typeface="Chalkboard"/>
                <a:cs typeface="Chalkboard"/>
              </a:rPr>
              <a:t>tarih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err="1">
                <a:latin typeface="Chalkboard"/>
                <a:cs typeface="Chalkboard"/>
              </a:rPr>
              <a:t>ve</a:t>
            </a:r>
            <a:r>
              <a:rPr lang="en-US" dirty="0">
                <a:latin typeface="Chalkboard"/>
                <a:cs typeface="Chalkboard"/>
              </a:rPr>
              <a:t> K.2012/1218 </a:t>
            </a:r>
            <a:r>
              <a:rPr lang="en-US" dirty="0" err="1">
                <a:latin typeface="Chalkboard"/>
                <a:cs typeface="Chalkboard"/>
              </a:rPr>
              <a:t>sayılı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b="1" dirty="0">
                <a:latin typeface="Chalkboard"/>
                <a:cs typeface="Chalkboard"/>
              </a:rPr>
              <a:t>DANIŞTAY İDARİ DAVA DAİRELERİ </a:t>
            </a:r>
            <a:r>
              <a:rPr lang="en-US" b="1" dirty="0" smtClean="0">
                <a:latin typeface="Chalkboard"/>
                <a:cs typeface="Chalkboard"/>
              </a:rPr>
              <a:t>KURULU (DİDDK) </a:t>
            </a:r>
            <a:r>
              <a:rPr lang="en-US" b="1" dirty="0" err="1" smtClean="0">
                <a:latin typeface="Chalkboard"/>
                <a:cs typeface="Chalkboard"/>
              </a:rPr>
              <a:t>kararı</a:t>
            </a:r>
            <a:r>
              <a:rPr lang="en-US" b="1" dirty="0" smtClean="0">
                <a:latin typeface="Chalkboard"/>
                <a:cs typeface="Chalkboard"/>
              </a:rPr>
              <a:t> </a:t>
            </a:r>
            <a:r>
              <a:rPr lang="en-US" b="1" dirty="0" err="1" smtClean="0">
                <a:latin typeface="Chalkboard"/>
                <a:cs typeface="Chalkboard"/>
              </a:rPr>
              <a:t>ile</a:t>
            </a:r>
            <a:r>
              <a:rPr lang="en-US" b="1" dirty="0" smtClean="0">
                <a:latin typeface="Chalkboard"/>
                <a:cs typeface="Chalkboard"/>
              </a:rPr>
              <a:t> </a:t>
            </a:r>
            <a:r>
              <a:rPr lang="en-US" dirty="0" smtClean="0">
                <a:latin typeface="Chalkboard"/>
                <a:cs typeface="Chalkboard"/>
              </a:rPr>
              <a:t> “</a:t>
            </a:r>
            <a:r>
              <a:rPr lang="en-US" dirty="0" err="1" smtClean="0">
                <a:latin typeface="Chalkboard"/>
                <a:cs typeface="Chalkboard"/>
              </a:rPr>
              <a:t>üniversite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>
                <a:latin typeface="Chalkboard"/>
                <a:cs typeface="Chalkboard"/>
              </a:rPr>
              <a:t>öğretim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err="1">
                <a:latin typeface="Chalkboard"/>
                <a:cs typeface="Chalkboard"/>
              </a:rPr>
              <a:t>mesleğinden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err="1">
                <a:latin typeface="Chalkboard"/>
                <a:cs typeface="Chalkboard"/>
              </a:rPr>
              <a:t>çıkarma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cezası</a:t>
            </a:r>
            <a:r>
              <a:rPr lang="en-US" dirty="0" smtClean="0">
                <a:latin typeface="Chalkboard"/>
                <a:cs typeface="Chalkboard"/>
              </a:rPr>
              <a:t>” </a:t>
            </a:r>
            <a:r>
              <a:rPr lang="en-US" dirty="0" err="1" smtClean="0">
                <a:latin typeface="Chalkboard"/>
                <a:cs typeface="Chalkboard"/>
              </a:rPr>
              <a:t>kanunda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tanımlanmamış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olduğu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için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iptal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edilmiştir</a:t>
            </a:r>
            <a:r>
              <a:rPr lang="en-US" dirty="0" smtClean="0">
                <a:latin typeface="Chalkboard"/>
                <a:cs typeface="Chalkboard"/>
              </a:rPr>
              <a:t>.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631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/>
                <a:cs typeface="Chalkduster"/>
              </a:rPr>
              <a:t>Ülkemizde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İntihal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ile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ilgili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Mevzuat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Chalkboard"/>
                <a:cs typeface="Chalkboard"/>
              </a:rPr>
              <a:t>Bu </a:t>
            </a:r>
            <a:r>
              <a:rPr lang="en-US" dirty="0" err="1" smtClean="0">
                <a:latin typeface="Chalkboard"/>
                <a:cs typeface="Chalkboard"/>
              </a:rPr>
              <a:t>cezanın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iptali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ile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YÖK’ün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yeniden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düzenleme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yaptığı</a:t>
            </a:r>
            <a:r>
              <a:rPr lang="en-US" dirty="0" smtClean="0">
                <a:latin typeface="Chalkboard"/>
                <a:cs typeface="Chalkboard"/>
              </a:rPr>
              <a:t> 2014 </a:t>
            </a:r>
            <a:r>
              <a:rPr lang="en-US" dirty="0" err="1" smtClean="0">
                <a:latin typeface="Chalkboard"/>
                <a:cs typeface="Chalkboard"/>
              </a:rPr>
              <a:t>yılına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dek</a:t>
            </a:r>
            <a:r>
              <a:rPr lang="en-US" dirty="0" smtClean="0">
                <a:latin typeface="Chalkboard"/>
                <a:cs typeface="Chalkboard"/>
              </a:rPr>
              <a:t> (</a:t>
            </a:r>
            <a:r>
              <a:rPr lang="tr-TR" dirty="0">
                <a:latin typeface="Chalkboard"/>
                <a:cs typeface="Chalkboard"/>
              </a:rPr>
              <a:t>Resmî Gazete, 29.1.2014, </a:t>
            </a:r>
            <a:r>
              <a:rPr lang="tr-TR" dirty="0" smtClean="0">
                <a:latin typeface="Chalkboard"/>
                <a:cs typeface="Chalkboard"/>
              </a:rPr>
              <a:t>Sayı 28897) intihal suçlarında yasal boşluk oluşmuştur.</a:t>
            </a:r>
          </a:p>
          <a:p>
            <a:pPr algn="just"/>
            <a:r>
              <a:rPr lang="tr-TR" dirty="0" smtClean="0">
                <a:latin typeface="Chalkboard"/>
                <a:cs typeface="Chalkboard"/>
              </a:rPr>
              <a:t>2014 yılında yapılmış olan düzenlenme ile intihal suçunun cezası 657 sayılı kanunda tanımlanmış olan kamu görevinden men olarak belirlenmiştir.</a:t>
            </a:r>
            <a:endParaRPr lang="tr-TR" dirty="0"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088063"/>
            <a:ext cx="402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Demircioğlu</a:t>
            </a:r>
            <a:r>
              <a:rPr lang="en-US" sz="1200" i="1" dirty="0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 MY, Ankara </a:t>
            </a:r>
            <a:r>
              <a:rPr lang="en-US" sz="1200" i="1" dirty="0" err="1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Barosu</a:t>
            </a:r>
            <a:r>
              <a:rPr lang="en-US" sz="1200" i="1" dirty="0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Dergisi</a:t>
            </a:r>
            <a:r>
              <a:rPr lang="en-US" sz="1200" i="1" dirty="0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, 2014/4</a:t>
            </a:r>
            <a:endParaRPr lang="en-US" sz="1200" i="1" dirty="0">
              <a:solidFill>
                <a:srgbClr val="FFFF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Bu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durumda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?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95300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>
                <a:latin typeface="Chalkboard"/>
                <a:cs typeface="Chalkboard"/>
              </a:rPr>
              <a:t>2012-2014 yılları arasında yapılmış olan intihal suçları cezalandırılamaz!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  <a:latin typeface="Chalkboard"/>
                <a:cs typeface="Chalkboard"/>
              </a:rPr>
              <a:t>Yönetmelikteki intihal tanımına göre:</a:t>
            </a:r>
          </a:p>
          <a:p>
            <a:pPr lvl="1" algn="just"/>
            <a:r>
              <a:rPr lang="tr-TR" dirty="0" smtClean="0">
                <a:latin typeface="Chalkboard"/>
                <a:cs typeface="Chalkboard"/>
              </a:rPr>
              <a:t>Referans vererek aynı veya farklı kaynaklardan “kopyala/kes yapıştır” yapanlar </a:t>
            </a:r>
            <a:r>
              <a:rPr lang="tr-TR" dirty="0" smtClean="0">
                <a:solidFill>
                  <a:srgbClr val="FF0000"/>
                </a:solidFill>
                <a:latin typeface="Chalkboard"/>
                <a:cs typeface="Chalkboard"/>
              </a:rPr>
              <a:t>cezalandırılamaz</a:t>
            </a:r>
          </a:p>
          <a:p>
            <a:pPr lvl="1" algn="just"/>
            <a:r>
              <a:rPr lang="tr-TR" dirty="0" smtClean="0">
                <a:latin typeface="Chalkboard"/>
                <a:cs typeface="Chalkboard"/>
              </a:rPr>
              <a:t>Referans vermeden 2-3 cümle / sayfalar alan kişiler </a:t>
            </a:r>
            <a:r>
              <a:rPr lang="tr-TR" dirty="0" smtClean="0">
                <a:solidFill>
                  <a:srgbClr val="FF0000"/>
                </a:solidFill>
                <a:latin typeface="Chalkboard"/>
                <a:cs typeface="Chalkboard"/>
              </a:rPr>
              <a:t>bir daha devlet kadrosunda görev yapamazlar</a:t>
            </a:r>
            <a:endParaRPr lang="tr-TR" dirty="0">
              <a:solidFill>
                <a:srgbClr val="FF0000"/>
              </a:solidFill>
              <a:latin typeface="Chalkboard"/>
              <a:cs typeface="Chalkboard"/>
            </a:endParaRPr>
          </a:p>
          <a:p>
            <a:pPr algn="just"/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11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Ceza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uygulanabilir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ve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caydırıcı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olmalı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95300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Chalkboard"/>
                <a:cs typeface="Chalkboard"/>
              </a:rPr>
              <a:t>Mevcut yönetmelikteki intihal tanımlaması yetersizdir. </a:t>
            </a:r>
          </a:p>
          <a:p>
            <a:pPr algn="just"/>
            <a:r>
              <a:rPr lang="tr-TR" dirty="0" smtClean="0">
                <a:latin typeface="Chalkboard"/>
                <a:cs typeface="Chalkboard"/>
              </a:rPr>
              <a:t>Kamu görevinden men cezası çok ağır bir cezadır. </a:t>
            </a:r>
          </a:p>
          <a:p>
            <a:pPr lvl="1" algn="just"/>
            <a:r>
              <a:rPr lang="tr-TR" dirty="0" smtClean="0">
                <a:solidFill>
                  <a:srgbClr val="FFF8A2"/>
                </a:solidFill>
                <a:latin typeface="Chalkboard"/>
                <a:cs typeface="Chalkboard"/>
              </a:rPr>
              <a:t>Böyle bir ceza ancak bütün kariyerini kopyala/yapıştır-</a:t>
            </a:r>
            <a:r>
              <a:rPr lang="tr-TR" dirty="0" err="1" smtClean="0">
                <a:solidFill>
                  <a:srgbClr val="FFF8A2"/>
                </a:solidFill>
                <a:latin typeface="Chalkboard"/>
                <a:cs typeface="Chalkboard"/>
              </a:rPr>
              <a:t>aşır’a</a:t>
            </a:r>
            <a:r>
              <a:rPr lang="tr-TR" dirty="0" smtClean="0">
                <a:solidFill>
                  <a:srgbClr val="FFF8A2"/>
                </a:solidFill>
                <a:latin typeface="Chalkboard"/>
                <a:cs typeface="Chalkboard"/>
              </a:rPr>
              <a:t> dayandırmış bir örnek için düşünülebilir.</a:t>
            </a:r>
          </a:p>
          <a:p>
            <a:pPr lvl="1" algn="just"/>
            <a:r>
              <a:rPr lang="tr-TR" dirty="0" smtClean="0">
                <a:latin typeface="Chalkboard"/>
                <a:cs typeface="Chalkboard"/>
              </a:rPr>
              <a:t>Yönetmelik intihal tanımlamasını detaylandırmalı ve fiilin kapsam ve tekrarına bağlı olarak dereceli bir ceza sistemi getirmelidir.</a:t>
            </a:r>
          </a:p>
          <a:p>
            <a:pPr algn="just"/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49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1148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/>
                <a:cs typeface="Chalkduster"/>
              </a:rPr>
              <a:t>Yayın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araştırma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etiğine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aykırı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diğer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durumlarla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ilgili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mevzuat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Fabrikasyon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876800"/>
          </a:xfrm>
        </p:spPr>
        <p:txBody>
          <a:bodyPr>
            <a:noAutofit/>
          </a:bodyPr>
          <a:lstStyle/>
          <a:p>
            <a:pPr algn="just"/>
            <a:r>
              <a:rPr lang="en-US" sz="2300" dirty="0">
                <a:latin typeface="Chalkboard"/>
                <a:cs typeface="Chalkboard"/>
              </a:rPr>
              <a:t>b) </a:t>
            </a:r>
            <a:r>
              <a:rPr lang="en-US" sz="2300" dirty="0" err="1">
                <a:latin typeface="Chalkboard"/>
                <a:cs typeface="Chalkboard"/>
              </a:rPr>
              <a:t>Sahtecilik</a:t>
            </a:r>
            <a:r>
              <a:rPr lang="en-US" sz="2300" dirty="0">
                <a:latin typeface="Chalkboard"/>
                <a:cs typeface="Chalkboard"/>
              </a:rPr>
              <a:t> : </a:t>
            </a:r>
            <a:r>
              <a:rPr lang="en-US" sz="2300" dirty="0" err="1">
                <a:latin typeface="Chalkboard"/>
                <a:cs typeface="Chalkboard"/>
              </a:rPr>
              <a:t>Araştırmaya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dayanmayan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veriler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üretmek</a:t>
            </a:r>
            <a:r>
              <a:rPr lang="en-US" sz="2300" dirty="0">
                <a:latin typeface="Chalkboard"/>
                <a:cs typeface="Chalkboard"/>
              </a:rPr>
              <a:t>, </a:t>
            </a:r>
            <a:r>
              <a:rPr lang="en-US" sz="2300" dirty="0" err="1">
                <a:latin typeface="Chalkboard"/>
                <a:cs typeface="Chalkboard"/>
              </a:rPr>
              <a:t>sunulan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veya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yayınlanan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eseri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gerçek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olmayan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verilere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dayandırarak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düzenlemek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veya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değiştirmek</a:t>
            </a:r>
            <a:r>
              <a:rPr lang="en-US" sz="2300" dirty="0">
                <a:latin typeface="Chalkboard"/>
                <a:cs typeface="Chalkboard"/>
              </a:rPr>
              <a:t>, </a:t>
            </a:r>
            <a:r>
              <a:rPr lang="en-US" sz="2300" dirty="0" err="1">
                <a:latin typeface="Chalkboard"/>
                <a:cs typeface="Chalkboard"/>
              </a:rPr>
              <a:t>bunları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rapor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etmek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veya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yayımlamak</a:t>
            </a:r>
            <a:r>
              <a:rPr lang="en-US" sz="2300" dirty="0">
                <a:latin typeface="Chalkboard"/>
                <a:cs typeface="Chalkboard"/>
              </a:rPr>
              <a:t>, </a:t>
            </a:r>
            <a:r>
              <a:rPr lang="en-US" sz="2300" dirty="0" err="1">
                <a:latin typeface="Chalkboard"/>
                <a:cs typeface="Chalkboard"/>
              </a:rPr>
              <a:t>yapılmamış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bir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araştırmayı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yapılmış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gibi</a:t>
            </a:r>
            <a:r>
              <a:rPr lang="en-US" sz="2300" dirty="0">
                <a:latin typeface="Chalkboard"/>
                <a:cs typeface="Chalkboard"/>
              </a:rPr>
              <a:t> </a:t>
            </a:r>
            <a:r>
              <a:rPr lang="en-US" sz="2300" dirty="0" err="1">
                <a:latin typeface="Chalkboard"/>
                <a:cs typeface="Chalkboard"/>
              </a:rPr>
              <a:t>göstermek</a:t>
            </a:r>
            <a:r>
              <a:rPr lang="en-US" sz="2300" dirty="0" smtClean="0">
                <a:latin typeface="Chalkboard"/>
                <a:cs typeface="Chalkboard"/>
              </a:rPr>
              <a:t>,</a:t>
            </a:r>
          </a:p>
          <a:p>
            <a:pPr algn="just"/>
            <a:endParaRPr lang="en-US" sz="2300" dirty="0">
              <a:latin typeface="Chalkboard"/>
              <a:cs typeface="Chalkboard"/>
            </a:endParaRPr>
          </a:p>
          <a:p>
            <a:pPr algn="just"/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c)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Çarpıtma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: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Araştırma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kayıtları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ve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elde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edilen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verileri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tahrif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etmek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araştırmada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kullanılmayan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yöntem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cihaz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ve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materyalleri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kullanılmış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gibi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göstermek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araştırma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hipotezine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uygun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olmayan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verileri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değerlendirmeye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almamak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ilgili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teori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veya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varsayımlara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uydurmak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için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veriler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ve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/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veya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sonuçlarla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oynamak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destek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alınan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kişi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ve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kuruluşların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çıkarları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doğrultusunda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araştırma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sonuçlarını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tahrif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etmek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veya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Chalkboard"/>
                <a:cs typeface="Chalkboard"/>
              </a:rPr>
              <a:t>şekillendirmek</a:t>
            </a:r>
            <a:r>
              <a:rPr lang="en-US" sz="2300" dirty="0">
                <a:solidFill>
                  <a:srgbClr val="FFFF00"/>
                </a:solidFill>
                <a:latin typeface="Chalkboard"/>
                <a:cs typeface="Chalkboard"/>
              </a:rPr>
              <a:t>,</a:t>
            </a:r>
            <a:endParaRPr lang="en-US" sz="2300" dirty="0">
              <a:solidFill>
                <a:srgbClr val="FFFF00"/>
              </a:solidFill>
              <a:effectLst/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7797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372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Chalkduster"/>
                <a:cs typeface="Chalkduster"/>
              </a:rPr>
              <a:t>Veri</a:t>
            </a:r>
            <a:r>
              <a:rPr lang="en-US" sz="3600" dirty="0">
                <a:latin typeface="Chalkduster"/>
                <a:cs typeface="Chalkduster"/>
              </a:rPr>
              <a:t> </a:t>
            </a:r>
            <a:r>
              <a:rPr lang="en-US" sz="3600" dirty="0" err="1">
                <a:latin typeface="Chalkduster"/>
                <a:cs typeface="Chalkduster"/>
              </a:rPr>
              <a:t>Fabrikasyonuna</a:t>
            </a:r>
            <a:r>
              <a:rPr lang="en-US" sz="3600" dirty="0">
                <a:latin typeface="Chalkduster"/>
                <a:cs typeface="Chalkduster"/>
              </a:rPr>
              <a:t> </a:t>
            </a:r>
            <a:r>
              <a:rPr lang="en-US" sz="3600" dirty="0" err="1">
                <a:latin typeface="Chalkduster"/>
                <a:cs typeface="Chalkduster"/>
              </a:rPr>
              <a:t>Karşı</a:t>
            </a:r>
            <a:r>
              <a:rPr lang="en-US" sz="3600" dirty="0">
                <a:latin typeface="Chalkduster"/>
                <a:cs typeface="Chalkduster"/>
              </a:rPr>
              <a:t>:</a:t>
            </a:r>
            <a:br>
              <a:rPr lang="en-US" sz="3600" dirty="0">
                <a:latin typeface="Chalkduster"/>
                <a:cs typeface="Chalkduster"/>
              </a:rPr>
            </a:br>
            <a:r>
              <a:rPr lang="en-US" sz="3600" dirty="0" err="1">
                <a:latin typeface="Chalkduster"/>
                <a:cs typeface="Chalkduster"/>
              </a:rPr>
              <a:t>Verilerde</a:t>
            </a:r>
            <a:r>
              <a:rPr lang="en-US" sz="3600" dirty="0">
                <a:latin typeface="Chalkduster"/>
                <a:cs typeface="Chalkduster"/>
              </a:rPr>
              <a:t> </a:t>
            </a:r>
            <a:r>
              <a:rPr lang="en-US" sz="3600" dirty="0" err="1">
                <a:latin typeface="Chalkduster"/>
                <a:cs typeface="Chalkduster"/>
              </a:rPr>
              <a:t>orijinallik</a:t>
            </a:r>
            <a:r>
              <a:rPr lang="en-US" sz="3600" dirty="0">
                <a:latin typeface="Chalkduster"/>
                <a:cs typeface="Chalkduster"/>
              </a:rPr>
              <a:t>, </a:t>
            </a:r>
            <a:r>
              <a:rPr lang="en-US" sz="3600" dirty="0" err="1" smtClean="0">
                <a:latin typeface="Chalkduster"/>
                <a:cs typeface="Chalkduster"/>
              </a:rPr>
              <a:t>güvenilirlik</a:t>
            </a:r>
            <a:r>
              <a:rPr lang="en-US" sz="3600" dirty="0" smtClean="0">
                <a:latin typeface="Chalkduster"/>
                <a:cs typeface="Chalkduster"/>
              </a:rPr>
              <a:t/>
            </a:r>
            <a:br>
              <a:rPr lang="en-US" sz="3600" dirty="0" smtClean="0">
                <a:latin typeface="Chalkduster"/>
                <a:cs typeface="Chalkduster"/>
              </a:rPr>
            </a:br>
            <a:r>
              <a:rPr lang="en-US" sz="3600" dirty="0" err="1" smtClean="0">
                <a:latin typeface="Chalkduster"/>
                <a:cs typeface="Chalkduster"/>
              </a:rPr>
              <a:t>Kayıt</a:t>
            </a:r>
            <a:r>
              <a:rPr lang="en-US" sz="3600" dirty="0" smtClean="0">
                <a:latin typeface="Chalkduster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cs typeface="Chalkduster"/>
              </a:rPr>
              <a:t>Tutma</a:t>
            </a:r>
            <a:endParaRPr lang="en-US" sz="3600" dirty="0">
              <a:latin typeface="Chalkduster"/>
              <a:cs typeface="Chalkduster"/>
            </a:endParaRPr>
          </a:p>
        </p:txBody>
      </p:sp>
      <p:pic>
        <p:nvPicPr>
          <p:cNvPr id="18434" name="Content Placeholder 3" descr="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25" y="2057400"/>
            <a:ext cx="5305425" cy="2773363"/>
          </a:xfrm>
        </p:spPr>
      </p:pic>
      <p:pic>
        <p:nvPicPr>
          <p:cNvPr id="18435" name="Picture 4" descr="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r="22806" b="34444"/>
          <a:stretch>
            <a:fillRect/>
          </a:stretch>
        </p:blipFill>
        <p:spPr bwMode="auto">
          <a:xfrm>
            <a:off x="5334000" y="3657600"/>
            <a:ext cx="36401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Laboratuvar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Verisi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Kaydı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Chalkboard"/>
                <a:cs typeface="Chalkboard"/>
              </a:rPr>
              <a:t>Yasa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ve</a:t>
            </a:r>
            <a:r>
              <a:rPr lang="en-US" dirty="0" smtClean="0">
                <a:latin typeface="Chalkboard"/>
                <a:cs typeface="Chalkboard"/>
              </a:rPr>
              <a:t>/</a:t>
            </a:r>
            <a:r>
              <a:rPr lang="en-US" dirty="0" err="1" smtClean="0">
                <a:latin typeface="Chalkboard"/>
                <a:cs typeface="Chalkboard"/>
              </a:rPr>
              <a:t>veya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yönetmeliklerimizde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laboratuvar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verisinin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güvenilir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olarak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takip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ve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tespitini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sağlayacak</a:t>
            </a:r>
            <a:r>
              <a:rPr lang="en-US" dirty="0" smtClean="0">
                <a:latin typeface="Chalkboard"/>
                <a:cs typeface="Chalkboard"/>
              </a:rPr>
              <a:t> format </a:t>
            </a:r>
            <a:r>
              <a:rPr lang="en-US" dirty="0" err="1" smtClean="0">
                <a:latin typeface="Chalkboard"/>
                <a:cs typeface="Chalkboard"/>
              </a:rPr>
              <a:t>belirlenmiş</a:t>
            </a:r>
            <a:r>
              <a:rPr lang="en-US" dirty="0" smtClean="0">
                <a:latin typeface="Chalkboard"/>
                <a:cs typeface="Chalkboard"/>
              </a:rPr>
              <a:t> mi?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HAYIR</a:t>
            </a:r>
          </a:p>
          <a:p>
            <a:pPr algn="just"/>
            <a:r>
              <a:rPr lang="en-US" dirty="0" err="1" smtClean="0">
                <a:latin typeface="Chalkboard"/>
                <a:cs typeface="Chalkboard"/>
              </a:rPr>
              <a:t>Konu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soruşturma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veya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yargıya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intikal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ettiğinde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izlenecek</a:t>
            </a:r>
            <a:r>
              <a:rPr lang="en-US" dirty="0" smtClean="0">
                <a:latin typeface="Chalkboard"/>
                <a:cs typeface="Chalkboard"/>
              </a:rPr>
              <a:t>, </a:t>
            </a:r>
            <a:r>
              <a:rPr lang="en-US" dirty="0" err="1" smtClean="0">
                <a:latin typeface="Chalkboard"/>
                <a:cs typeface="Chalkboard"/>
              </a:rPr>
              <a:t>referans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alınacak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bir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standart</a:t>
            </a:r>
            <a:r>
              <a:rPr lang="en-US" dirty="0" smtClean="0">
                <a:latin typeface="Chalkboard"/>
                <a:cs typeface="Chalkboard"/>
              </a:rPr>
              <a:t>/</a:t>
            </a:r>
            <a:r>
              <a:rPr lang="en-US" dirty="0" err="1" smtClean="0">
                <a:latin typeface="Chalkboard"/>
                <a:cs typeface="Chalkboard"/>
              </a:rPr>
              <a:t>referans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var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mı</a:t>
            </a:r>
            <a:r>
              <a:rPr lang="en-US" dirty="0" smtClean="0">
                <a:latin typeface="Chalkboard"/>
                <a:cs typeface="Chalkboard"/>
              </a:rPr>
              <a:t>?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YOK</a:t>
            </a:r>
            <a:endParaRPr lang="en-US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953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Uluslararası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Durum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Nedir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?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86" y="990600"/>
            <a:ext cx="6052627" cy="5283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b="42222"/>
          <a:stretch/>
        </p:blipFill>
        <p:spPr>
          <a:xfrm>
            <a:off x="635000" y="2514600"/>
            <a:ext cx="785602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Uluslararası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Durum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Nedir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?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838200"/>
            <a:ext cx="8572500" cy="54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latin typeface="Chalkduster"/>
                <a:cs typeface="Chalkduster"/>
              </a:rPr>
              <a:t>Yayın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Etiğinde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Temel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Chalkduster"/>
                <a:cs typeface="Chalkduster"/>
              </a:rPr>
              <a:t>Konular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58225" cy="4937125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Bilimsel araştırmaların sonuçlarının bilim camiası paylaşılması amacını taşıyan makale hazırlama ve yayına gönderme süreci belirli etik kural ve düzenlemeleri gerektirmektedir. Bu süreçte </a:t>
            </a:r>
            <a:r>
              <a:rPr lang="tr-TR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etik: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tr-TR" dirty="0" smtClean="0">
              <a:solidFill>
                <a:srgbClr val="FFFFFF"/>
              </a:solidFill>
              <a:latin typeface="Chalkboard"/>
              <a:ea typeface="Segoe Print" charset="0"/>
              <a:cs typeface="Chalkboard"/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Makalenin </a:t>
            </a:r>
            <a:r>
              <a:rPr lang="tr-TR" dirty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temelini teşkil eden araştırma sonuçlarının doğruluğu, </a:t>
            </a:r>
            <a:endParaRPr lang="tr-TR" dirty="0" smtClean="0">
              <a:solidFill>
                <a:srgbClr val="FFFFFF"/>
              </a:solidFill>
              <a:latin typeface="Chalkboard"/>
              <a:ea typeface="Segoe Print" charset="0"/>
              <a:cs typeface="Chalkboard"/>
            </a:endParaRPr>
          </a:p>
          <a:p>
            <a:pPr marL="457200" lvl="1" indent="0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tr-TR" dirty="0">
              <a:solidFill>
                <a:srgbClr val="FFFFFF"/>
              </a:solidFill>
              <a:latin typeface="Chalkboard"/>
              <a:ea typeface="Segoe Print" charset="0"/>
              <a:cs typeface="Chalkboard"/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Makalenin </a:t>
            </a:r>
            <a:r>
              <a:rPr lang="tr-TR" dirty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temelini teşkil eden araştırma sonuçlarının özgünlüğü, </a:t>
            </a:r>
            <a:endParaRPr lang="tr-TR" dirty="0" smtClean="0">
              <a:solidFill>
                <a:srgbClr val="FFFFFF"/>
              </a:solidFill>
              <a:latin typeface="Chalkboard"/>
              <a:ea typeface="Segoe Print" charset="0"/>
              <a:cs typeface="Chalkboard"/>
            </a:endParaRPr>
          </a:p>
          <a:p>
            <a:pPr marL="457200" lvl="1" indent="0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tr-TR" dirty="0">
              <a:solidFill>
                <a:srgbClr val="FFFFFF"/>
              </a:solidFill>
              <a:latin typeface="Chalkboard"/>
              <a:ea typeface="Segoe Print" charset="0"/>
              <a:cs typeface="Chalkboard"/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tr-TR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Makalede </a:t>
            </a:r>
            <a:r>
              <a:rPr lang="tr-TR" dirty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yazarlık konusunun liyakat ve hakkaniyet esaslarına göre düzenlenmesi ile ilgili olarak önem kazanmaktadır.</a:t>
            </a:r>
            <a:endParaRPr lang="en-US" dirty="0">
              <a:solidFill>
                <a:srgbClr val="FFFFFF"/>
              </a:solidFill>
              <a:latin typeface="Chalkboard"/>
              <a:ea typeface="Segoe Print" charset="0"/>
              <a:cs typeface="Chalkboard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halkboard"/>
              <a:ea typeface="Segoe Print" charset="0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Uluslararası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Yargı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4169065" cy="57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err="1" smtClean="0">
                <a:latin typeface="Chalkduster"/>
                <a:ea typeface="+mj-ea"/>
                <a:cs typeface="Chalkduster"/>
              </a:rPr>
              <a:t>Duplikasyon-Salamizasyon</a:t>
            </a:r>
            <a:endParaRPr lang="en-US" sz="38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96300" cy="4953000"/>
          </a:xfrm>
        </p:spPr>
        <p:txBody>
          <a:bodyPr>
            <a:noAutofit/>
          </a:bodyPr>
          <a:lstStyle/>
          <a:p>
            <a:pPr algn="just" eaLnBrk="1" hangingPunct="1"/>
            <a:endParaRPr lang="en-US" sz="2800" dirty="0">
              <a:latin typeface="Chalkboard"/>
              <a:ea typeface="Segoe Print" charset="0"/>
              <a:cs typeface="Chalkboard"/>
            </a:endParaRPr>
          </a:p>
          <a:p>
            <a:pPr algn="just"/>
            <a:r>
              <a:rPr lang="en-US" sz="2800" dirty="0" smtClean="0">
                <a:latin typeface="Chalkboard"/>
                <a:cs typeface="Chalkboard"/>
              </a:rPr>
              <a:t>c)</a:t>
            </a:r>
            <a:r>
              <a:rPr lang="en-US" sz="2800" dirty="0" err="1" smtClean="0">
                <a:latin typeface="Chalkboard"/>
                <a:cs typeface="Chalkboard"/>
              </a:rPr>
              <a:t>Tekrar</a:t>
            </a:r>
            <a:r>
              <a:rPr lang="en-US" sz="2800" dirty="0" smtClean="0">
                <a:latin typeface="Chalkboard"/>
                <a:cs typeface="Chalkboard"/>
              </a:rPr>
              <a:t> </a:t>
            </a:r>
            <a:r>
              <a:rPr lang="en-US" sz="2800" dirty="0" err="1" smtClean="0">
                <a:latin typeface="Chalkboard"/>
                <a:cs typeface="Chalkboard"/>
              </a:rPr>
              <a:t>yayım</a:t>
            </a:r>
            <a:r>
              <a:rPr lang="en-US" sz="2800" dirty="0" smtClean="0">
                <a:latin typeface="Chalkboard"/>
                <a:cs typeface="Chalkboard"/>
              </a:rPr>
              <a:t>: </a:t>
            </a:r>
            <a:r>
              <a:rPr lang="en-US" sz="2800" dirty="0" err="1">
                <a:latin typeface="Chalkboard"/>
                <a:cs typeface="Chalkboard"/>
              </a:rPr>
              <a:t>Bir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araştırmanın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aynı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sonuçlarını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içeren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birden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fazla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eseri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doçentlik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sınavı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değerlendirmelerinde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ve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akademik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terfilerde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ayrı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eserler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olarak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sunmak</a:t>
            </a:r>
            <a:r>
              <a:rPr lang="en-US" sz="2800" dirty="0">
                <a:latin typeface="Chalkboard"/>
                <a:cs typeface="Chalkboard"/>
              </a:rPr>
              <a:t>,</a:t>
            </a:r>
          </a:p>
          <a:p>
            <a:pPr algn="just"/>
            <a:r>
              <a:rPr lang="en-US" sz="2800" dirty="0">
                <a:latin typeface="Chalkboard"/>
                <a:cs typeface="Chalkboard"/>
              </a:rPr>
              <a:t> </a:t>
            </a:r>
          </a:p>
          <a:p>
            <a:pPr algn="just"/>
            <a:r>
              <a:rPr lang="en-US" sz="2800" dirty="0">
                <a:latin typeface="Chalkboard"/>
                <a:cs typeface="Chalkboard"/>
              </a:rPr>
              <a:t>d) </a:t>
            </a:r>
            <a:r>
              <a:rPr lang="en-US" sz="2800" dirty="0" err="1" smtClean="0">
                <a:latin typeface="Chalkboard"/>
                <a:cs typeface="Chalkboard"/>
              </a:rPr>
              <a:t>Dilimleme</a:t>
            </a:r>
            <a:r>
              <a:rPr lang="en-US" sz="2800" dirty="0" smtClean="0">
                <a:latin typeface="Chalkboard"/>
                <a:cs typeface="Chalkboard"/>
              </a:rPr>
              <a:t>: </a:t>
            </a:r>
            <a:r>
              <a:rPr lang="en-US" sz="2800" dirty="0" err="1">
                <a:latin typeface="Chalkboard"/>
                <a:cs typeface="Chalkboard"/>
              </a:rPr>
              <a:t>Bir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araştırmanın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sonuçlarını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araştırmanın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bütünlüğünü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bozacak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şekilde</a:t>
            </a:r>
            <a:r>
              <a:rPr lang="en-US" sz="2800" dirty="0">
                <a:latin typeface="Chalkboard"/>
                <a:cs typeface="Chalkboard"/>
              </a:rPr>
              <a:t>, </a:t>
            </a:r>
            <a:r>
              <a:rPr lang="en-US" sz="2800" dirty="0" err="1">
                <a:latin typeface="Chalkboard"/>
                <a:cs typeface="Chalkboard"/>
              </a:rPr>
              <a:t>uygun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olmayan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biçimde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parçalara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ayırarak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ve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birbirine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atıf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yapmadan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çok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sayıda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yayın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yaparak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doçentlik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sınavı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değerlendirmelerinde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ve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akademik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terfilerde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ayrı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eserler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olarak</a:t>
            </a:r>
            <a:r>
              <a:rPr lang="en-US" sz="2800" dirty="0">
                <a:latin typeface="Chalkboard"/>
                <a:cs typeface="Chalkboard"/>
              </a:rPr>
              <a:t> </a:t>
            </a:r>
            <a:r>
              <a:rPr lang="en-US" sz="2800" dirty="0" err="1">
                <a:latin typeface="Chalkboard"/>
                <a:cs typeface="Chalkboard"/>
              </a:rPr>
              <a:t>sunmak</a:t>
            </a:r>
            <a:r>
              <a:rPr lang="en-US" sz="2800" dirty="0">
                <a:latin typeface="Chalkboard"/>
                <a:cs typeface="Chalkboard"/>
              </a:rPr>
              <a:t>,</a:t>
            </a:r>
          </a:p>
          <a:p>
            <a:pPr algn="just" eaLnBrk="1" hangingPunct="1"/>
            <a:endParaRPr lang="en-US" sz="2800" dirty="0">
              <a:latin typeface="Chalkboard"/>
              <a:ea typeface="Segoe Print" charset="0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837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Chalkduster"/>
                <a:ea typeface="+mj-ea"/>
                <a:cs typeface="Chalkduster"/>
              </a:rPr>
              <a:t>Haksız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Yazarlık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23850" y="1295400"/>
            <a:ext cx="8496300" cy="49530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endParaRPr lang="en-US" sz="2200" dirty="0">
              <a:latin typeface="Chalkboard"/>
              <a:ea typeface="Segoe Print" charset="0"/>
              <a:cs typeface="Chalkboard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halkboard"/>
                <a:cs typeface="Chalkboard"/>
              </a:rPr>
              <a:t>e) </a:t>
            </a:r>
            <a:r>
              <a:rPr lang="en-US" sz="2400" dirty="0" err="1">
                <a:latin typeface="Chalkboard"/>
                <a:cs typeface="Chalkboard"/>
              </a:rPr>
              <a:t>Haksız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yazarlık</a:t>
            </a:r>
            <a:r>
              <a:rPr lang="en-US" sz="2400" dirty="0">
                <a:latin typeface="Chalkboard"/>
                <a:cs typeface="Chalkboard"/>
              </a:rPr>
              <a:t>: </a:t>
            </a:r>
            <a:r>
              <a:rPr lang="en-US" sz="2400" dirty="0" err="1">
                <a:latin typeface="Chalkboard"/>
                <a:cs typeface="Chalkboard"/>
              </a:rPr>
              <a:t>Aktif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katkısı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olmayan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kişileri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yazarlar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arasına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dâhil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etmek</a:t>
            </a:r>
            <a:r>
              <a:rPr lang="en-US" sz="2400" dirty="0">
                <a:latin typeface="Chalkboard"/>
                <a:cs typeface="Chalkboard"/>
              </a:rPr>
              <a:t>, </a:t>
            </a:r>
            <a:r>
              <a:rPr lang="en-US" sz="2400" dirty="0" err="1">
                <a:latin typeface="Chalkboard"/>
                <a:cs typeface="Chalkboard"/>
              </a:rPr>
              <a:t>aktif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katkısı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olan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kişileri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yazarlar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arasına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dâhil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etmemek</a:t>
            </a:r>
            <a:r>
              <a:rPr lang="en-US" sz="2400" dirty="0">
                <a:latin typeface="Chalkboard"/>
                <a:cs typeface="Chalkboard"/>
              </a:rPr>
              <a:t>, </a:t>
            </a:r>
            <a:r>
              <a:rPr lang="en-US" sz="2400" dirty="0" err="1">
                <a:latin typeface="Chalkboard"/>
                <a:cs typeface="Chalkboard"/>
              </a:rPr>
              <a:t>yazar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sıralamasını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gerekçesiz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ve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uygun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olmayan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bir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biçimde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değiştirmek</a:t>
            </a:r>
            <a:r>
              <a:rPr lang="en-US" sz="2400" dirty="0">
                <a:latin typeface="Chalkboard"/>
                <a:cs typeface="Chalkboard"/>
              </a:rPr>
              <a:t>, </a:t>
            </a:r>
            <a:r>
              <a:rPr lang="en-US" sz="2400" dirty="0" err="1">
                <a:latin typeface="Chalkboard"/>
                <a:cs typeface="Chalkboard"/>
              </a:rPr>
              <a:t>aktif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katkısı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olanların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isimlerini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yayım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sırasında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veya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sonraki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baskılarda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eserden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çıkarmak</a:t>
            </a:r>
            <a:r>
              <a:rPr lang="en-US" sz="2400" dirty="0">
                <a:latin typeface="Chalkboard"/>
                <a:cs typeface="Chalkboard"/>
              </a:rPr>
              <a:t>, </a:t>
            </a:r>
            <a:r>
              <a:rPr lang="en-US" sz="2400" dirty="0" err="1">
                <a:latin typeface="Chalkboard"/>
                <a:cs typeface="Chalkboard"/>
              </a:rPr>
              <a:t>aktif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katkısı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olmadığı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halde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nüfuzunu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kullanarak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ismini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yazarlar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arasına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dâhil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ettirmek</a:t>
            </a:r>
            <a:r>
              <a:rPr lang="en-US" sz="2400" dirty="0" smtClean="0">
                <a:latin typeface="Chalkboard"/>
                <a:cs typeface="Chalkboard"/>
              </a:rPr>
              <a:t>,</a:t>
            </a:r>
            <a:endParaRPr lang="en-US" sz="2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050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halkduster"/>
                <a:ea typeface="+mj-ea"/>
                <a:cs typeface="Chalkduster"/>
              </a:rPr>
              <a:t>MAKALEDE YAZARLIK:</a:t>
            </a:r>
            <a:br>
              <a:rPr lang="en-US" sz="3600" dirty="0">
                <a:latin typeface="Chalkduster"/>
                <a:ea typeface="+mj-ea"/>
                <a:cs typeface="Chalkduster"/>
              </a:rPr>
            </a:br>
            <a:r>
              <a:rPr lang="en-US" sz="3600" dirty="0">
                <a:latin typeface="Chalkduster"/>
                <a:ea typeface="+mj-ea"/>
                <a:cs typeface="Chalkduster"/>
              </a:rPr>
              <a:t>Vancouver </a:t>
            </a:r>
            <a:r>
              <a:rPr lang="en-US" sz="3600" dirty="0" err="1">
                <a:latin typeface="Chalkduster"/>
                <a:ea typeface="+mj-ea"/>
                <a:cs typeface="Chalkduster"/>
              </a:rPr>
              <a:t>Protokolü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144000" cy="4953000"/>
          </a:xfrm>
        </p:spPr>
        <p:txBody>
          <a:bodyPr>
            <a:noAutofit/>
          </a:bodyPr>
          <a:lstStyle/>
          <a:p>
            <a:pPr algn="just" eaLnBrk="1" hangingPunct="1">
              <a:buFont typeface="Wingdings" charset="0"/>
              <a:buChar char="Ø"/>
            </a:pP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Bir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makalede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yazar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olabilmek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için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aşağıdaki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3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kriterin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dahilinde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çalışmaya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katkıda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bulunulmuş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olması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gerekmektedir</a:t>
            </a:r>
            <a:r>
              <a:rPr lang="en-US" sz="2200" b="1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: </a:t>
            </a:r>
          </a:p>
          <a:p>
            <a:pPr algn="just" eaLnBrk="1" hangingPunct="1">
              <a:buFont typeface="Wingdings" charset="0"/>
              <a:buChar char="Ø"/>
            </a:pPr>
            <a:endParaRPr lang="en-US" sz="2200" b="1" dirty="0" smtClean="0">
              <a:latin typeface="Chalkboard"/>
              <a:ea typeface="Segoe Print" charset="0"/>
              <a:cs typeface="Chalkboard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board"/>
                <a:ea typeface="Segoe Print" charset="0"/>
                <a:cs typeface="Chalkboard"/>
              </a:rPr>
              <a:t>Çalışmanın</a:t>
            </a:r>
            <a:r>
              <a:rPr lang="en-US" sz="2200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fikri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temellerinin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oluşturulması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,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tasarımı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veya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verinin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analizi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ile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 smtClean="0">
                <a:latin typeface="Chalkboard"/>
                <a:ea typeface="Segoe Print" charset="0"/>
                <a:cs typeface="Chalkboard"/>
              </a:rPr>
              <a:t>yorumlanması</a:t>
            </a:r>
            <a:endParaRPr lang="en-US" sz="2200" dirty="0" smtClean="0">
              <a:latin typeface="Chalkboard"/>
              <a:ea typeface="Segoe Print" charset="0"/>
              <a:cs typeface="Chalkboard"/>
            </a:endParaRPr>
          </a:p>
          <a:p>
            <a:pPr lvl="1" algn="just">
              <a:buFont typeface="Wingdings" charset="0"/>
              <a:buChar char="Ø"/>
            </a:pPr>
            <a:endParaRPr lang="en-US" sz="2200" dirty="0" smtClean="0">
              <a:latin typeface="Chalkboard"/>
              <a:ea typeface="Segoe Print" charset="0"/>
              <a:cs typeface="Chalkboard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board"/>
                <a:ea typeface="Segoe Print" charset="0"/>
                <a:cs typeface="Chalkboard"/>
              </a:rPr>
              <a:t>Makalenin</a:t>
            </a:r>
            <a:r>
              <a:rPr lang="en-US" sz="2200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yazılması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veya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entellektüel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içeriğine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yönelik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eleştirel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değerlendirmenin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 smtClean="0">
                <a:latin typeface="Chalkboard"/>
                <a:ea typeface="Segoe Print" charset="0"/>
                <a:cs typeface="Chalkboard"/>
              </a:rPr>
              <a:t>yapılması</a:t>
            </a:r>
            <a:endParaRPr lang="en-US" sz="2200" dirty="0" smtClean="0">
              <a:latin typeface="Chalkboard"/>
              <a:ea typeface="Segoe Print" charset="0"/>
              <a:cs typeface="Chalkboard"/>
            </a:endParaRPr>
          </a:p>
          <a:p>
            <a:pPr marL="457200" lvl="1" indent="0" algn="just">
              <a:buNone/>
            </a:pPr>
            <a:endParaRPr lang="en-US" sz="2200" dirty="0" smtClean="0">
              <a:latin typeface="Chalkboard"/>
              <a:ea typeface="Segoe Print" charset="0"/>
              <a:cs typeface="Chalkboard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board"/>
                <a:ea typeface="Segoe Print" charset="0"/>
                <a:cs typeface="Chalkboard"/>
              </a:rPr>
              <a:t>Makalenin</a:t>
            </a:r>
            <a:r>
              <a:rPr lang="en-US" sz="2200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son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halinin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 smtClean="0">
                <a:latin typeface="Chalkboard"/>
                <a:ea typeface="Segoe Print" charset="0"/>
                <a:cs typeface="Chalkboard"/>
              </a:rPr>
              <a:t>onaylanması</a:t>
            </a:r>
            <a:endParaRPr lang="en-US" sz="2200" dirty="0" smtClean="0">
              <a:latin typeface="Chalkboard"/>
              <a:ea typeface="Segoe Print" charset="0"/>
              <a:cs typeface="Chalkboard"/>
            </a:endParaRPr>
          </a:p>
          <a:p>
            <a:pPr algn="just" eaLnBrk="1" hangingPunct="1"/>
            <a:endParaRPr lang="en-US" sz="2200" dirty="0">
              <a:latin typeface="Chalkboard"/>
              <a:ea typeface="Segoe Print" charset="0"/>
              <a:cs typeface="Chalkboard"/>
            </a:endParaRPr>
          </a:p>
          <a:p>
            <a:pPr algn="just" eaLnBrk="1" hangingPunct="1"/>
            <a:endParaRPr lang="en-US" sz="2200" dirty="0">
              <a:latin typeface="Chalkboard"/>
              <a:ea typeface="Segoe Print" charset="0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halkduster"/>
                <a:ea typeface="+mj-ea"/>
                <a:cs typeface="Chalkduster"/>
              </a:rPr>
              <a:t>MAKALEDE YAZARLIK:</a:t>
            </a:r>
            <a:br>
              <a:rPr lang="en-US" sz="3600" dirty="0">
                <a:latin typeface="Chalkduster"/>
                <a:ea typeface="+mj-ea"/>
                <a:cs typeface="Chalkduster"/>
              </a:rPr>
            </a:br>
            <a:r>
              <a:rPr lang="en-US" sz="3600" dirty="0">
                <a:latin typeface="Chalkduster"/>
                <a:ea typeface="+mj-ea"/>
                <a:cs typeface="Chalkduster"/>
              </a:rPr>
              <a:t>Vancouver </a:t>
            </a:r>
            <a:r>
              <a:rPr lang="en-US" sz="3600" dirty="0" err="1">
                <a:latin typeface="Chalkduster"/>
                <a:ea typeface="+mj-ea"/>
                <a:cs typeface="Chalkduster"/>
              </a:rPr>
              <a:t>Protokolü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-34425" y="1295400"/>
            <a:ext cx="9144000" cy="49530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endParaRPr lang="en-US" sz="2200" dirty="0">
              <a:latin typeface="Chalkboard"/>
              <a:ea typeface="Segoe Print" charset="0"/>
              <a:cs typeface="Chalkboard"/>
            </a:endParaRPr>
          </a:p>
          <a:p>
            <a:pPr algn="just" eaLnBrk="1" hangingPunct="1">
              <a:buFont typeface="Wingdings" charset="0"/>
              <a:buChar char="Ø"/>
            </a:pPr>
            <a:r>
              <a:rPr lang="en-US" sz="2200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Aşağıdaki</a:t>
            </a:r>
            <a:r>
              <a:rPr lang="en-US" sz="2200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durumlar</a:t>
            </a:r>
            <a:r>
              <a:rPr lang="en-US" sz="2200" dirty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makale</a:t>
            </a:r>
            <a:r>
              <a:rPr lang="en-US" sz="2200" dirty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yazarlığı</a:t>
            </a:r>
            <a:r>
              <a:rPr lang="en-US" sz="2200" dirty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için</a:t>
            </a:r>
            <a:r>
              <a:rPr lang="en-US" sz="2200" dirty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gerekçe</a:t>
            </a:r>
            <a:r>
              <a:rPr lang="en-US" sz="2200" dirty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kabul</a:t>
            </a:r>
            <a:r>
              <a:rPr lang="en-US" sz="2200" dirty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edilemez</a:t>
            </a:r>
            <a:r>
              <a:rPr lang="en-US" sz="2200" dirty="0" smtClean="0">
                <a:solidFill>
                  <a:srgbClr val="FF6600"/>
                </a:solidFill>
                <a:latin typeface="Chalkboard"/>
                <a:ea typeface="Segoe Print" charset="0"/>
                <a:cs typeface="Chalkboard"/>
              </a:rPr>
              <a:t>:</a:t>
            </a:r>
          </a:p>
          <a:p>
            <a:pPr algn="just" eaLnBrk="1" hangingPunct="1">
              <a:buFont typeface="Wingdings" charset="0"/>
              <a:buChar char="Ø"/>
            </a:pPr>
            <a:endParaRPr lang="en-US" sz="2200" dirty="0" smtClean="0">
              <a:latin typeface="Chalkboard"/>
              <a:ea typeface="Segoe Print" charset="0"/>
              <a:cs typeface="Chalkboard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board"/>
                <a:ea typeface="Segoe Print" charset="0"/>
                <a:cs typeface="Chalkboard"/>
              </a:rPr>
              <a:t>Çalışma</a:t>
            </a:r>
            <a:r>
              <a:rPr lang="en-US" sz="2200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için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gerekli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çalışma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altyapısı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ve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finansal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desteğin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bulunması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veya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sağlanması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endParaRPr lang="en-US" sz="2200" dirty="0" smtClean="0">
              <a:latin typeface="Chalkboard"/>
              <a:ea typeface="Segoe Print" charset="0"/>
              <a:cs typeface="Chalkboard"/>
            </a:endParaRPr>
          </a:p>
          <a:p>
            <a:pPr lvl="1" algn="just">
              <a:buFont typeface="Wingdings" charset="0"/>
              <a:buChar char="Ø"/>
            </a:pPr>
            <a:endParaRPr lang="en-US" sz="2200" dirty="0" smtClean="0">
              <a:latin typeface="Chalkboard"/>
              <a:ea typeface="Segoe Print" charset="0"/>
              <a:cs typeface="Chalkboard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board"/>
                <a:ea typeface="Segoe Print" charset="0"/>
                <a:cs typeface="Chalkboard"/>
              </a:rPr>
              <a:t>Yalnızca</a:t>
            </a:r>
            <a:r>
              <a:rPr lang="en-US" sz="2200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örnek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veya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veri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 smtClean="0">
                <a:latin typeface="Chalkboard"/>
                <a:ea typeface="Segoe Print" charset="0"/>
                <a:cs typeface="Chalkboard"/>
              </a:rPr>
              <a:t>toplanması</a:t>
            </a:r>
            <a:endParaRPr lang="en-US" sz="2200" dirty="0" smtClean="0">
              <a:latin typeface="Chalkboard"/>
              <a:ea typeface="Segoe Print" charset="0"/>
              <a:cs typeface="Chalkboard"/>
            </a:endParaRPr>
          </a:p>
          <a:p>
            <a:pPr lvl="1" algn="just">
              <a:buFont typeface="Wingdings" charset="0"/>
              <a:buChar char="Ø"/>
            </a:pPr>
            <a:endParaRPr lang="en-US" sz="2200" dirty="0" smtClean="0">
              <a:latin typeface="Chalkboard"/>
              <a:ea typeface="Segoe Print" charset="0"/>
              <a:cs typeface="Chalkboard"/>
            </a:endParaRPr>
          </a:p>
          <a:p>
            <a:pPr lvl="1" algn="just">
              <a:buFont typeface="Wingdings" charset="0"/>
              <a:buChar char="Ø"/>
            </a:pPr>
            <a:r>
              <a:rPr lang="en-US" sz="2200" dirty="0" err="1" smtClean="0">
                <a:latin typeface="Chalkboard"/>
                <a:ea typeface="Segoe Print" charset="0"/>
                <a:cs typeface="Chalkboard"/>
              </a:rPr>
              <a:t>Araştırma</a:t>
            </a:r>
            <a:r>
              <a:rPr lang="en-US" sz="2200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grubunun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bağlı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bulunduğu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kurumun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yöneticiliğinin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icra</a:t>
            </a:r>
            <a:r>
              <a:rPr lang="en-US" sz="2200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sz="2200" dirty="0" err="1">
                <a:latin typeface="Chalkboard"/>
                <a:ea typeface="Segoe Print" charset="0"/>
                <a:cs typeface="Chalkboard"/>
              </a:rPr>
              <a:t>edilmesi</a:t>
            </a:r>
            <a:endParaRPr lang="en-US" sz="2200" dirty="0">
              <a:latin typeface="Chalkboard"/>
              <a:ea typeface="Segoe Print" charset="0"/>
              <a:cs typeface="Chalkboard"/>
            </a:endParaRPr>
          </a:p>
          <a:p>
            <a:pPr algn="just" eaLnBrk="1" hangingPunct="1"/>
            <a:endParaRPr lang="en-US" sz="2200" dirty="0">
              <a:latin typeface="Chalkboard"/>
              <a:ea typeface="Segoe Print" charset="0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353" y="2362200"/>
            <a:ext cx="6488443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YÖK </a:t>
            </a:r>
            <a:r>
              <a:rPr lang="en-US" sz="2400" dirty="0" err="1" smtClean="0">
                <a:solidFill>
                  <a:srgbClr val="FFFF00"/>
                </a:solidFill>
              </a:rPr>
              <a:t>Teşvik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Yönetmeliğindeki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Kıdemli</a:t>
            </a:r>
            <a:r>
              <a:rPr lang="en-US" sz="2400" dirty="0" smtClean="0">
                <a:solidFill>
                  <a:srgbClr val="FFFF00"/>
                </a:solidFill>
              </a:rPr>
              <a:t>/Senior </a:t>
            </a:r>
            <a:r>
              <a:rPr lang="en-US" sz="2400" dirty="0" err="1" smtClean="0">
                <a:solidFill>
                  <a:srgbClr val="FFFF00"/>
                </a:solidFill>
              </a:rPr>
              <a:t>Yazar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tanımlaması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sorunludur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Chalkduster"/>
                <a:ea typeface="+mj-ea"/>
                <a:cs typeface="Chalkduster"/>
              </a:rPr>
              <a:t>Diğer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Etik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İhlaller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496300" cy="4953000"/>
          </a:xfrm>
        </p:spPr>
        <p:txBody>
          <a:bodyPr>
            <a:noAutofit/>
          </a:bodyPr>
          <a:lstStyle/>
          <a:p>
            <a:pPr algn="just" eaLnBrk="1" hangingPunct="1"/>
            <a:endParaRPr lang="en-US" sz="2200" dirty="0">
              <a:latin typeface="Chalkboard"/>
              <a:ea typeface="Segoe Print" charset="0"/>
              <a:cs typeface="Chalkboard"/>
            </a:endParaRPr>
          </a:p>
          <a:p>
            <a:pPr algn="just"/>
            <a:r>
              <a:rPr lang="en-US" sz="2400" dirty="0" smtClean="0">
                <a:latin typeface="Chalkboard"/>
                <a:cs typeface="Chalkboard"/>
              </a:rPr>
              <a:t>f</a:t>
            </a:r>
            <a:r>
              <a:rPr lang="en-US" sz="2400" dirty="0">
                <a:latin typeface="Chalkboard"/>
                <a:cs typeface="Chalkboard"/>
              </a:rPr>
              <a:t>) </a:t>
            </a:r>
            <a:r>
              <a:rPr lang="en-US" sz="2400" dirty="0" err="1">
                <a:latin typeface="Chalkboard"/>
                <a:cs typeface="Chalkboard"/>
              </a:rPr>
              <a:t>Diğer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etik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ihlali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türleri</a:t>
            </a:r>
            <a:r>
              <a:rPr lang="en-US" sz="2400" dirty="0">
                <a:latin typeface="Chalkboard"/>
                <a:cs typeface="Chalkboard"/>
              </a:rPr>
              <a:t>: </a:t>
            </a:r>
            <a:endParaRPr lang="en-US" sz="2400" dirty="0" smtClean="0">
              <a:latin typeface="Chalkboard"/>
              <a:cs typeface="Chalkboard"/>
            </a:endParaRPr>
          </a:p>
          <a:p>
            <a:pPr lvl="1" algn="just"/>
            <a:r>
              <a:rPr lang="en-US" sz="2000" dirty="0" err="1" smtClean="0">
                <a:solidFill>
                  <a:srgbClr val="FFFF00"/>
                </a:solidFill>
                <a:latin typeface="Chalkboard"/>
                <a:cs typeface="Chalkboard"/>
              </a:rPr>
              <a:t>Destek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alınarak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yürütülen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araştırmaların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yayınlarında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destek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veren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kişi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kurum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veya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kuruluşlar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ile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onların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araştırmadaki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katkılarını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açık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bir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biçimde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belirtmemek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endParaRPr lang="en-US" sz="2000" dirty="0" smtClean="0">
              <a:solidFill>
                <a:srgbClr val="FFFF00"/>
              </a:solidFill>
              <a:latin typeface="Chalkboard"/>
              <a:cs typeface="Chalkboard"/>
            </a:endParaRPr>
          </a:p>
          <a:p>
            <a:pPr lvl="1" algn="just"/>
            <a:r>
              <a:rPr lang="en-US" sz="2000" dirty="0" err="1" smtClean="0">
                <a:latin typeface="Chalkboard"/>
                <a:cs typeface="Chalkboard"/>
              </a:rPr>
              <a:t>insan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ve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hayvanlar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üzerinde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yapılan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araştırmalarda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etik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kurallara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uymamak</a:t>
            </a:r>
            <a:r>
              <a:rPr lang="en-US" sz="2000" dirty="0">
                <a:latin typeface="Chalkboard"/>
                <a:cs typeface="Chalkboard"/>
              </a:rPr>
              <a:t>, </a:t>
            </a:r>
            <a:endParaRPr lang="en-US" sz="2000" dirty="0" smtClean="0">
              <a:latin typeface="Chalkboard"/>
              <a:cs typeface="Chalkboard"/>
            </a:endParaRPr>
          </a:p>
          <a:p>
            <a:pPr lvl="1" algn="just"/>
            <a:r>
              <a:rPr lang="en-US" sz="2000" dirty="0" err="1" smtClean="0">
                <a:solidFill>
                  <a:srgbClr val="FFFF00"/>
                </a:solidFill>
                <a:latin typeface="Chalkboard"/>
                <a:cs typeface="Chalkboard"/>
              </a:rPr>
              <a:t>yayınlarında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hasta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haklarına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saygı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göstermemek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endParaRPr lang="en-US" sz="2000" dirty="0" smtClean="0">
              <a:solidFill>
                <a:srgbClr val="FFFF00"/>
              </a:solidFill>
              <a:latin typeface="Chalkboard"/>
              <a:cs typeface="Chalkboard"/>
            </a:endParaRPr>
          </a:p>
          <a:p>
            <a:pPr lvl="1" algn="just"/>
            <a:r>
              <a:rPr lang="en-US" sz="2000" dirty="0" err="1" smtClean="0">
                <a:latin typeface="Chalkboard"/>
                <a:cs typeface="Chalkboard"/>
              </a:rPr>
              <a:t>hakem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olarak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incelemek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üzere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görevlendirildiği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bir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eserde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yer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alan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bilgileri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yayınlanmadan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önce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başkalarıyla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err="1">
                <a:latin typeface="Chalkboard"/>
                <a:cs typeface="Chalkboard"/>
              </a:rPr>
              <a:t>paylaşmak</a:t>
            </a:r>
            <a:r>
              <a:rPr lang="en-US" sz="2000" dirty="0">
                <a:latin typeface="Chalkboard"/>
                <a:cs typeface="Chalkboard"/>
              </a:rPr>
              <a:t>, </a:t>
            </a:r>
            <a:endParaRPr lang="en-US" sz="2000" dirty="0" smtClean="0">
              <a:latin typeface="Chalkboard"/>
              <a:cs typeface="Chalkboard"/>
            </a:endParaRPr>
          </a:p>
          <a:p>
            <a:pPr lvl="1" algn="just"/>
            <a:r>
              <a:rPr lang="en-US" sz="2000" dirty="0" err="1" smtClean="0">
                <a:solidFill>
                  <a:srgbClr val="FFFF00"/>
                </a:solidFill>
                <a:latin typeface="Chalkboard"/>
                <a:cs typeface="Chalkboard"/>
              </a:rPr>
              <a:t>bilimsel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araştırma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için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sağlanan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veya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ayrılan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kaynakları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mekânları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imkânları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ve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cihazları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amaç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dışı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kullanmak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tamamen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dayanaksız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yersiz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ve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kasıtlı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etik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ihlali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suçlamasında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halkboard"/>
                <a:cs typeface="Chalkboard"/>
              </a:rPr>
              <a:t>bulunmak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.</a:t>
            </a:r>
          </a:p>
          <a:p>
            <a:pPr algn="just" eaLnBrk="1" hangingPunct="1"/>
            <a:endParaRPr lang="en-US" sz="2200" dirty="0">
              <a:latin typeface="Chalkboard"/>
              <a:ea typeface="Segoe Print" charset="0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746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Chalkduster"/>
                <a:ea typeface="+mj-ea"/>
                <a:cs typeface="Chalkduster"/>
              </a:rPr>
              <a:t>Bütün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bu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suçlara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verilebilen</a:t>
            </a:r>
            <a:r>
              <a:rPr lang="en-US" sz="36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600" dirty="0" err="1" smtClean="0">
                <a:latin typeface="Chalkduster"/>
                <a:ea typeface="+mj-ea"/>
                <a:cs typeface="Chalkduster"/>
              </a:rPr>
              <a:t>ceza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1085850"/>
            <a:ext cx="8496300" cy="4953000"/>
          </a:xfrm>
        </p:spPr>
        <p:txBody>
          <a:bodyPr>
            <a:noAutofit/>
          </a:bodyPr>
          <a:lstStyle/>
          <a:p>
            <a:pPr algn="just" eaLnBrk="1" hangingPunct="1"/>
            <a:endParaRPr lang="en-US" sz="2200" dirty="0">
              <a:latin typeface="Chalkboard"/>
              <a:ea typeface="Segoe Print" charset="0"/>
              <a:cs typeface="Chalkboard"/>
            </a:endParaRPr>
          </a:p>
          <a:p>
            <a:pPr algn="just"/>
            <a:r>
              <a:rPr lang="en-US" sz="2400" b="1" dirty="0" err="1" smtClean="0">
                <a:latin typeface="Chalkboard"/>
                <a:cs typeface="Chalkboard"/>
              </a:rPr>
              <a:t>Yükseköğretim</a:t>
            </a:r>
            <a:r>
              <a:rPr lang="en-US" sz="2400" b="1" dirty="0" smtClean="0">
                <a:latin typeface="Chalkboard"/>
                <a:cs typeface="Chalkboard"/>
              </a:rPr>
              <a:t> </a:t>
            </a:r>
            <a:r>
              <a:rPr lang="en-US" sz="2400" b="1" dirty="0" err="1" smtClean="0">
                <a:latin typeface="Chalkboard"/>
                <a:cs typeface="Chalkboard"/>
              </a:rPr>
              <a:t>Kurumları</a:t>
            </a:r>
            <a:r>
              <a:rPr lang="en-US" sz="2400" b="1" dirty="0" smtClean="0">
                <a:latin typeface="Chalkboard"/>
                <a:cs typeface="Chalkboard"/>
              </a:rPr>
              <a:t> </a:t>
            </a:r>
            <a:r>
              <a:rPr lang="en-US" sz="2400" b="1" dirty="0" err="1" smtClean="0">
                <a:latin typeface="Chalkboard"/>
                <a:cs typeface="Chalkboard"/>
              </a:rPr>
              <a:t>Yönetici</a:t>
            </a:r>
            <a:r>
              <a:rPr lang="en-US" sz="2400" b="1" dirty="0" smtClean="0">
                <a:latin typeface="Chalkboard"/>
                <a:cs typeface="Chalkboard"/>
              </a:rPr>
              <a:t>, </a:t>
            </a:r>
            <a:r>
              <a:rPr lang="en-US" sz="2400" b="1" dirty="0" err="1" smtClean="0">
                <a:latin typeface="Chalkboard"/>
                <a:cs typeface="Chalkboard"/>
              </a:rPr>
              <a:t>Öğretim</a:t>
            </a:r>
            <a:r>
              <a:rPr lang="en-US" sz="2400" b="1" dirty="0" smtClean="0">
                <a:latin typeface="Chalkboard"/>
                <a:cs typeface="Chalkboard"/>
              </a:rPr>
              <a:t> </a:t>
            </a:r>
            <a:r>
              <a:rPr lang="en-US" sz="2400" b="1" dirty="0" err="1" smtClean="0">
                <a:latin typeface="Chalkboard"/>
                <a:cs typeface="Chalkboard"/>
              </a:rPr>
              <a:t>Elemanı</a:t>
            </a:r>
            <a:r>
              <a:rPr lang="en-US" sz="2400" b="1" dirty="0" smtClean="0">
                <a:latin typeface="Chalkboard"/>
                <a:cs typeface="Chalkboard"/>
              </a:rPr>
              <a:t> </a:t>
            </a:r>
            <a:r>
              <a:rPr lang="en-US" sz="2400" b="1" dirty="0" err="1" smtClean="0">
                <a:latin typeface="Chalkboard"/>
                <a:cs typeface="Chalkboard"/>
              </a:rPr>
              <a:t>ve</a:t>
            </a:r>
            <a:r>
              <a:rPr lang="en-US" sz="2400" b="1" dirty="0" smtClean="0">
                <a:latin typeface="Chalkboard"/>
                <a:cs typeface="Chalkboard"/>
              </a:rPr>
              <a:t> </a:t>
            </a:r>
            <a:r>
              <a:rPr lang="en-US" sz="2400" b="1" dirty="0" err="1" smtClean="0">
                <a:latin typeface="Chalkboard"/>
                <a:cs typeface="Chalkboard"/>
              </a:rPr>
              <a:t>Memurları</a:t>
            </a:r>
            <a:r>
              <a:rPr lang="en-US" sz="2400" b="1" dirty="0" smtClean="0">
                <a:latin typeface="Chalkboard"/>
                <a:cs typeface="Chalkboard"/>
              </a:rPr>
              <a:t> </a:t>
            </a:r>
            <a:r>
              <a:rPr lang="en-US" sz="2400" b="1" dirty="0" err="1" smtClean="0">
                <a:latin typeface="Chalkboard"/>
                <a:cs typeface="Chalkboard"/>
              </a:rPr>
              <a:t>Disiplin</a:t>
            </a:r>
            <a:r>
              <a:rPr lang="en-US" sz="2400" b="1" dirty="0" smtClean="0">
                <a:latin typeface="Chalkboard"/>
                <a:cs typeface="Chalkboard"/>
              </a:rPr>
              <a:t> </a:t>
            </a:r>
            <a:r>
              <a:rPr lang="en-US" sz="2400" b="1" dirty="0" err="1" smtClean="0">
                <a:latin typeface="Chalkboard"/>
                <a:cs typeface="Chalkboard"/>
              </a:rPr>
              <a:t>Yönetmeliği’ne</a:t>
            </a:r>
            <a:r>
              <a:rPr lang="en-US" sz="2400" b="1" dirty="0" smtClean="0">
                <a:latin typeface="Chalkboard"/>
                <a:cs typeface="Chalkboard"/>
              </a:rPr>
              <a:t> </a:t>
            </a:r>
            <a:r>
              <a:rPr lang="en-US" sz="2400" b="1" dirty="0" err="1" smtClean="0">
                <a:latin typeface="Chalkboard"/>
                <a:cs typeface="Chalkboard"/>
              </a:rPr>
              <a:t>göre</a:t>
            </a:r>
            <a:r>
              <a:rPr lang="en-US" sz="2400" b="1" dirty="0" smtClean="0">
                <a:latin typeface="Chalkboard"/>
                <a:cs typeface="Chalkboard"/>
              </a:rPr>
              <a:t>:</a:t>
            </a:r>
          </a:p>
          <a:p>
            <a:pPr algn="just"/>
            <a:endParaRPr lang="en-US" sz="2400" b="1" dirty="0" smtClean="0">
              <a:latin typeface="Chalkboard"/>
              <a:cs typeface="Chalkboard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halkboard"/>
                <a:ea typeface="Segoe Print" charset="0"/>
                <a:cs typeface="Chalkboard"/>
              </a:rPr>
              <a:t>UYARI CEZASIDIR!</a:t>
            </a:r>
            <a:endParaRPr lang="en-US" sz="4000" dirty="0">
              <a:solidFill>
                <a:srgbClr val="FFFF00"/>
              </a:solidFill>
              <a:latin typeface="Chalkboard"/>
              <a:ea typeface="Segoe Print" charset="0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242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PEKİ NE YAPMALI?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halkduster"/>
                <a:ea typeface="+mj-ea"/>
                <a:cs typeface="Chalkduster"/>
              </a:rPr>
              <a:t>ETİK DÜZENLEMELER İCRAİ YAPILANMA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839200" cy="4800600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dirty="0" err="1">
                <a:latin typeface="Chalkboard"/>
                <a:ea typeface="Segoe Print" charset="0"/>
                <a:cs typeface="Chalkboard"/>
              </a:rPr>
              <a:t>Üniversite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Etik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Kurulu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İhtisas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komisyonları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şeklinde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yapılandırılmalıdır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. (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Yayın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Etiği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/Mobbing….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Aynı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kurullar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tarafından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değerlendirilemez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) </a:t>
            </a:r>
          </a:p>
          <a:p>
            <a:pPr algn="just" eaLnBrk="1" hangingPunct="1">
              <a:lnSpc>
                <a:spcPct val="130000"/>
              </a:lnSpc>
            </a:pPr>
            <a:endParaRPr lang="en-US" dirty="0" smtClean="0">
              <a:latin typeface="Chalkboard"/>
              <a:ea typeface="Segoe Print" charset="0"/>
              <a:cs typeface="Chalkboard"/>
            </a:endParaRPr>
          </a:p>
          <a:p>
            <a:pPr lvl="1" algn="just">
              <a:lnSpc>
                <a:spcPct val="130000"/>
              </a:lnSpc>
            </a:pP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Matematik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,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teorik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bilgisayar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ve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yüksek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enerji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fiziği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sahalarında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yazar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isimleri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alfabetik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olarak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sıralanıyor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. Hardy-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Littlewood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Rule</a:t>
            </a:r>
          </a:p>
          <a:p>
            <a:pPr lvl="1" algn="just">
              <a:lnSpc>
                <a:spcPct val="130000"/>
              </a:lnSpc>
            </a:pPr>
            <a:endParaRPr lang="en-US" dirty="0" smtClean="0">
              <a:latin typeface="Chalkboard"/>
              <a:ea typeface="Segoe Print" charset="0"/>
              <a:cs typeface="Chalkboard"/>
            </a:endParaRPr>
          </a:p>
          <a:p>
            <a:pPr lvl="1" algn="just">
              <a:lnSpc>
                <a:spcPct val="130000"/>
              </a:lnSpc>
            </a:pP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Farklı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bilim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sahalarında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alan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dergilerinin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impact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faktörleri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,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araştırmacıların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h-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indeksleri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o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alan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içinde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karşılaştırılmalıdır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.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Matematik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dergilerini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onkoloji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dergilerini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performans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kriterlerine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göre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kıyaslamaya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kalkmak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elmayı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çam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ağacı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ile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kıyaslamaya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benzeyecektir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.</a:t>
            </a:r>
          </a:p>
          <a:p>
            <a:pPr marL="457200" lvl="1" indent="0" algn="just">
              <a:lnSpc>
                <a:spcPct val="130000"/>
              </a:lnSpc>
              <a:buNone/>
            </a:pPr>
            <a:endParaRPr lang="en-US" dirty="0">
              <a:latin typeface="Chalkboard"/>
              <a:ea typeface="Segoe Print" charset="0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halkduster"/>
                <a:ea typeface="+mj-ea"/>
                <a:cs typeface="Chalkduster"/>
              </a:rPr>
              <a:t>ETİK DÜZENLEMELER İCRAİ YAPILANMA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343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endParaRPr lang="en-US" dirty="0">
              <a:latin typeface="Chalkboard"/>
              <a:ea typeface="Segoe Print" charset="0"/>
              <a:cs typeface="Chalkboard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dirty="0" err="1">
                <a:latin typeface="Chalkboard"/>
                <a:ea typeface="Segoe Print" charset="0"/>
                <a:cs typeface="Chalkboard"/>
              </a:rPr>
              <a:t>Üniversite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Senatosu</a:t>
            </a:r>
            <a:endParaRPr lang="en-US" dirty="0" smtClean="0">
              <a:latin typeface="Chalkboard"/>
              <a:ea typeface="Segoe Print" charset="0"/>
              <a:cs typeface="Chalkboard"/>
            </a:endParaRPr>
          </a:p>
          <a:p>
            <a:pPr algn="just" eaLnBrk="1" hangingPunct="1">
              <a:lnSpc>
                <a:spcPct val="110000"/>
              </a:lnSpc>
            </a:pPr>
            <a:endParaRPr lang="en-US" dirty="0">
              <a:latin typeface="Chalkboard"/>
              <a:ea typeface="Segoe Print" charset="0"/>
              <a:cs typeface="Chalkboard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dirty="0" smtClean="0">
                <a:latin typeface="Chalkboard"/>
                <a:ea typeface="Segoe Print" charset="0"/>
                <a:cs typeface="Chalkboard"/>
              </a:rPr>
              <a:t>YÖK</a:t>
            </a:r>
          </a:p>
          <a:p>
            <a:pPr algn="just" eaLnBrk="1" hangingPunct="1">
              <a:lnSpc>
                <a:spcPct val="110000"/>
              </a:lnSpc>
            </a:pPr>
            <a:endParaRPr lang="en-US" dirty="0">
              <a:latin typeface="Chalkboard"/>
              <a:ea typeface="Segoe Print" charset="0"/>
              <a:cs typeface="Chalkboard"/>
            </a:endParaRPr>
          </a:p>
          <a:p>
            <a:pPr algn="just" eaLnBrk="1" hangingPunct="1">
              <a:lnSpc>
                <a:spcPct val="110000"/>
              </a:lnSpc>
            </a:pPr>
            <a:endParaRPr lang="en-US" dirty="0" smtClean="0">
              <a:latin typeface="Chalkboard"/>
              <a:ea typeface="Segoe Print" charset="0"/>
              <a:cs typeface="Chalkboard"/>
            </a:endParaRPr>
          </a:p>
          <a:p>
            <a:pPr algn="just" eaLnBrk="1" hangingPunct="1">
              <a:lnSpc>
                <a:spcPct val="110000"/>
              </a:lnSpc>
            </a:pPr>
            <a:endParaRPr lang="en-US" dirty="0">
              <a:latin typeface="Chalkboard"/>
              <a:ea typeface="Segoe Print" charset="0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41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İNTİHAL</a:t>
            </a:r>
            <a:br>
              <a:rPr lang="en-US" dirty="0" smtClean="0">
                <a:latin typeface="Chalkduster"/>
                <a:cs typeface="Chalkduster"/>
              </a:rPr>
            </a:b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halkduster"/>
                <a:ea typeface="+mj-ea"/>
                <a:cs typeface="Chalkduster"/>
              </a:rPr>
              <a:t>ETİK DÜZENLEMELER İCRAİ YAPILANMA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844675"/>
            <a:ext cx="8839200" cy="4343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endParaRPr lang="en-US" dirty="0">
              <a:latin typeface="Chalkboard"/>
              <a:ea typeface="Segoe Print" charset="0"/>
              <a:cs typeface="Chalkboard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dirty="0" err="1">
                <a:latin typeface="Chalkboard"/>
                <a:ea typeface="Segoe Print" charset="0"/>
                <a:cs typeface="Chalkboard"/>
              </a:rPr>
              <a:t>Bilimsel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Dergi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Yönetimlerinden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oluşacak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bir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kurul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(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COPE-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Commitee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on Publication Ethics)</a:t>
            </a:r>
          </a:p>
        </p:txBody>
      </p:sp>
    </p:spTree>
    <p:extLst>
      <p:ext uri="{BB962C8B-B14F-4D97-AF65-F5344CB8AC3E}">
        <p14:creationId xmlns:p14="http://schemas.microsoft.com/office/powerpoint/2010/main" val="30301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0943" y="-76200"/>
            <a:ext cx="9525000" cy="1143000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Yayının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tekrar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olduğunu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düşünüyorsanız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..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0722" name="Content Placeholder 3" descr="cope1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21182" r="29626" b="20729"/>
          <a:stretch/>
        </p:blipFill>
        <p:spPr>
          <a:xfrm>
            <a:off x="1676400" y="1143000"/>
            <a:ext cx="5410200" cy="5245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28600"/>
            <a:ext cx="9982199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atin typeface="Chalkduster"/>
                <a:ea typeface="+mj-ea"/>
                <a:cs typeface="Chalkduster"/>
              </a:rPr>
              <a:t>Yayında</a:t>
            </a:r>
            <a:r>
              <a:rPr lang="en-US" sz="32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200" dirty="0" err="1" smtClean="0">
                <a:latin typeface="Chalkduster"/>
                <a:ea typeface="+mj-ea"/>
                <a:cs typeface="Chalkduster"/>
              </a:rPr>
              <a:t>bir</a:t>
            </a:r>
            <a:r>
              <a:rPr lang="en-US" sz="32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200" dirty="0" err="1" smtClean="0">
                <a:latin typeface="Chalkduster"/>
                <a:ea typeface="+mj-ea"/>
                <a:cs typeface="Chalkduster"/>
              </a:rPr>
              <a:t>intihalden</a:t>
            </a:r>
            <a:r>
              <a:rPr lang="en-US" sz="3200" dirty="0" smtClean="0">
                <a:latin typeface="Chalkduster"/>
                <a:ea typeface="+mj-ea"/>
                <a:cs typeface="Chalkduster"/>
              </a:rPr>
              <a:t> </a:t>
            </a:r>
            <a:br>
              <a:rPr lang="en-US" sz="3200" dirty="0" smtClean="0">
                <a:latin typeface="Chalkduster"/>
                <a:ea typeface="+mj-ea"/>
                <a:cs typeface="Chalkduster"/>
              </a:rPr>
            </a:br>
            <a:r>
              <a:rPr lang="en-US" sz="3200" dirty="0" err="1" smtClean="0">
                <a:latin typeface="Chalkduster"/>
                <a:ea typeface="+mj-ea"/>
                <a:cs typeface="Chalkduster"/>
              </a:rPr>
              <a:t>şüpheleniyorsanız</a:t>
            </a:r>
            <a:endParaRPr lang="en-US" sz="32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1746" name="Content Placeholder 3" descr="cope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21182" r="25943" b="21182"/>
          <a:stretch/>
        </p:blipFill>
        <p:spPr>
          <a:xfrm>
            <a:off x="1447800" y="990600"/>
            <a:ext cx="6219379" cy="5215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28600"/>
            <a:ext cx="10058400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Fabrikasyon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veriden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şüpheleniyorsanız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2770" name="Content Placeholder 3" descr="cope5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21182" r="30853" b="21182"/>
          <a:stretch/>
        </p:blipFill>
        <p:spPr>
          <a:xfrm>
            <a:off x="1447800" y="914400"/>
            <a:ext cx="5562600" cy="5486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862" y="-28139"/>
            <a:ext cx="9277351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Çıkar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çatışmasından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şüpheleniyorsanız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3794" name="Content Placeholder 3" descr="cope11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21337" r="30152" b="31486"/>
          <a:stretch/>
        </p:blipFill>
        <p:spPr>
          <a:xfrm>
            <a:off x="1447800" y="1143000"/>
            <a:ext cx="6400800" cy="5130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1336956"/>
          </a:xfrm>
          <a:extLst/>
        </p:spPr>
        <p:txBody>
          <a:bodyPr rtlCol="0">
            <a:norm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latin typeface="Chalkduster"/>
                <a:ea typeface="+mj-ea"/>
                <a:cs typeface="Chalkduster"/>
              </a:rPr>
              <a:t>Etik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izinlerle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ilgili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bir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şüpheniz</a:t>
            </a:r>
            <a:r>
              <a:rPr lang="en-US" sz="3100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sz="3100" dirty="0" err="1" smtClean="0">
                <a:latin typeface="Chalkduster"/>
                <a:ea typeface="+mj-ea"/>
                <a:cs typeface="Chalkduster"/>
              </a:rPr>
              <a:t>varsa</a:t>
            </a:r>
            <a:endParaRPr lang="en-US" sz="31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4818" name="Content Placeholder 3" descr="cope1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t="23731" r="25592" b="21336"/>
          <a:stretch/>
        </p:blipFill>
        <p:spPr>
          <a:xfrm>
            <a:off x="1295400" y="838200"/>
            <a:ext cx="6427105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2400"/>
            <a:ext cx="8641976" cy="731838"/>
          </a:xfrm>
          <a:extLst/>
        </p:spPr>
        <p:txBody>
          <a:bodyPr rtlCol="0">
            <a:normAutofit fontScale="90000"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halkduster"/>
                <a:ea typeface="+mj-ea"/>
                <a:cs typeface="Chalkduster"/>
              </a:rPr>
              <a:t>Editörle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ilgili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şikayetler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35842" name="Content Placeholder 3" descr="cope14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22397" r="24540" b="9550"/>
          <a:stretch/>
        </p:blipFill>
        <p:spPr>
          <a:xfrm>
            <a:off x="1828800" y="1066800"/>
            <a:ext cx="5224112" cy="53726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336956"/>
          </a:xfrm>
          <a:extLst/>
        </p:spPr>
        <p:txBody>
          <a:bodyPr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halkduster"/>
                <a:ea typeface="+mj-ea"/>
                <a:cs typeface="Chalkduster"/>
              </a:rPr>
              <a:t>Yapılması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Gerekenler</a:t>
            </a:r>
            <a:r>
              <a:rPr lang="en-US" dirty="0" smtClean="0">
                <a:latin typeface="Chalkduster"/>
                <a:ea typeface="+mj-ea"/>
                <a:cs typeface="Chalkduster"/>
              </a:rPr>
              <a:t> </a:t>
            </a:r>
            <a:r>
              <a:rPr lang="en-US" dirty="0" err="1" smtClean="0">
                <a:latin typeface="Chalkduster"/>
                <a:ea typeface="+mj-ea"/>
                <a:cs typeface="Chalkduster"/>
              </a:rPr>
              <a:t>Etik</a:t>
            </a:r>
            <a:endParaRPr lang="en-US" dirty="0">
              <a:latin typeface="Chalkduster"/>
              <a:ea typeface="+mj-ea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  <a:extLst/>
        </p:spPr>
        <p:txBody>
          <a:bodyPr rtlCol="0">
            <a:normAutofit fontScale="85000" lnSpcReduction="10000"/>
            <a:scene3d>
              <a:camera prst="orthographicFront"/>
              <a:lightRig rig="threePt" dir="t"/>
            </a:scene3d>
          </a:bodyPr>
          <a:lstStyle/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ÜAK, YÖK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Üniversitelerin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evrensel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yayın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etiği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kriter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yaptırımlarını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tespit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edip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kriter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ilkelerin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arkasında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duracak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yasal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düzenlemeleri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hayata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geçirmesi</a:t>
            </a:r>
            <a:endParaRPr lang="en-US" dirty="0" smtClean="0">
              <a:solidFill>
                <a:srgbClr val="FFFFFF"/>
              </a:solidFill>
              <a:latin typeface="Chalkboard"/>
              <a:ea typeface="Segoe Print" charset="0"/>
              <a:cs typeface="Chalkboard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 smtClean="0">
              <a:solidFill>
                <a:srgbClr val="FFFFFF"/>
              </a:solidFill>
              <a:latin typeface="Chalkboard"/>
              <a:ea typeface="Segoe Print" charset="0"/>
              <a:cs typeface="Chalkboard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Yayın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etiği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ile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ilgili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üniversiteler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/YÖK/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ÜAK’ta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ihtisas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komisyonlarının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kurulması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komisyonlarda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bilim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sahaları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arasındaki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farklı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kriter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ve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teamüllerin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gözardı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edilmemesine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dikkat</a:t>
            </a:r>
            <a:r>
              <a:rPr lang="en-US" dirty="0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ea typeface="Segoe Print" charset="0"/>
                <a:cs typeface="Chalkboard"/>
              </a:rPr>
              <a:t>edilmesi</a:t>
            </a:r>
            <a:endParaRPr lang="en-US" dirty="0" smtClean="0">
              <a:solidFill>
                <a:srgbClr val="FFFFFF"/>
              </a:solidFill>
              <a:latin typeface="Chalkboard"/>
              <a:ea typeface="Segoe Print" charset="0"/>
              <a:cs typeface="Chalkboard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>
              <a:solidFill>
                <a:srgbClr val="FFFFFF"/>
              </a:solidFill>
              <a:latin typeface="Chalkboard"/>
              <a:ea typeface="Segoe Print" charset="0"/>
              <a:cs typeface="Chalkboard"/>
            </a:endParaRPr>
          </a:p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endParaRPr lang="en-US" dirty="0" smtClean="0">
              <a:solidFill>
                <a:srgbClr val="FFFFFF"/>
              </a:solidFill>
              <a:latin typeface="Chalkboard"/>
              <a:ea typeface="Segoe Print" charset="0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AMA HEPSİNDEN ÖNEMLİSİ….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/>
                <a:cs typeface="Chalkduster"/>
              </a:rPr>
              <a:t>Akademik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Camianın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Kendisine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Karşı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Dürüst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Olması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Soruşturulması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gereken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bir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yayın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etiği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problemi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olduğunda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>
              <a:latin typeface="Chalkboard"/>
              <a:ea typeface="Segoe Print" charset="0"/>
              <a:cs typeface="Chalkboard"/>
            </a:endParaRP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Chalkboard"/>
                <a:ea typeface="Segoe Print" charset="0"/>
                <a:cs typeface="Chalkboard"/>
              </a:rPr>
              <a:t>Girilecek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olan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jürilerin</a:t>
            </a:r>
            <a:endParaRPr lang="en-US" dirty="0">
              <a:latin typeface="Chalkboard"/>
              <a:ea typeface="Segoe Print" charset="0"/>
              <a:cs typeface="Chalkboard"/>
            </a:endParaRP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Chalkboard"/>
                <a:ea typeface="Segoe Print" charset="0"/>
                <a:cs typeface="Chalkboard"/>
              </a:rPr>
              <a:t>Alınacak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olan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projelerin</a:t>
            </a:r>
            <a:endParaRPr lang="en-US" dirty="0">
              <a:latin typeface="Chalkboard"/>
              <a:ea typeface="Segoe Print" charset="0"/>
              <a:cs typeface="Chalkboard"/>
            </a:endParaRP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Chalkboard"/>
                <a:ea typeface="Segoe Print" charset="0"/>
                <a:cs typeface="Chalkboard"/>
              </a:rPr>
              <a:t>Sınava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/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Doçentliğe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vs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girecek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öğrencilerin</a:t>
            </a:r>
            <a:r>
              <a:rPr lang="en-US" dirty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>
                <a:latin typeface="Chalkboard"/>
                <a:ea typeface="Segoe Print" charset="0"/>
                <a:cs typeface="Chalkboard"/>
              </a:rPr>
              <a:t>düşünülmemesi</a:t>
            </a:r>
            <a:endParaRPr lang="en-US" dirty="0">
              <a:latin typeface="Chalkboard"/>
              <a:ea typeface="Segoe Print" charset="0"/>
              <a:cs typeface="Chalkboard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Chalkboard"/>
              <a:ea typeface="Segoe Print" charset="0"/>
              <a:cs typeface="Chalkboard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Chalkboard"/>
              <a:ea typeface="Segoe Print" charset="0"/>
              <a:cs typeface="Chalkboard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dirty="0" smtClean="0">
              <a:latin typeface="Chalkboard"/>
              <a:ea typeface="Segoe Print" charset="0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21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63"/>
            <a:ext cx="9220200" cy="1336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>
                <a:latin typeface="Chalkduster"/>
                <a:ea typeface="+mj-ea"/>
                <a:cs typeface="Chalkduster"/>
              </a:rPr>
              <a:t>Makalenin temelini teşkil eden araştırma sonuçlarının özgünlüğü </a:t>
            </a:r>
            <a:endParaRPr lang="en-US" sz="3600" dirty="0">
              <a:latin typeface="Chalkduster"/>
              <a:ea typeface="+mj-ea"/>
              <a:cs typeface="Chalkduster"/>
            </a:endParaRPr>
          </a:p>
        </p:txBody>
      </p:sp>
      <p:pic>
        <p:nvPicPr>
          <p:cNvPr id="19458" name="Picture 4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298" r="20833" b="3758"/>
          <a:stretch>
            <a:fillRect/>
          </a:stretch>
        </p:blipFill>
        <p:spPr bwMode="auto">
          <a:xfrm>
            <a:off x="381000" y="1295400"/>
            <a:ext cx="39131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4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8092" r="22501" b="13319"/>
          <a:stretch/>
        </p:blipFill>
        <p:spPr bwMode="auto">
          <a:xfrm>
            <a:off x="4800600" y="1371600"/>
            <a:ext cx="4171950" cy="23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5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9704" r="26666" b="24313"/>
          <a:stretch/>
        </p:blipFill>
        <p:spPr bwMode="auto">
          <a:xfrm>
            <a:off x="457200" y="4191000"/>
            <a:ext cx="3352800" cy="20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5-09-23 at 17.12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4114799" cy="2660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/>
                <a:cs typeface="Chalkduster"/>
              </a:rPr>
              <a:t>Akademik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Camianın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Kendisine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Karşı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Dürüst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Olması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209800"/>
            <a:ext cx="8991600" cy="45259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v"/>
            </a:pP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Bir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akademisyenin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işleyebileceği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en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büyük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mesleki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suç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olan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intihal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/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fabrikasyon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/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dilimleme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vb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etik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ihlalleri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ortaya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çıkarmayı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,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üzerine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gitmeyi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ve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halkboard"/>
                <a:ea typeface="Segoe Print" charset="0"/>
                <a:cs typeface="Chalkboard"/>
              </a:rPr>
              <a:t>AYIPLAMAYI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RİSK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olarak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 </a:t>
            </a:r>
            <a:r>
              <a:rPr lang="en-US" dirty="0" err="1" smtClean="0">
                <a:latin typeface="Chalkboard"/>
                <a:ea typeface="Segoe Print" charset="0"/>
                <a:cs typeface="Chalkboard"/>
              </a:rPr>
              <a:t>değerlendirmemek</a:t>
            </a:r>
            <a:r>
              <a:rPr lang="en-US" dirty="0" smtClean="0">
                <a:latin typeface="Chalkboard"/>
                <a:ea typeface="Segoe Print" charset="0"/>
                <a:cs typeface="Chalkboard"/>
              </a:rPr>
              <a:t>!</a:t>
            </a:r>
          </a:p>
          <a:p>
            <a:pPr lvl="1" algn="just">
              <a:lnSpc>
                <a:spcPct val="120000"/>
              </a:lnSpc>
            </a:pPr>
            <a:endParaRPr lang="en-US" dirty="0">
              <a:latin typeface="Chalkboard"/>
              <a:ea typeface="Segoe Print" charset="0"/>
              <a:cs typeface="Chalkboard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endParaRPr lang="en-US" dirty="0" smtClean="0">
              <a:latin typeface="Chalkboard"/>
              <a:ea typeface="Segoe Print" charset="0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85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799" cy="1336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800" dirty="0">
                <a:latin typeface="Chalkduster" charset="0"/>
                <a:ea typeface="Chalkduster" charset="0"/>
                <a:cs typeface="Chalkduster" charset="0"/>
              </a:rPr>
              <a:t>Makalenin temelini teşkil eden araştırma sonuçlarının özgünlüğü </a:t>
            </a:r>
            <a:endParaRPr lang="en-US" sz="3800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20482" name="Picture 2" descr="Screen Shot 2015-03-24 at 15.1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4559" r="14223" b="8978"/>
          <a:stretch>
            <a:fillRect/>
          </a:stretch>
        </p:blipFill>
        <p:spPr bwMode="auto">
          <a:xfrm>
            <a:off x="726281" y="1676400"/>
            <a:ext cx="75692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intihal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hikayesi</a:t>
            </a:r>
            <a:r>
              <a:rPr lang="en-US" dirty="0" smtClean="0">
                <a:latin typeface="Chalkduster"/>
                <a:cs typeface="Chalkduster"/>
              </a:rPr>
              <a:t>!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5-10-18 at 13.0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6705600" cy="51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intihal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hikayesi</a:t>
            </a:r>
            <a:r>
              <a:rPr lang="en-US" dirty="0" smtClean="0">
                <a:latin typeface="Chalkduster"/>
                <a:cs typeface="Chalkduster"/>
              </a:rPr>
              <a:t>!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3" descr="Screen Shot 2015-10-18 at 13.01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219200"/>
            <a:ext cx="42644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Ve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bir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intihal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hikayesi</a:t>
            </a:r>
            <a:r>
              <a:rPr lang="en-US" dirty="0" smtClean="0">
                <a:latin typeface="Chalkduster"/>
                <a:cs typeface="Chalkduster"/>
              </a:rPr>
              <a:t>!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 descr="Screen Shot 2015-10-18 at 13.0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3852431" cy="5120915"/>
          </a:xfrm>
          <a:prstGeom prst="rect">
            <a:avLst/>
          </a:prstGeom>
        </p:spPr>
      </p:pic>
      <p:pic>
        <p:nvPicPr>
          <p:cNvPr id="5" name="Picture 4" descr="Screen Shot 2015-10-18 at 13.0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4442069" cy="32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Yasalarımızda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İntihal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Nasıl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Tanımlanıyor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?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dirty="0" smtClean="0">
                <a:latin typeface="Chalkboard"/>
                <a:cs typeface="Chalkboard"/>
              </a:rPr>
              <a:t>YÜKSEKÖĞRETİM </a:t>
            </a:r>
            <a:r>
              <a:rPr lang="en-US" sz="2200" i="1" dirty="0">
                <a:latin typeface="Chalkboard"/>
                <a:cs typeface="Chalkboard"/>
              </a:rPr>
              <a:t>KURULU BİLİMSEL ARAŞTIRMA VE YAYIN ETİĞİ YÖNERGESİ, </a:t>
            </a:r>
            <a:r>
              <a:rPr lang="en-US" sz="2200" i="1" dirty="0" err="1">
                <a:latin typeface="Chalkboard"/>
                <a:cs typeface="Chalkboard"/>
              </a:rPr>
              <a:t>Üçüncü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Bölüm</a:t>
            </a:r>
            <a:r>
              <a:rPr lang="en-US" sz="2200" i="1" dirty="0">
                <a:latin typeface="Chalkboard"/>
                <a:cs typeface="Chalkboard"/>
              </a:rPr>
              <a:t>, </a:t>
            </a:r>
            <a:r>
              <a:rPr lang="en-US" sz="2200" i="1" dirty="0" err="1">
                <a:latin typeface="Chalkboard"/>
                <a:cs typeface="Chalkboard"/>
              </a:rPr>
              <a:t>Madde</a:t>
            </a:r>
            <a:r>
              <a:rPr lang="en-US" sz="2200" i="1" dirty="0">
                <a:latin typeface="Chalkboard"/>
                <a:cs typeface="Chalkboard"/>
              </a:rPr>
              <a:t> 8- (1) a) </a:t>
            </a:r>
            <a:r>
              <a:rPr lang="en-US" sz="2200" i="1" dirty="0" err="1">
                <a:latin typeface="Chalkboard"/>
                <a:cs typeface="Chalkboard"/>
              </a:rPr>
              <a:t>İntihal</a:t>
            </a:r>
            <a:r>
              <a:rPr lang="en-US" sz="2200" i="1" dirty="0">
                <a:latin typeface="Chalkboard"/>
                <a:cs typeface="Chalkboard"/>
              </a:rPr>
              <a:t>: </a:t>
            </a:r>
            <a:r>
              <a:rPr lang="en-US" sz="2200" i="1" dirty="0" err="1">
                <a:latin typeface="Chalkboard"/>
                <a:cs typeface="Chalkboard"/>
              </a:rPr>
              <a:t>Başkalarının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fikirlerini</a:t>
            </a:r>
            <a:r>
              <a:rPr lang="en-US" sz="2200" i="1" dirty="0">
                <a:latin typeface="Chalkboard"/>
                <a:cs typeface="Chalkboard"/>
              </a:rPr>
              <a:t>, </a:t>
            </a:r>
            <a:r>
              <a:rPr lang="en-US" sz="2200" i="1" dirty="0" err="1">
                <a:latin typeface="Chalkboard"/>
                <a:cs typeface="Chalkboard"/>
              </a:rPr>
              <a:t>metotlarını</a:t>
            </a:r>
            <a:r>
              <a:rPr lang="en-US" sz="2200" i="1" dirty="0">
                <a:latin typeface="Chalkboard"/>
                <a:cs typeface="Chalkboard"/>
              </a:rPr>
              <a:t>, </a:t>
            </a:r>
            <a:r>
              <a:rPr lang="en-US" sz="2200" i="1" dirty="0" err="1">
                <a:latin typeface="Chalkboard"/>
                <a:cs typeface="Chalkboard"/>
              </a:rPr>
              <a:t>verilerini</a:t>
            </a:r>
            <a:r>
              <a:rPr lang="en-US" sz="2200" i="1" dirty="0">
                <a:latin typeface="Chalkboard"/>
                <a:cs typeface="Chalkboard"/>
              </a:rPr>
              <a:t>, </a:t>
            </a:r>
            <a:r>
              <a:rPr lang="en-US" sz="2200" i="1" dirty="0" err="1">
                <a:latin typeface="Chalkboard"/>
                <a:cs typeface="Chalkboard"/>
              </a:rPr>
              <a:t>uygulamalarını</a:t>
            </a:r>
            <a:r>
              <a:rPr lang="en-US" sz="2200" i="1" dirty="0">
                <a:latin typeface="Chalkboard"/>
                <a:cs typeface="Chalkboard"/>
              </a:rPr>
              <a:t>, </a:t>
            </a:r>
            <a:r>
              <a:rPr lang="en-US" sz="2200" i="1" dirty="0" err="1">
                <a:latin typeface="Chalkboard"/>
                <a:cs typeface="Chalkboard"/>
              </a:rPr>
              <a:t>yazılarını</a:t>
            </a:r>
            <a:r>
              <a:rPr lang="en-US" sz="2200" i="1" dirty="0">
                <a:latin typeface="Chalkboard"/>
                <a:cs typeface="Chalkboard"/>
              </a:rPr>
              <a:t>, </a:t>
            </a:r>
            <a:r>
              <a:rPr lang="en-US" sz="2200" i="1" dirty="0" err="1">
                <a:latin typeface="Chalkboard"/>
                <a:cs typeface="Chalkboard"/>
              </a:rPr>
              <a:t>şekillerini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veya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eserlerini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sahiplerine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bilimsel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kurallara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uygun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biçimde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atıf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yapmadan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kısmen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veya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tamamen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kendi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eseriymiş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>
                <a:latin typeface="Chalkboard"/>
                <a:cs typeface="Chalkboard"/>
              </a:rPr>
              <a:t>gibi</a:t>
            </a:r>
            <a:r>
              <a:rPr lang="en-US" sz="2200" i="1" dirty="0">
                <a:latin typeface="Chalkboard"/>
                <a:cs typeface="Chalkboard"/>
              </a:rPr>
              <a:t> </a:t>
            </a:r>
            <a:r>
              <a:rPr lang="en-US" sz="2200" i="1" dirty="0" err="1" smtClean="0">
                <a:latin typeface="Chalkboard"/>
                <a:cs typeface="Chalkboard"/>
              </a:rPr>
              <a:t>sunmak</a:t>
            </a:r>
            <a:r>
              <a:rPr lang="en-US" sz="2200" i="1" dirty="0" smtClean="0">
                <a:latin typeface="Chalkboard"/>
                <a:cs typeface="Chalkboard"/>
              </a:rPr>
              <a:t>”</a:t>
            </a:r>
            <a:r>
              <a:rPr lang="en-US" sz="2200" dirty="0" smtClean="0">
                <a:latin typeface="Chalkboard"/>
                <a:cs typeface="Chalkboard"/>
              </a:rPr>
              <a:t> </a:t>
            </a:r>
            <a:r>
              <a:rPr lang="en-US" sz="2200" dirty="0" err="1" smtClean="0">
                <a:latin typeface="Chalkboard"/>
                <a:cs typeface="Chalkboard"/>
              </a:rPr>
              <a:t>olarak</a:t>
            </a:r>
            <a:r>
              <a:rPr lang="en-US" sz="2200" dirty="0" smtClean="0">
                <a:latin typeface="Chalkboard"/>
                <a:cs typeface="Chalkboard"/>
              </a:rPr>
              <a:t> </a:t>
            </a:r>
            <a:r>
              <a:rPr lang="en-US" sz="2200" dirty="0" err="1" smtClean="0">
                <a:latin typeface="Chalkboard"/>
                <a:cs typeface="Chalkboard"/>
              </a:rPr>
              <a:t>tanımlıyor</a:t>
            </a:r>
            <a:r>
              <a:rPr lang="en-US" sz="2200" dirty="0" smtClean="0">
                <a:latin typeface="Chalkboard"/>
                <a:cs typeface="Chalkboard"/>
              </a:rPr>
              <a:t>.</a:t>
            </a:r>
            <a:endParaRPr lang="en-US" sz="2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944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1026</Words>
  <Application>Microsoft Macintosh PowerPoint</Application>
  <PresentationFormat>On-screen Show (4:3)</PresentationFormat>
  <Paragraphs>129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Chalkboard</vt:lpstr>
      <vt:lpstr>Chalkduster</vt:lpstr>
      <vt:lpstr>Segoe Print</vt:lpstr>
      <vt:lpstr>Wingdings</vt:lpstr>
      <vt:lpstr>Wingdings 2</vt:lpstr>
      <vt:lpstr>Arial</vt:lpstr>
      <vt:lpstr>Calibri</vt:lpstr>
      <vt:lpstr>Office Theme</vt:lpstr>
      <vt:lpstr>Yaşam Bilimlerinde Araştırma/Yayın Etiği ve Yasal Boşluklar</vt:lpstr>
      <vt:lpstr>Yayın Etiğinde Temel Konular</vt:lpstr>
      <vt:lpstr>İNTİHAL </vt:lpstr>
      <vt:lpstr>Makalenin temelini teşkil eden araştırma sonuçlarının özgünlüğü </vt:lpstr>
      <vt:lpstr>Makalenin temelini teşkil eden araştırma sonuçlarının özgünlüğü </vt:lpstr>
      <vt:lpstr>Ve bir intihal hikayesi!</vt:lpstr>
      <vt:lpstr>Ve bir intihal hikayesi!</vt:lpstr>
      <vt:lpstr>Ve bir intihal hikayesi!</vt:lpstr>
      <vt:lpstr>Yasalarımızda İntihal Nasıl Tanımlanıyor?</vt:lpstr>
      <vt:lpstr>Ülkemizde İntihal ile ilgili Mevzuat</vt:lpstr>
      <vt:lpstr>Ülkemizde İntihal ile ilgili Mevzuat</vt:lpstr>
      <vt:lpstr>Bu durumda?</vt:lpstr>
      <vt:lpstr>Ceza uygulanabilir ve caydırıcı olmalı</vt:lpstr>
      <vt:lpstr>Yayın ve araştırma etiğine aykırı diğer durumlarla ilgili mevzuat</vt:lpstr>
      <vt:lpstr>Fabrikasyon</vt:lpstr>
      <vt:lpstr>Veri Fabrikasyonuna Karşı: Verilerde orijinallik, güvenilirlik Kayıt Tutma</vt:lpstr>
      <vt:lpstr>Laboratuvar Verisi Kaydı</vt:lpstr>
      <vt:lpstr>Uluslararası Durum Nedir?</vt:lpstr>
      <vt:lpstr>Uluslararası Durum Nedir?</vt:lpstr>
      <vt:lpstr>Uluslararası Yargı</vt:lpstr>
      <vt:lpstr>Duplikasyon-Salamizasyon</vt:lpstr>
      <vt:lpstr>Haksız Yazarlık</vt:lpstr>
      <vt:lpstr>MAKALEDE YAZARLIK: Vancouver Protokolü</vt:lpstr>
      <vt:lpstr>MAKALEDE YAZARLIK: Vancouver Protokolü</vt:lpstr>
      <vt:lpstr>Diğer Etik İhlaller</vt:lpstr>
      <vt:lpstr>Bütün bu suçlara verilebilen ceza</vt:lpstr>
      <vt:lpstr>PEKİ NE YAPMALI?</vt:lpstr>
      <vt:lpstr>ETİK DÜZENLEMELER İCRAİ YAPILANMA</vt:lpstr>
      <vt:lpstr>ETİK DÜZENLEMELER İCRAİ YAPILANMA</vt:lpstr>
      <vt:lpstr>ETİK DÜZENLEMELER İCRAİ YAPILANMA</vt:lpstr>
      <vt:lpstr>Yayının tekrar olduğunu düşünüyorsanız..</vt:lpstr>
      <vt:lpstr>Yayında bir intihalden  şüpheleniyorsanız</vt:lpstr>
      <vt:lpstr>Fabrikasyon veriden şüpheleniyorsanız</vt:lpstr>
      <vt:lpstr>Çıkar çatışmasından şüpheleniyorsanız</vt:lpstr>
      <vt:lpstr>Etik izinlerle ilgili bir şüpheniz varsa</vt:lpstr>
      <vt:lpstr>Editörle ilgili şikayetler</vt:lpstr>
      <vt:lpstr>Yapılması Gerekenler Etik</vt:lpstr>
      <vt:lpstr>AMA HEPSİNDEN ÖNEMLİSİ….</vt:lpstr>
      <vt:lpstr>Akademik Camianın Kendisine Karşı Dürüst Olması</vt:lpstr>
      <vt:lpstr>Akademik Camianın Kendisine Karşı Dürüst Olması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Hilal Özdağ</cp:lastModifiedBy>
  <cp:revision>30</cp:revision>
  <cp:lastPrinted>2015-10-18T10:12:32Z</cp:lastPrinted>
  <dcterms:created xsi:type="dcterms:W3CDTF">2012-07-05T13:18:19Z</dcterms:created>
  <dcterms:modified xsi:type="dcterms:W3CDTF">2017-12-07T10:20:28Z</dcterms:modified>
</cp:coreProperties>
</file>