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wdp" ContentType="image/vnd.ms-photo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2"/>
  </p:handoutMasterIdLst>
  <p:sldIdLst>
    <p:sldId id="257" r:id="rId2"/>
    <p:sldId id="259" r:id="rId3"/>
    <p:sldId id="284" r:id="rId4"/>
    <p:sldId id="262" r:id="rId5"/>
    <p:sldId id="263" r:id="rId6"/>
    <p:sldId id="304" r:id="rId7"/>
    <p:sldId id="305" r:id="rId8"/>
    <p:sldId id="306" r:id="rId9"/>
    <p:sldId id="311" r:id="rId10"/>
    <p:sldId id="312" r:id="rId11"/>
    <p:sldId id="313" r:id="rId12"/>
    <p:sldId id="314" r:id="rId13"/>
    <p:sldId id="315" r:id="rId14"/>
    <p:sldId id="285" r:id="rId15"/>
    <p:sldId id="319" r:id="rId16"/>
    <p:sldId id="261" r:id="rId17"/>
    <p:sldId id="307" r:id="rId18"/>
    <p:sldId id="308" r:id="rId19"/>
    <p:sldId id="309" r:id="rId20"/>
    <p:sldId id="310" r:id="rId21"/>
    <p:sldId id="316" r:id="rId22"/>
    <p:sldId id="317" r:id="rId23"/>
    <p:sldId id="264" r:id="rId24"/>
    <p:sldId id="282" r:id="rId25"/>
    <p:sldId id="318" r:id="rId26"/>
    <p:sldId id="320" r:id="rId27"/>
    <p:sldId id="321" r:id="rId28"/>
    <p:sldId id="265" r:id="rId29"/>
    <p:sldId id="286" r:id="rId30"/>
    <p:sldId id="288" r:id="rId31"/>
    <p:sldId id="273" r:id="rId32"/>
    <p:sldId id="274" r:id="rId33"/>
    <p:sldId id="275" r:id="rId34"/>
    <p:sldId id="276" r:id="rId35"/>
    <p:sldId id="277" r:id="rId36"/>
    <p:sldId id="278" r:id="rId37"/>
    <p:sldId id="281" r:id="rId38"/>
    <p:sldId id="289" r:id="rId39"/>
    <p:sldId id="290" r:id="rId40"/>
    <p:sldId id="291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clrMru>
    <a:srgbClr val="FFF8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30"/>
    <p:restoredTop sz="99203" autoAdjust="0"/>
  </p:normalViewPr>
  <p:slideViewPr>
    <p:cSldViewPr>
      <p:cViewPr varScale="1">
        <p:scale>
          <a:sx n="140" d="100"/>
          <a:sy n="140" d="100"/>
        </p:scale>
        <p:origin x="1744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handoutMaster" Target="handoutMasters/handoutMaster1.xml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A927E9-81AD-264A-9688-57F1D6CA18C2}" type="datetimeFigureOut">
              <a:rPr lang="en-US" smtClean="0"/>
              <a:t>12/7/17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1DB910-2AA7-6548-983C-D1410A539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8438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896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12/7/17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551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12/7/17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313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985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12/7/17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222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12/7/17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220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12/7/17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320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12/7/17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423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12/7/17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60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12/7/17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51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12/7/17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227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microsoft.com/office/2007/relationships/hdphoto" Target="../media/hdphoto1.wdp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wner\AppData\Local\Microsoft\Windows\Temporary Internet Files\Content.IE5\18X3X63O\MP900439472[1].jpg"/>
          <p:cNvPicPr>
            <a:picLocks noChangeAspect="1" noChangeArrowheads="1"/>
          </p:cNvPicPr>
          <p:nvPr userDrawn="1"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67"/>
          <a:stretch/>
        </p:blipFill>
        <p:spPr bwMode="auto">
          <a:xfrm>
            <a:off x="-1044" y="-1"/>
            <a:ext cx="9145044" cy="690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437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bg1"/>
          </a:solidFill>
          <a:latin typeface="Segoe Print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0" kern="1200">
          <a:solidFill>
            <a:schemeClr val="bg1"/>
          </a:solidFill>
          <a:latin typeface="Segoe Print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kern="1200">
          <a:solidFill>
            <a:schemeClr val="bg1"/>
          </a:solidFill>
          <a:latin typeface="Segoe Print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0" kern="1200">
          <a:solidFill>
            <a:schemeClr val="bg1"/>
          </a:solidFill>
          <a:latin typeface="Segoe Print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0" kern="1200">
          <a:solidFill>
            <a:schemeClr val="bg1"/>
          </a:solidFill>
          <a:latin typeface="Segoe Print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0" kern="1200">
          <a:solidFill>
            <a:schemeClr val="bg1"/>
          </a:solidFill>
          <a:latin typeface="Segoe Print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447800" y="1295400"/>
            <a:ext cx="6499225" cy="23622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>
                <a:latin typeface="Chalkduster"/>
                <a:cs typeface="Chalkduster"/>
              </a:rPr>
              <a:t>Yaşam</a:t>
            </a:r>
            <a:r>
              <a:rPr lang="en-US" dirty="0">
                <a:latin typeface="Chalkduster"/>
                <a:cs typeface="Chalkduster"/>
              </a:rPr>
              <a:t> </a:t>
            </a:r>
            <a:r>
              <a:rPr lang="en-US" dirty="0" err="1">
                <a:latin typeface="Chalkduster"/>
                <a:cs typeface="Chalkduster"/>
              </a:rPr>
              <a:t>Bilimlerinde</a:t>
            </a:r>
            <a:r>
              <a:rPr lang="en-US" dirty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Araştırma</a:t>
            </a:r>
            <a:r>
              <a:rPr lang="en-US" dirty="0" smtClean="0">
                <a:latin typeface="Chalkduster"/>
                <a:cs typeface="Chalkduster"/>
              </a:rPr>
              <a:t>/</a:t>
            </a:r>
            <a:r>
              <a:rPr lang="en-US" dirty="0" err="1" smtClean="0">
                <a:latin typeface="Chalkduster"/>
                <a:cs typeface="Chalkduster"/>
              </a:rPr>
              <a:t>Yayın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>
                <a:latin typeface="Chalkduster"/>
                <a:cs typeface="Chalkduster"/>
              </a:rPr>
              <a:t>Etiği</a:t>
            </a:r>
            <a:r>
              <a:rPr lang="en-US" dirty="0">
                <a:latin typeface="Chalkduster"/>
                <a:cs typeface="Chalkduster"/>
              </a:rPr>
              <a:t> </a:t>
            </a:r>
            <a:r>
              <a:rPr lang="en-US" dirty="0" err="1">
                <a:latin typeface="Chalkduster"/>
                <a:cs typeface="Chalkduster"/>
              </a:rPr>
              <a:t>ve</a:t>
            </a:r>
            <a:r>
              <a:rPr lang="en-US" dirty="0">
                <a:latin typeface="Chalkduster"/>
                <a:cs typeface="Chalkduster"/>
              </a:rPr>
              <a:t> </a:t>
            </a:r>
            <a:r>
              <a:rPr lang="en-US" dirty="0" err="1">
                <a:latin typeface="Chalkduster"/>
                <a:cs typeface="Chalkduster"/>
              </a:rPr>
              <a:t>Yasal</a:t>
            </a:r>
            <a:r>
              <a:rPr lang="en-US" dirty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Boşluklar</a:t>
            </a:r>
            <a:endParaRPr lang="en-US" dirty="0">
              <a:latin typeface="Chalkduster"/>
              <a:cs typeface="Chalkduster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295400" y="3886200"/>
            <a:ext cx="7108825" cy="1371600"/>
          </a:xfrm>
        </p:spPr>
        <p:txBody>
          <a:bodyPr>
            <a:normAutofit fontScale="700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/>
                </a:solidFill>
                <a:latin typeface="Chalkduster"/>
                <a:cs typeface="Chalkduster"/>
              </a:rPr>
              <a:t>Prof. Dr. </a:t>
            </a:r>
            <a:r>
              <a:rPr lang="en-US" dirty="0" err="1" smtClean="0">
                <a:solidFill>
                  <a:schemeClr val="bg1"/>
                </a:solidFill>
                <a:latin typeface="Chalkduster"/>
                <a:cs typeface="Chalkduster"/>
              </a:rPr>
              <a:t>Hilal</a:t>
            </a:r>
            <a:r>
              <a:rPr lang="en-US" dirty="0" smtClean="0">
                <a:solidFill>
                  <a:schemeClr val="bg1"/>
                </a:solidFill>
                <a:latin typeface="Chalkduster"/>
                <a:cs typeface="Chalkduster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halkduster"/>
                <a:cs typeface="Chalkduster"/>
              </a:rPr>
              <a:t>Özdağ</a:t>
            </a:r>
            <a:endParaRPr lang="en-US" dirty="0" smtClean="0">
              <a:solidFill>
                <a:schemeClr val="bg1"/>
              </a:solidFill>
              <a:latin typeface="Chalkduster"/>
              <a:cs typeface="Chalkduster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/>
                </a:solidFill>
                <a:latin typeface="Chalkduster"/>
                <a:cs typeface="Chalkduster"/>
              </a:rPr>
              <a:t>Ankara </a:t>
            </a:r>
            <a:r>
              <a:rPr lang="en-US" dirty="0" err="1" smtClean="0">
                <a:solidFill>
                  <a:schemeClr val="bg1"/>
                </a:solidFill>
                <a:latin typeface="Chalkduster"/>
                <a:cs typeface="Chalkduster"/>
              </a:rPr>
              <a:t>Üniversitesi</a:t>
            </a:r>
            <a:r>
              <a:rPr lang="en-US" dirty="0" smtClean="0">
                <a:solidFill>
                  <a:schemeClr val="bg1"/>
                </a:solidFill>
                <a:latin typeface="Chalkduster"/>
                <a:cs typeface="Chalkduster"/>
              </a:rPr>
              <a:t> 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 err="1" smtClean="0">
                <a:solidFill>
                  <a:schemeClr val="bg1"/>
                </a:solidFill>
                <a:latin typeface="Chalkduster"/>
                <a:cs typeface="Chalkduster"/>
              </a:rPr>
              <a:t>Biyoteknoloji</a:t>
            </a:r>
            <a:r>
              <a:rPr lang="en-US" dirty="0" smtClean="0">
                <a:solidFill>
                  <a:schemeClr val="bg1"/>
                </a:solidFill>
                <a:latin typeface="Chalkduster"/>
                <a:cs typeface="Chalkduster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halkduster"/>
                <a:cs typeface="Chalkduster"/>
              </a:rPr>
              <a:t>Enstitüsü</a:t>
            </a:r>
            <a:endParaRPr lang="en-US" dirty="0" smtClean="0">
              <a:solidFill>
                <a:schemeClr val="bg1"/>
              </a:solidFill>
              <a:latin typeface="Chalkduster"/>
              <a:cs typeface="Chalkduster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dirty="0" err="1" smtClean="0">
                <a:solidFill>
                  <a:schemeClr val="bg1"/>
                </a:solidFill>
                <a:latin typeface="Chalkduster"/>
                <a:cs typeface="Chalkduster"/>
              </a:rPr>
              <a:t>hilalozdag@gmail.com</a:t>
            </a:r>
            <a:endParaRPr lang="en-US" dirty="0">
              <a:solidFill>
                <a:schemeClr val="bg1"/>
              </a:solidFill>
              <a:latin typeface="Chalkduster"/>
              <a:cs typeface="Chalkduster"/>
            </a:endParaRPr>
          </a:p>
        </p:txBody>
      </p:sp>
      <p:pic>
        <p:nvPicPr>
          <p:cNvPr id="14340" name="Picture 2" descr="Biyotek-beyaz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562600"/>
            <a:ext cx="2595563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Chalkduster"/>
                <a:cs typeface="Chalkduster"/>
              </a:rPr>
              <a:t>Ülkemizde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İntihal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ile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ilgili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Mevzuat</a:t>
            </a:r>
            <a:endParaRPr lang="en-US" dirty="0">
              <a:latin typeface="Chalkduster"/>
              <a:cs typeface="Chalkdus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en-US" dirty="0" smtClean="0">
                <a:latin typeface="Chalkboard"/>
                <a:cs typeface="Chalkboard"/>
              </a:rPr>
              <a:t>2012 </a:t>
            </a:r>
            <a:r>
              <a:rPr lang="en-US" dirty="0" err="1" smtClean="0">
                <a:latin typeface="Chalkboard"/>
                <a:cs typeface="Chalkboard"/>
              </a:rPr>
              <a:t>yılına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dek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Yükseköğretim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Kurumları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>
                <a:latin typeface="Chalkboard"/>
                <a:cs typeface="Chalkboard"/>
              </a:rPr>
              <a:t>Yönetici</a:t>
            </a:r>
            <a:r>
              <a:rPr lang="en-US" dirty="0">
                <a:latin typeface="Chalkboard"/>
                <a:cs typeface="Chalkboard"/>
              </a:rPr>
              <a:t>, </a:t>
            </a:r>
            <a:r>
              <a:rPr lang="en-US" dirty="0" err="1">
                <a:latin typeface="Chalkboard"/>
                <a:cs typeface="Chalkboard"/>
              </a:rPr>
              <a:t>Öğretim</a:t>
            </a:r>
            <a:r>
              <a:rPr lang="en-US" dirty="0">
                <a:latin typeface="Chalkboard"/>
                <a:cs typeface="Chalkboard"/>
              </a:rPr>
              <a:t> </a:t>
            </a:r>
            <a:r>
              <a:rPr lang="en-US" dirty="0" err="1">
                <a:latin typeface="Chalkboard"/>
                <a:cs typeface="Chalkboard"/>
              </a:rPr>
              <a:t>Elemanı</a:t>
            </a:r>
            <a:r>
              <a:rPr lang="en-US" dirty="0">
                <a:latin typeface="Chalkboard"/>
                <a:cs typeface="Chalkboard"/>
              </a:rPr>
              <a:t> </a:t>
            </a:r>
            <a:r>
              <a:rPr lang="en-US" dirty="0" err="1">
                <a:latin typeface="Chalkboard"/>
                <a:cs typeface="Chalkboard"/>
              </a:rPr>
              <a:t>ve</a:t>
            </a:r>
            <a:r>
              <a:rPr lang="en-US" dirty="0">
                <a:latin typeface="Chalkboard"/>
                <a:cs typeface="Chalkboard"/>
              </a:rPr>
              <a:t> </a:t>
            </a:r>
            <a:r>
              <a:rPr lang="en-US" dirty="0" err="1">
                <a:latin typeface="Chalkboard"/>
                <a:cs typeface="Chalkboard"/>
              </a:rPr>
              <a:t>Memurları</a:t>
            </a:r>
            <a:r>
              <a:rPr lang="en-US" dirty="0">
                <a:latin typeface="Chalkboard"/>
                <a:cs typeface="Chalkboard"/>
              </a:rPr>
              <a:t> </a:t>
            </a:r>
            <a:r>
              <a:rPr lang="en-US" dirty="0" err="1">
                <a:latin typeface="Chalkboard"/>
                <a:cs typeface="Chalkboard"/>
              </a:rPr>
              <a:t>Disiplin</a:t>
            </a:r>
            <a:r>
              <a:rPr lang="en-US" dirty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Yönetmeliği’nde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intihal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suçunun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cezası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Üniversite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Öğretim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Mesleğinden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Çıkarma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olarak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tanımlanıyordu</a:t>
            </a:r>
            <a:r>
              <a:rPr lang="en-US" dirty="0" smtClean="0">
                <a:latin typeface="Chalkboard"/>
                <a:cs typeface="Chalkboard"/>
              </a:rPr>
              <a:t>.</a:t>
            </a:r>
          </a:p>
          <a:p>
            <a:pPr algn="just"/>
            <a:r>
              <a:rPr lang="en-US" dirty="0" smtClean="0">
                <a:latin typeface="Chalkboard"/>
                <a:cs typeface="Chalkboard"/>
              </a:rPr>
              <a:t> </a:t>
            </a:r>
            <a:endParaRPr lang="en-US" dirty="0">
              <a:latin typeface="Chalkboard"/>
              <a:cs typeface="Chalkboard"/>
            </a:endParaRPr>
          </a:p>
          <a:p>
            <a:pPr algn="just"/>
            <a:r>
              <a:rPr lang="en-US" dirty="0" smtClean="0">
                <a:latin typeface="Chalkboard"/>
                <a:cs typeface="Chalkboard"/>
              </a:rPr>
              <a:t>20.09.2012 </a:t>
            </a:r>
            <a:r>
              <a:rPr lang="en-US" dirty="0" err="1">
                <a:latin typeface="Chalkboard"/>
                <a:cs typeface="Chalkboard"/>
              </a:rPr>
              <a:t>tarih</a:t>
            </a:r>
            <a:r>
              <a:rPr lang="en-US" dirty="0">
                <a:latin typeface="Chalkboard"/>
                <a:cs typeface="Chalkboard"/>
              </a:rPr>
              <a:t> </a:t>
            </a:r>
            <a:r>
              <a:rPr lang="en-US" dirty="0" err="1">
                <a:latin typeface="Chalkboard"/>
                <a:cs typeface="Chalkboard"/>
              </a:rPr>
              <a:t>ve</a:t>
            </a:r>
            <a:r>
              <a:rPr lang="en-US" dirty="0">
                <a:latin typeface="Chalkboard"/>
                <a:cs typeface="Chalkboard"/>
              </a:rPr>
              <a:t> K.2012/1218 </a:t>
            </a:r>
            <a:r>
              <a:rPr lang="en-US" dirty="0" err="1">
                <a:latin typeface="Chalkboard"/>
                <a:cs typeface="Chalkboard"/>
              </a:rPr>
              <a:t>sayılı</a:t>
            </a:r>
            <a:r>
              <a:rPr lang="en-US" dirty="0">
                <a:latin typeface="Chalkboard"/>
                <a:cs typeface="Chalkboard"/>
              </a:rPr>
              <a:t> </a:t>
            </a:r>
            <a:r>
              <a:rPr lang="en-US" b="1" dirty="0">
                <a:latin typeface="Chalkboard"/>
                <a:cs typeface="Chalkboard"/>
              </a:rPr>
              <a:t>DANIŞTAY İDARİ DAVA DAİRELERİ </a:t>
            </a:r>
            <a:r>
              <a:rPr lang="en-US" b="1" dirty="0" smtClean="0">
                <a:latin typeface="Chalkboard"/>
                <a:cs typeface="Chalkboard"/>
              </a:rPr>
              <a:t>KURULU (DİDDK) </a:t>
            </a:r>
            <a:r>
              <a:rPr lang="en-US" b="1" dirty="0" err="1" smtClean="0">
                <a:latin typeface="Chalkboard"/>
                <a:cs typeface="Chalkboard"/>
              </a:rPr>
              <a:t>kararı</a:t>
            </a:r>
            <a:r>
              <a:rPr lang="en-US" b="1" dirty="0" smtClean="0">
                <a:latin typeface="Chalkboard"/>
                <a:cs typeface="Chalkboard"/>
              </a:rPr>
              <a:t> </a:t>
            </a:r>
            <a:r>
              <a:rPr lang="en-US" b="1" dirty="0" err="1" smtClean="0">
                <a:latin typeface="Chalkboard"/>
                <a:cs typeface="Chalkboard"/>
              </a:rPr>
              <a:t>ile</a:t>
            </a:r>
            <a:r>
              <a:rPr lang="en-US" b="1" dirty="0" smtClean="0">
                <a:latin typeface="Chalkboard"/>
                <a:cs typeface="Chalkboard"/>
              </a:rPr>
              <a:t> </a:t>
            </a:r>
            <a:r>
              <a:rPr lang="en-US" dirty="0" smtClean="0">
                <a:latin typeface="Chalkboard"/>
                <a:cs typeface="Chalkboard"/>
              </a:rPr>
              <a:t> “</a:t>
            </a:r>
            <a:r>
              <a:rPr lang="en-US" dirty="0" err="1" smtClean="0">
                <a:latin typeface="Chalkboard"/>
                <a:cs typeface="Chalkboard"/>
              </a:rPr>
              <a:t>üniversite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>
                <a:latin typeface="Chalkboard"/>
                <a:cs typeface="Chalkboard"/>
              </a:rPr>
              <a:t>öğretim</a:t>
            </a:r>
            <a:r>
              <a:rPr lang="en-US" dirty="0">
                <a:latin typeface="Chalkboard"/>
                <a:cs typeface="Chalkboard"/>
              </a:rPr>
              <a:t> </a:t>
            </a:r>
            <a:r>
              <a:rPr lang="en-US" dirty="0" err="1">
                <a:latin typeface="Chalkboard"/>
                <a:cs typeface="Chalkboard"/>
              </a:rPr>
              <a:t>mesleğinden</a:t>
            </a:r>
            <a:r>
              <a:rPr lang="en-US" dirty="0">
                <a:latin typeface="Chalkboard"/>
                <a:cs typeface="Chalkboard"/>
              </a:rPr>
              <a:t> </a:t>
            </a:r>
            <a:r>
              <a:rPr lang="en-US" dirty="0" err="1">
                <a:latin typeface="Chalkboard"/>
                <a:cs typeface="Chalkboard"/>
              </a:rPr>
              <a:t>çıkarma</a:t>
            </a:r>
            <a:r>
              <a:rPr lang="en-US" dirty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cezası</a:t>
            </a:r>
            <a:r>
              <a:rPr lang="en-US" dirty="0" smtClean="0">
                <a:latin typeface="Chalkboard"/>
                <a:cs typeface="Chalkboard"/>
              </a:rPr>
              <a:t>” </a:t>
            </a:r>
            <a:r>
              <a:rPr lang="en-US" dirty="0" err="1" smtClean="0">
                <a:latin typeface="Chalkboard"/>
                <a:cs typeface="Chalkboard"/>
              </a:rPr>
              <a:t>kanunda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tanımlanmamış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olduğu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için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iptal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edilmiştir</a:t>
            </a:r>
            <a:r>
              <a:rPr lang="en-US" dirty="0" smtClean="0">
                <a:latin typeface="Chalkboard"/>
                <a:cs typeface="Chalkboard"/>
              </a:rPr>
              <a:t>.</a:t>
            </a:r>
            <a:endParaRPr lang="en-US" dirty="0">
              <a:latin typeface="Chalkboard"/>
              <a:cs typeface="Chalkboard"/>
            </a:endParaRPr>
          </a:p>
        </p:txBody>
      </p:sp>
    </p:spTree>
    <p:extLst>
      <p:ext uri="{BB962C8B-B14F-4D97-AF65-F5344CB8AC3E}">
        <p14:creationId xmlns:p14="http://schemas.microsoft.com/office/powerpoint/2010/main" val="206312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Chalkduster"/>
                <a:cs typeface="Chalkduster"/>
              </a:rPr>
              <a:t>Ülkemizde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İntihal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ile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ilgili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Mevzuat</a:t>
            </a:r>
            <a:endParaRPr lang="en-US" dirty="0">
              <a:latin typeface="Chalkduster"/>
              <a:cs typeface="Chalkdus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>
                <a:latin typeface="Chalkboard"/>
                <a:cs typeface="Chalkboard"/>
              </a:rPr>
              <a:t>Bu </a:t>
            </a:r>
            <a:r>
              <a:rPr lang="en-US" dirty="0" err="1" smtClean="0">
                <a:latin typeface="Chalkboard"/>
                <a:cs typeface="Chalkboard"/>
              </a:rPr>
              <a:t>cezanın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iptali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ile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YÖK’ün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yeniden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düzenleme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yaptığı</a:t>
            </a:r>
            <a:r>
              <a:rPr lang="en-US" dirty="0" smtClean="0">
                <a:latin typeface="Chalkboard"/>
                <a:cs typeface="Chalkboard"/>
              </a:rPr>
              <a:t> 2014 </a:t>
            </a:r>
            <a:r>
              <a:rPr lang="en-US" dirty="0" err="1" smtClean="0">
                <a:latin typeface="Chalkboard"/>
                <a:cs typeface="Chalkboard"/>
              </a:rPr>
              <a:t>yılına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dek</a:t>
            </a:r>
            <a:r>
              <a:rPr lang="en-US" dirty="0" smtClean="0">
                <a:latin typeface="Chalkboard"/>
                <a:cs typeface="Chalkboard"/>
              </a:rPr>
              <a:t> (</a:t>
            </a:r>
            <a:r>
              <a:rPr lang="tr-TR" dirty="0">
                <a:latin typeface="Chalkboard"/>
                <a:cs typeface="Chalkboard"/>
              </a:rPr>
              <a:t>Resmî Gazete, 29.1.2014, </a:t>
            </a:r>
            <a:r>
              <a:rPr lang="tr-TR" dirty="0" smtClean="0">
                <a:latin typeface="Chalkboard"/>
                <a:cs typeface="Chalkboard"/>
              </a:rPr>
              <a:t>Sayı 28897) intihal suçlarında yasal boşluk oluşmuştur.</a:t>
            </a:r>
          </a:p>
          <a:p>
            <a:pPr algn="just"/>
            <a:r>
              <a:rPr lang="tr-TR" dirty="0" smtClean="0">
                <a:latin typeface="Chalkboard"/>
                <a:cs typeface="Chalkboard"/>
              </a:rPr>
              <a:t>2014 yılında yapılmış olan düzenlenme ile intihal suçunun cezası 657 sayılı kanunda tanımlanmış olan kamu görevinden men olarak belirlenmiştir.</a:t>
            </a:r>
            <a:endParaRPr lang="tr-TR" dirty="0">
              <a:latin typeface="Chalkboard"/>
              <a:cs typeface="Chalkboard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76800" y="6088063"/>
            <a:ext cx="40238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>
                <a:solidFill>
                  <a:srgbClr val="FFFF00"/>
                </a:solidFill>
                <a:latin typeface="Segoe Print" charset="0"/>
                <a:ea typeface="Segoe Print" charset="0"/>
                <a:cs typeface="Segoe Print" charset="0"/>
              </a:rPr>
              <a:t>Demircioğlu</a:t>
            </a:r>
            <a:r>
              <a:rPr lang="en-US" sz="1200" i="1" dirty="0" smtClean="0">
                <a:solidFill>
                  <a:srgbClr val="FFFF00"/>
                </a:solidFill>
                <a:latin typeface="Segoe Print" charset="0"/>
                <a:ea typeface="Segoe Print" charset="0"/>
                <a:cs typeface="Segoe Print" charset="0"/>
              </a:rPr>
              <a:t> MY, Ankara </a:t>
            </a:r>
            <a:r>
              <a:rPr lang="en-US" sz="1200" i="1" dirty="0" err="1" smtClean="0">
                <a:solidFill>
                  <a:srgbClr val="FFFF00"/>
                </a:solidFill>
                <a:latin typeface="Segoe Print" charset="0"/>
                <a:ea typeface="Segoe Print" charset="0"/>
                <a:cs typeface="Segoe Print" charset="0"/>
              </a:rPr>
              <a:t>Barosu</a:t>
            </a:r>
            <a:r>
              <a:rPr lang="en-US" sz="1200" i="1" dirty="0" smtClean="0">
                <a:solidFill>
                  <a:srgbClr val="FFFF00"/>
                </a:solidFill>
                <a:latin typeface="Segoe Print" charset="0"/>
                <a:ea typeface="Segoe Print" charset="0"/>
                <a:cs typeface="Segoe Print" charset="0"/>
              </a:rPr>
              <a:t> </a:t>
            </a:r>
            <a:r>
              <a:rPr lang="en-US" sz="1200" i="1" dirty="0" err="1" smtClean="0">
                <a:solidFill>
                  <a:srgbClr val="FFFF00"/>
                </a:solidFill>
                <a:latin typeface="Segoe Print" charset="0"/>
                <a:ea typeface="Segoe Print" charset="0"/>
                <a:cs typeface="Segoe Print" charset="0"/>
              </a:rPr>
              <a:t>Dergisi</a:t>
            </a:r>
            <a:r>
              <a:rPr lang="en-US" sz="1200" i="1" dirty="0" smtClean="0">
                <a:solidFill>
                  <a:srgbClr val="FFFF00"/>
                </a:solidFill>
                <a:latin typeface="Segoe Print" charset="0"/>
                <a:ea typeface="Segoe Print" charset="0"/>
                <a:cs typeface="Segoe Print" charset="0"/>
              </a:rPr>
              <a:t>, 2014/4</a:t>
            </a:r>
            <a:endParaRPr lang="en-US" sz="1200" i="1" dirty="0">
              <a:solidFill>
                <a:srgbClr val="FFFF00"/>
              </a:solidFill>
              <a:latin typeface="Segoe Print" charset="0"/>
              <a:ea typeface="Segoe Print" charset="0"/>
              <a:cs typeface="Segoe Prin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21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halkduster" charset="0"/>
                <a:ea typeface="Chalkduster" charset="0"/>
                <a:cs typeface="Chalkduster" charset="0"/>
              </a:rPr>
              <a:t>Bu </a:t>
            </a:r>
            <a:r>
              <a:rPr lang="en-US" dirty="0" err="1" smtClean="0">
                <a:latin typeface="Chalkduster" charset="0"/>
                <a:ea typeface="Chalkduster" charset="0"/>
                <a:cs typeface="Chalkduster" charset="0"/>
              </a:rPr>
              <a:t>durumda</a:t>
            </a:r>
            <a:r>
              <a:rPr lang="en-US" dirty="0" smtClean="0">
                <a:latin typeface="Chalkduster" charset="0"/>
                <a:ea typeface="Chalkduster" charset="0"/>
                <a:cs typeface="Chalkduster" charset="0"/>
              </a:rPr>
              <a:t>?</a:t>
            </a:r>
            <a:endParaRPr lang="en-US" dirty="0">
              <a:latin typeface="Chalkduster" charset="0"/>
              <a:ea typeface="Chalkduster" charset="0"/>
              <a:cs typeface="Chalkduster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686800" cy="4953000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>
                <a:latin typeface="Chalkboard"/>
                <a:cs typeface="Chalkboard"/>
              </a:rPr>
              <a:t>2012-2014 yılları arasında yapılmış olan intihal suçları cezalandırılamaz!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  <a:latin typeface="Chalkboard"/>
                <a:cs typeface="Chalkboard"/>
              </a:rPr>
              <a:t>Yönetmelikteki intihal tanımına göre:</a:t>
            </a:r>
          </a:p>
          <a:p>
            <a:pPr lvl="1" algn="just"/>
            <a:r>
              <a:rPr lang="tr-TR" dirty="0" smtClean="0">
                <a:latin typeface="Chalkboard"/>
                <a:cs typeface="Chalkboard"/>
              </a:rPr>
              <a:t>Referans vererek aynı veya farklı kaynaklardan “kopyala/kes yapıştır” yapanlar </a:t>
            </a:r>
            <a:r>
              <a:rPr lang="tr-TR" dirty="0" smtClean="0">
                <a:solidFill>
                  <a:srgbClr val="FF0000"/>
                </a:solidFill>
                <a:latin typeface="Chalkboard"/>
                <a:cs typeface="Chalkboard"/>
              </a:rPr>
              <a:t>cezalandırılamaz</a:t>
            </a:r>
          </a:p>
          <a:p>
            <a:pPr lvl="1" algn="just"/>
            <a:r>
              <a:rPr lang="tr-TR" dirty="0" smtClean="0">
                <a:latin typeface="Chalkboard"/>
                <a:cs typeface="Chalkboard"/>
              </a:rPr>
              <a:t>Referans vermeden 2-3 cümle / sayfalar alan kişiler </a:t>
            </a:r>
            <a:r>
              <a:rPr lang="tr-TR" dirty="0" smtClean="0">
                <a:solidFill>
                  <a:srgbClr val="FF0000"/>
                </a:solidFill>
                <a:latin typeface="Chalkboard"/>
                <a:cs typeface="Chalkboard"/>
              </a:rPr>
              <a:t>bir daha devlet kadrosunda görev yapamazlar</a:t>
            </a:r>
            <a:endParaRPr lang="tr-TR" dirty="0">
              <a:solidFill>
                <a:srgbClr val="FF0000"/>
              </a:solidFill>
              <a:latin typeface="Chalkboard"/>
              <a:cs typeface="Chalkboard"/>
            </a:endParaRPr>
          </a:p>
          <a:p>
            <a:pPr algn="just"/>
            <a:endParaRPr lang="en-US" dirty="0">
              <a:latin typeface="Chalkboard"/>
              <a:cs typeface="Chalkboard"/>
            </a:endParaRPr>
          </a:p>
        </p:txBody>
      </p:sp>
    </p:spTree>
    <p:extLst>
      <p:ext uri="{BB962C8B-B14F-4D97-AF65-F5344CB8AC3E}">
        <p14:creationId xmlns:p14="http://schemas.microsoft.com/office/powerpoint/2010/main" val="13110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latin typeface="Chalkduster" charset="0"/>
                <a:ea typeface="Chalkduster" charset="0"/>
                <a:cs typeface="Chalkduster" charset="0"/>
              </a:rPr>
              <a:t>Ceza</a:t>
            </a:r>
            <a:r>
              <a:rPr lang="en-US" dirty="0" smtClean="0">
                <a:latin typeface="Chalkduster" charset="0"/>
                <a:ea typeface="Chalkduster" charset="0"/>
                <a:cs typeface="Chalkduster" charset="0"/>
              </a:rPr>
              <a:t> </a:t>
            </a:r>
            <a:r>
              <a:rPr lang="en-US" dirty="0" err="1" smtClean="0">
                <a:latin typeface="Chalkduster" charset="0"/>
                <a:ea typeface="Chalkduster" charset="0"/>
                <a:cs typeface="Chalkduster" charset="0"/>
              </a:rPr>
              <a:t>uygulanabilir</a:t>
            </a:r>
            <a:r>
              <a:rPr lang="en-US" dirty="0" smtClean="0">
                <a:latin typeface="Chalkduster" charset="0"/>
                <a:ea typeface="Chalkduster" charset="0"/>
                <a:cs typeface="Chalkduster" charset="0"/>
              </a:rPr>
              <a:t> </a:t>
            </a:r>
            <a:r>
              <a:rPr lang="en-US" dirty="0" err="1" smtClean="0">
                <a:latin typeface="Chalkduster" charset="0"/>
                <a:ea typeface="Chalkduster" charset="0"/>
                <a:cs typeface="Chalkduster" charset="0"/>
              </a:rPr>
              <a:t>ve</a:t>
            </a:r>
            <a:r>
              <a:rPr lang="en-US" dirty="0" smtClean="0">
                <a:latin typeface="Chalkduster" charset="0"/>
                <a:ea typeface="Chalkduster" charset="0"/>
                <a:cs typeface="Chalkduster" charset="0"/>
              </a:rPr>
              <a:t> </a:t>
            </a:r>
            <a:r>
              <a:rPr lang="en-US" dirty="0" err="1" smtClean="0">
                <a:latin typeface="Chalkduster" charset="0"/>
                <a:ea typeface="Chalkduster" charset="0"/>
                <a:cs typeface="Chalkduster" charset="0"/>
              </a:rPr>
              <a:t>caydırıcı</a:t>
            </a:r>
            <a:r>
              <a:rPr lang="en-US" dirty="0" smtClean="0">
                <a:latin typeface="Chalkduster" charset="0"/>
                <a:ea typeface="Chalkduster" charset="0"/>
                <a:cs typeface="Chalkduster" charset="0"/>
              </a:rPr>
              <a:t> </a:t>
            </a:r>
            <a:r>
              <a:rPr lang="en-US" dirty="0" err="1" smtClean="0">
                <a:latin typeface="Chalkduster" charset="0"/>
                <a:ea typeface="Chalkduster" charset="0"/>
                <a:cs typeface="Chalkduster" charset="0"/>
              </a:rPr>
              <a:t>olmalı</a:t>
            </a:r>
            <a:endParaRPr lang="en-US" dirty="0">
              <a:latin typeface="Chalkduster" charset="0"/>
              <a:ea typeface="Chalkduster" charset="0"/>
              <a:cs typeface="Chalkduster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686800" cy="4953000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FFFF00"/>
                </a:solidFill>
                <a:latin typeface="Chalkboard"/>
                <a:cs typeface="Chalkboard"/>
              </a:rPr>
              <a:t>Mevcut yönetmelikteki intihal tanımlaması yetersizdir. </a:t>
            </a:r>
          </a:p>
          <a:p>
            <a:pPr algn="just"/>
            <a:r>
              <a:rPr lang="tr-TR" dirty="0" smtClean="0">
                <a:latin typeface="Chalkboard"/>
                <a:cs typeface="Chalkboard"/>
              </a:rPr>
              <a:t>Kamu görevinden men cezası çok ağır bir cezadır. </a:t>
            </a:r>
          </a:p>
          <a:p>
            <a:pPr lvl="1" algn="just"/>
            <a:r>
              <a:rPr lang="tr-TR" dirty="0" smtClean="0">
                <a:solidFill>
                  <a:srgbClr val="FFF8A2"/>
                </a:solidFill>
                <a:latin typeface="Chalkboard"/>
                <a:cs typeface="Chalkboard"/>
              </a:rPr>
              <a:t>Böyle bir ceza ancak bütün kariyerini kopyala/yapıştır-</a:t>
            </a:r>
            <a:r>
              <a:rPr lang="tr-TR" dirty="0" err="1" smtClean="0">
                <a:solidFill>
                  <a:srgbClr val="FFF8A2"/>
                </a:solidFill>
                <a:latin typeface="Chalkboard"/>
                <a:cs typeface="Chalkboard"/>
              </a:rPr>
              <a:t>aşır’a</a:t>
            </a:r>
            <a:r>
              <a:rPr lang="tr-TR" dirty="0" smtClean="0">
                <a:solidFill>
                  <a:srgbClr val="FFF8A2"/>
                </a:solidFill>
                <a:latin typeface="Chalkboard"/>
                <a:cs typeface="Chalkboard"/>
              </a:rPr>
              <a:t> dayandırmış bir örnek için düşünülebilir.</a:t>
            </a:r>
          </a:p>
          <a:p>
            <a:pPr lvl="1" algn="just"/>
            <a:r>
              <a:rPr lang="tr-TR" dirty="0" smtClean="0">
                <a:latin typeface="Chalkboard"/>
                <a:cs typeface="Chalkboard"/>
              </a:rPr>
              <a:t>Yönetmelik intihal tanımlamasını detaylandırmalı ve fiilin kapsam ve tekrarına bağlı olarak dereceli bir ceza sistemi getirmelidir.</a:t>
            </a:r>
          </a:p>
          <a:p>
            <a:pPr algn="just"/>
            <a:endParaRPr lang="en-US" dirty="0">
              <a:latin typeface="Chalkboard"/>
              <a:cs typeface="Chalkboard"/>
            </a:endParaRPr>
          </a:p>
        </p:txBody>
      </p:sp>
    </p:spTree>
    <p:extLst>
      <p:ext uri="{BB962C8B-B14F-4D97-AF65-F5344CB8AC3E}">
        <p14:creationId xmlns:p14="http://schemas.microsoft.com/office/powerpoint/2010/main" val="174950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2313" y="4114800"/>
            <a:ext cx="7772400" cy="1362075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latin typeface="Chalkduster"/>
                <a:cs typeface="Chalkduster"/>
              </a:rPr>
              <a:t>Yayın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ve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araştırma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etiğine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aykırı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diğer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durumlarla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ilgili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mevzuat</a:t>
            </a:r>
            <a:endParaRPr lang="en-US" dirty="0">
              <a:latin typeface="Chalkduster"/>
              <a:cs typeface="Chalkduster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722313" y="2438400"/>
            <a:ext cx="7772400" cy="150018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18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"/>
            <a:ext cx="8229600" cy="1143000"/>
          </a:xfrm>
        </p:spPr>
        <p:txBody>
          <a:bodyPr/>
          <a:lstStyle/>
          <a:p>
            <a:r>
              <a:rPr lang="en-US" dirty="0" err="1" smtClean="0">
                <a:latin typeface="Chalkduster" charset="0"/>
                <a:ea typeface="Chalkduster" charset="0"/>
                <a:cs typeface="Chalkduster" charset="0"/>
              </a:rPr>
              <a:t>Fabrikasyon</a:t>
            </a:r>
            <a:endParaRPr lang="en-US" dirty="0">
              <a:latin typeface="Chalkduster" charset="0"/>
              <a:ea typeface="Chalkduster" charset="0"/>
              <a:cs typeface="Chalkduster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686800" cy="4876800"/>
          </a:xfrm>
        </p:spPr>
        <p:txBody>
          <a:bodyPr>
            <a:noAutofit/>
          </a:bodyPr>
          <a:lstStyle/>
          <a:p>
            <a:pPr algn="just"/>
            <a:r>
              <a:rPr lang="en-US" sz="2300" dirty="0">
                <a:latin typeface="Chalkboard"/>
                <a:cs typeface="Chalkboard"/>
              </a:rPr>
              <a:t>b) </a:t>
            </a:r>
            <a:r>
              <a:rPr lang="en-US" sz="2300" dirty="0" err="1">
                <a:latin typeface="Chalkboard"/>
                <a:cs typeface="Chalkboard"/>
              </a:rPr>
              <a:t>Sahtecilik</a:t>
            </a:r>
            <a:r>
              <a:rPr lang="en-US" sz="2300" dirty="0">
                <a:latin typeface="Chalkboard"/>
                <a:cs typeface="Chalkboard"/>
              </a:rPr>
              <a:t> : </a:t>
            </a:r>
            <a:r>
              <a:rPr lang="en-US" sz="2300" dirty="0" err="1">
                <a:latin typeface="Chalkboard"/>
                <a:cs typeface="Chalkboard"/>
              </a:rPr>
              <a:t>Araştırmaya</a:t>
            </a:r>
            <a:r>
              <a:rPr lang="en-US" sz="2300" dirty="0">
                <a:latin typeface="Chalkboard"/>
                <a:cs typeface="Chalkboard"/>
              </a:rPr>
              <a:t> </a:t>
            </a:r>
            <a:r>
              <a:rPr lang="en-US" sz="2300" dirty="0" err="1">
                <a:latin typeface="Chalkboard"/>
                <a:cs typeface="Chalkboard"/>
              </a:rPr>
              <a:t>dayanmayan</a:t>
            </a:r>
            <a:r>
              <a:rPr lang="en-US" sz="2300" dirty="0">
                <a:latin typeface="Chalkboard"/>
                <a:cs typeface="Chalkboard"/>
              </a:rPr>
              <a:t> </a:t>
            </a:r>
            <a:r>
              <a:rPr lang="en-US" sz="2300" dirty="0" err="1">
                <a:latin typeface="Chalkboard"/>
                <a:cs typeface="Chalkboard"/>
              </a:rPr>
              <a:t>veriler</a:t>
            </a:r>
            <a:r>
              <a:rPr lang="en-US" sz="2300" dirty="0">
                <a:latin typeface="Chalkboard"/>
                <a:cs typeface="Chalkboard"/>
              </a:rPr>
              <a:t> </a:t>
            </a:r>
            <a:r>
              <a:rPr lang="en-US" sz="2300" dirty="0" err="1">
                <a:latin typeface="Chalkboard"/>
                <a:cs typeface="Chalkboard"/>
              </a:rPr>
              <a:t>üretmek</a:t>
            </a:r>
            <a:r>
              <a:rPr lang="en-US" sz="2300" dirty="0">
                <a:latin typeface="Chalkboard"/>
                <a:cs typeface="Chalkboard"/>
              </a:rPr>
              <a:t>, </a:t>
            </a:r>
            <a:r>
              <a:rPr lang="en-US" sz="2300" dirty="0" err="1">
                <a:latin typeface="Chalkboard"/>
                <a:cs typeface="Chalkboard"/>
              </a:rPr>
              <a:t>sunulan</a:t>
            </a:r>
            <a:r>
              <a:rPr lang="en-US" sz="2300" dirty="0">
                <a:latin typeface="Chalkboard"/>
                <a:cs typeface="Chalkboard"/>
              </a:rPr>
              <a:t> </a:t>
            </a:r>
            <a:r>
              <a:rPr lang="en-US" sz="2300" dirty="0" err="1">
                <a:latin typeface="Chalkboard"/>
                <a:cs typeface="Chalkboard"/>
              </a:rPr>
              <a:t>veya</a:t>
            </a:r>
            <a:r>
              <a:rPr lang="en-US" sz="2300" dirty="0">
                <a:latin typeface="Chalkboard"/>
                <a:cs typeface="Chalkboard"/>
              </a:rPr>
              <a:t> </a:t>
            </a:r>
            <a:r>
              <a:rPr lang="en-US" sz="2300" dirty="0" err="1">
                <a:latin typeface="Chalkboard"/>
                <a:cs typeface="Chalkboard"/>
              </a:rPr>
              <a:t>yayınlanan</a:t>
            </a:r>
            <a:r>
              <a:rPr lang="en-US" sz="2300" dirty="0">
                <a:latin typeface="Chalkboard"/>
                <a:cs typeface="Chalkboard"/>
              </a:rPr>
              <a:t> </a:t>
            </a:r>
            <a:r>
              <a:rPr lang="en-US" sz="2300" dirty="0" err="1">
                <a:latin typeface="Chalkboard"/>
                <a:cs typeface="Chalkboard"/>
              </a:rPr>
              <a:t>eseri</a:t>
            </a:r>
            <a:r>
              <a:rPr lang="en-US" sz="2300" dirty="0">
                <a:latin typeface="Chalkboard"/>
                <a:cs typeface="Chalkboard"/>
              </a:rPr>
              <a:t> </a:t>
            </a:r>
            <a:r>
              <a:rPr lang="en-US" sz="2300" dirty="0" err="1">
                <a:latin typeface="Chalkboard"/>
                <a:cs typeface="Chalkboard"/>
              </a:rPr>
              <a:t>gerçek</a:t>
            </a:r>
            <a:r>
              <a:rPr lang="en-US" sz="2300" dirty="0">
                <a:latin typeface="Chalkboard"/>
                <a:cs typeface="Chalkboard"/>
              </a:rPr>
              <a:t> </a:t>
            </a:r>
            <a:r>
              <a:rPr lang="en-US" sz="2300" dirty="0" err="1">
                <a:latin typeface="Chalkboard"/>
                <a:cs typeface="Chalkboard"/>
              </a:rPr>
              <a:t>olmayan</a:t>
            </a:r>
            <a:r>
              <a:rPr lang="en-US" sz="2300" dirty="0">
                <a:latin typeface="Chalkboard"/>
                <a:cs typeface="Chalkboard"/>
              </a:rPr>
              <a:t> </a:t>
            </a:r>
            <a:r>
              <a:rPr lang="en-US" sz="2300" dirty="0" err="1">
                <a:latin typeface="Chalkboard"/>
                <a:cs typeface="Chalkboard"/>
              </a:rPr>
              <a:t>verilere</a:t>
            </a:r>
            <a:r>
              <a:rPr lang="en-US" sz="2300" dirty="0">
                <a:latin typeface="Chalkboard"/>
                <a:cs typeface="Chalkboard"/>
              </a:rPr>
              <a:t> </a:t>
            </a:r>
            <a:r>
              <a:rPr lang="en-US" sz="2300" dirty="0" err="1">
                <a:latin typeface="Chalkboard"/>
                <a:cs typeface="Chalkboard"/>
              </a:rPr>
              <a:t>dayandırarak</a:t>
            </a:r>
            <a:r>
              <a:rPr lang="en-US" sz="2300" dirty="0">
                <a:latin typeface="Chalkboard"/>
                <a:cs typeface="Chalkboard"/>
              </a:rPr>
              <a:t> </a:t>
            </a:r>
            <a:r>
              <a:rPr lang="en-US" sz="2300" dirty="0" err="1">
                <a:latin typeface="Chalkboard"/>
                <a:cs typeface="Chalkboard"/>
              </a:rPr>
              <a:t>düzenlemek</a:t>
            </a:r>
            <a:r>
              <a:rPr lang="en-US" sz="2300" dirty="0">
                <a:latin typeface="Chalkboard"/>
                <a:cs typeface="Chalkboard"/>
              </a:rPr>
              <a:t> </a:t>
            </a:r>
            <a:r>
              <a:rPr lang="en-US" sz="2300" dirty="0" err="1">
                <a:latin typeface="Chalkboard"/>
                <a:cs typeface="Chalkboard"/>
              </a:rPr>
              <a:t>veya</a:t>
            </a:r>
            <a:r>
              <a:rPr lang="en-US" sz="2300" dirty="0">
                <a:latin typeface="Chalkboard"/>
                <a:cs typeface="Chalkboard"/>
              </a:rPr>
              <a:t> </a:t>
            </a:r>
            <a:r>
              <a:rPr lang="en-US" sz="2300" dirty="0" err="1">
                <a:latin typeface="Chalkboard"/>
                <a:cs typeface="Chalkboard"/>
              </a:rPr>
              <a:t>değiştirmek</a:t>
            </a:r>
            <a:r>
              <a:rPr lang="en-US" sz="2300" dirty="0">
                <a:latin typeface="Chalkboard"/>
                <a:cs typeface="Chalkboard"/>
              </a:rPr>
              <a:t>, </a:t>
            </a:r>
            <a:r>
              <a:rPr lang="en-US" sz="2300" dirty="0" err="1">
                <a:latin typeface="Chalkboard"/>
                <a:cs typeface="Chalkboard"/>
              </a:rPr>
              <a:t>bunları</a:t>
            </a:r>
            <a:r>
              <a:rPr lang="en-US" sz="2300" dirty="0">
                <a:latin typeface="Chalkboard"/>
                <a:cs typeface="Chalkboard"/>
              </a:rPr>
              <a:t> </a:t>
            </a:r>
            <a:r>
              <a:rPr lang="en-US" sz="2300" dirty="0" err="1">
                <a:latin typeface="Chalkboard"/>
                <a:cs typeface="Chalkboard"/>
              </a:rPr>
              <a:t>rapor</a:t>
            </a:r>
            <a:r>
              <a:rPr lang="en-US" sz="2300" dirty="0">
                <a:latin typeface="Chalkboard"/>
                <a:cs typeface="Chalkboard"/>
              </a:rPr>
              <a:t> </a:t>
            </a:r>
            <a:r>
              <a:rPr lang="en-US" sz="2300" dirty="0" err="1">
                <a:latin typeface="Chalkboard"/>
                <a:cs typeface="Chalkboard"/>
              </a:rPr>
              <a:t>etmek</a:t>
            </a:r>
            <a:r>
              <a:rPr lang="en-US" sz="2300" dirty="0">
                <a:latin typeface="Chalkboard"/>
                <a:cs typeface="Chalkboard"/>
              </a:rPr>
              <a:t> </a:t>
            </a:r>
            <a:r>
              <a:rPr lang="en-US" sz="2300" dirty="0" err="1">
                <a:latin typeface="Chalkboard"/>
                <a:cs typeface="Chalkboard"/>
              </a:rPr>
              <a:t>veya</a:t>
            </a:r>
            <a:r>
              <a:rPr lang="en-US" sz="2300" dirty="0">
                <a:latin typeface="Chalkboard"/>
                <a:cs typeface="Chalkboard"/>
              </a:rPr>
              <a:t> </a:t>
            </a:r>
            <a:r>
              <a:rPr lang="en-US" sz="2300" dirty="0" err="1">
                <a:latin typeface="Chalkboard"/>
                <a:cs typeface="Chalkboard"/>
              </a:rPr>
              <a:t>yayımlamak</a:t>
            </a:r>
            <a:r>
              <a:rPr lang="en-US" sz="2300" dirty="0">
                <a:latin typeface="Chalkboard"/>
                <a:cs typeface="Chalkboard"/>
              </a:rPr>
              <a:t>, </a:t>
            </a:r>
            <a:r>
              <a:rPr lang="en-US" sz="2300" dirty="0" err="1">
                <a:latin typeface="Chalkboard"/>
                <a:cs typeface="Chalkboard"/>
              </a:rPr>
              <a:t>yapılmamış</a:t>
            </a:r>
            <a:r>
              <a:rPr lang="en-US" sz="2300" dirty="0">
                <a:latin typeface="Chalkboard"/>
                <a:cs typeface="Chalkboard"/>
              </a:rPr>
              <a:t> </a:t>
            </a:r>
            <a:r>
              <a:rPr lang="en-US" sz="2300" dirty="0" err="1">
                <a:latin typeface="Chalkboard"/>
                <a:cs typeface="Chalkboard"/>
              </a:rPr>
              <a:t>bir</a:t>
            </a:r>
            <a:r>
              <a:rPr lang="en-US" sz="2300" dirty="0">
                <a:latin typeface="Chalkboard"/>
                <a:cs typeface="Chalkboard"/>
              </a:rPr>
              <a:t> </a:t>
            </a:r>
            <a:r>
              <a:rPr lang="en-US" sz="2300" dirty="0" err="1">
                <a:latin typeface="Chalkboard"/>
                <a:cs typeface="Chalkboard"/>
              </a:rPr>
              <a:t>araştırmayı</a:t>
            </a:r>
            <a:r>
              <a:rPr lang="en-US" sz="2300" dirty="0">
                <a:latin typeface="Chalkboard"/>
                <a:cs typeface="Chalkboard"/>
              </a:rPr>
              <a:t> </a:t>
            </a:r>
            <a:r>
              <a:rPr lang="en-US" sz="2300" dirty="0" err="1">
                <a:latin typeface="Chalkboard"/>
                <a:cs typeface="Chalkboard"/>
              </a:rPr>
              <a:t>yapılmış</a:t>
            </a:r>
            <a:r>
              <a:rPr lang="en-US" sz="2300" dirty="0">
                <a:latin typeface="Chalkboard"/>
                <a:cs typeface="Chalkboard"/>
              </a:rPr>
              <a:t> </a:t>
            </a:r>
            <a:r>
              <a:rPr lang="en-US" sz="2300" dirty="0" err="1">
                <a:latin typeface="Chalkboard"/>
                <a:cs typeface="Chalkboard"/>
              </a:rPr>
              <a:t>gibi</a:t>
            </a:r>
            <a:r>
              <a:rPr lang="en-US" sz="2300" dirty="0">
                <a:latin typeface="Chalkboard"/>
                <a:cs typeface="Chalkboard"/>
              </a:rPr>
              <a:t> </a:t>
            </a:r>
            <a:r>
              <a:rPr lang="en-US" sz="2300" dirty="0" err="1">
                <a:latin typeface="Chalkboard"/>
                <a:cs typeface="Chalkboard"/>
              </a:rPr>
              <a:t>göstermek</a:t>
            </a:r>
            <a:r>
              <a:rPr lang="en-US" sz="2300" dirty="0" smtClean="0">
                <a:latin typeface="Chalkboard"/>
                <a:cs typeface="Chalkboard"/>
              </a:rPr>
              <a:t>,</a:t>
            </a:r>
          </a:p>
          <a:p>
            <a:pPr algn="just"/>
            <a:endParaRPr lang="en-US" sz="2300" dirty="0">
              <a:latin typeface="Chalkboard"/>
              <a:cs typeface="Chalkboard"/>
            </a:endParaRPr>
          </a:p>
          <a:p>
            <a:pPr algn="just"/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c)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Çarpıtma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: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Araştırma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kayıtları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ve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elde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edilen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verileri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tahrif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etmek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,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araştırmada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kullanılmayan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yöntem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,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cihaz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ve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materyalleri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kullanılmış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gibi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göstermek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,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araştırma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hipotezine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uygun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olmayan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verileri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değerlendirmeye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almamak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,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ilgili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teori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veya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varsayımlara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uydurmak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için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veriler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ve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/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veya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sonuçlarla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oynamak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,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destek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alınan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kişi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ve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kuruluşların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çıkarları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doğrultusunda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araştırma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sonuçlarını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tahrif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etmek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veya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300" dirty="0" err="1">
                <a:solidFill>
                  <a:srgbClr val="FFFF00"/>
                </a:solidFill>
                <a:latin typeface="Chalkboard"/>
                <a:cs typeface="Chalkboard"/>
              </a:rPr>
              <a:t>şekillendirmek</a:t>
            </a:r>
            <a:r>
              <a:rPr lang="en-US" sz="2300" dirty="0">
                <a:solidFill>
                  <a:srgbClr val="FFFF00"/>
                </a:solidFill>
                <a:latin typeface="Chalkboard"/>
                <a:cs typeface="Chalkboard"/>
              </a:rPr>
              <a:t>,</a:t>
            </a:r>
            <a:endParaRPr lang="en-US" sz="2300" dirty="0">
              <a:solidFill>
                <a:srgbClr val="FFFF00"/>
              </a:solidFill>
              <a:effectLst/>
              <a:latin typeface="Chalkboard"/>
              <a:cs typeface="Chalkboard"/>
            </a:endParaRPr>
          </a:p>
        </p:txBody>
      </p:sp>
    </p:spTree>
    <p:extLst>
      <p:ext uri="{BB962C8B-B14F-4D97-AF65-F5344CB8AC3E}">
        <p14:creationId xmlns:p14="http://schemas.microsoft.com/office/powerpoint/2010/main" val="77977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6200" y="274638"/>
            <a:ext cx="93726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err="1">
                <a:latin typeface="Chalkduster"/>
                <a:cs typeface="Chalkduster"/>
              </a:rPr>
              <a:t>Veri</a:t>
            </a:r>
            <a:r>
              <a:rPr lang="en-US" sz="3600" dirty="0">
                <a:latin typeface="Chalkduster"/>
                <a:cs typeface="Chalkduster"/>
              </a:rPr>
              <a:t> </a:t>
            </a:r>
            <a:r>
              <a:rPr lang="en-US" sz="3600" dirty="0" err="1">
                <a:latin typeface="Chalkduster"/>
                <a:cs typeface="Chalkduster"/>
              </a:rPr>
              <a:t>Fabrikasyonuna</a:t>
            </a:r>
            <a:r>
              <a:rPr lang="en-US" sz="3600" dirty="0">
                <a:latin typeface="Chalkduster"/>
                <a:cs typeface="Chalkduster"/>
              </a:rPr>
              <a:t> </a:t>
            </a:r>
            <a:r>
              <a:rPr lang="en-US" sz="3600" dirty="0" err="1">
                <a:latin typeface="Chalkduster"/>
                <a:cs typeface="Chalkduster"/>
              </a:rPr>
              <a:t>Karşı</a:t>
            </a:r>
            <a:r>
              <a:rPr lang="en-US" sz="3600" dirty="0">
                <a:latin typeface="Chalkduster"/>
                <a:cs typeface="Chalkduster"/>
              </a:rPr>
              <a:t>:</a:t>
            </a:r>
            <a:br>
              <a:rPr lang="en-US" sz="3600" dirty="0">
                <a:latin typeface="Chalkduster"/>
                <a:cs typeface="Chalkduster"/>
              </a:rPr>
            </a:br>
            <a:r>
              <a:rPr lang="en-US" sz="3600" dirty="0" err="1">
                <a:latin typeface="Chalkduster"/>
                <a:cs typeface="Chalkduster"/>
              </a:rPr>
              <a:t>Verilerde</a:t>
            </a:r>
            <a:r>
              <a:rPr lang="en-US" sz="3600" dirty="0">
                <a:latin typeface="Chalkduster"/>
                <a:cs typeface="Chalkduster"/>
              </a:rPr>
              <a:t> </a:t>
            </a:r>
            <a:r>
              <a:rPr lang="en-US" sz="3600" dirty="0" err="1">
                <a:latin typeface="Chalkduster"/>
                <a:cs typeface="Chalkduster"/>
              </a:rPr>
              <a:t>orijinallik</a:t>
            </a:r>
            <a:r>
              <a:rPr lang="en-US" sz="3600" dirty="0">
                <a:latin typeface="Chalkduster"/>
                <a:cs typeface="Chalkduster"/>
              </a:rPr>
              <a:t>, </a:t>
            </a:r>
            <a:r>
              <a:rPr lang="en-US" sz="3600" dirty="0" err="1" smtClean="0">
                <a:latin typeface="Chalkduster"/>
                <a:cs typeface="Chalkduster"/>
              </a:rPr>
              <a:t>güvenilirlik</a:t>
            </a:r>
            <a:r>
              <a:rPr lang="en-US" sz="3600" dirty="0" smtClean="0">
                <a:latin typeface="Chalkduster"/>
                <a:cs typeface="Chalkduster"/>
              </a:rPr>
              <a:t/>
            </a:r>
            <a:br>
              <a:rPr lang="en-US" sz="3600" dirty="0" smtClean="0">
                <a:latin typeface="Chalkduster"/>
                <a:cs typeface="Chalkduster"/>
              </a:rPr>
            </a:br>
            <a:r>
              <a:rPr lang="en-US" sz="3600" dirty="0" err="1" smtClean="0">
                <a:latin typeface="Chalkduster"/>
                <a:cs typeface="Chalkduster"/>
              </a:rPr>
              <a:t>Kayıt</a:t>
            </a:r>
            <a:r>
              <a:rPr lang="en-US" sz="3600" dirty="0" smtClean="0">
                <a:latin typeface="Chalkduster"/>
                <a:cs typeface="Chalkduster"/>
              </a:rPr>
              <a:t> </a:t>
            </a:r>
            <a:r>
              <a:rPr lang="en-US" sz="3600" dirty="0" err="1" smtClean="0">
                <a:latin typeface="Chalkduster"/>
                <a:cs typeface="Chalkduster"/>
              </a:rPr>
              <a:t>Tutma</a:t>
            </a:r>
            <a:endParaRPr lang="en-US" sz="3600" dirty="0">
              <a:latin typeface="Chalkduster"/>
              <a:cs typeface="Chalkduster"/>
            </a:endParaRPr>
          </a:p>
        </p:txBody>
      </p:sp>
      <p:pic>
        <p:nvPicPr>
          <p:cNvPr id="18434" name="Content Placeholder 3" descr="1.tif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925" y="2057400"/>
            <a:ext cx="5305425" cy="2773363"/>
          </a:xfrm>
        </p:spPr>
      </p:pic>
      <p:pic>
        <p:nvPicPr>
          <p:cNvPr id="18435" name="Picture 4" descr="2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9" r="22806" b="34444"/>
          <a:stretch>
            <a:fillRect/>
          </a:stretch>
        </p:blipFill>
        <p:spPr bwMode="auto">
          <a:xfrm>
            <a:off x="5334000" y="3657600"/>
            <a:ext cx="3640138" cy="272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"/>
            <a:ext cx="8229600" cy="1143000"/>
          </a:xfrm>
        </p:spPr>
        <p:txBody>
          <a:bodyPr/>
          <a:lstStyle/>
          <a:p>
            <a:r>
              <a:rPr lang="en-US" dirty="0" err="1" smtClean="0">
                <a:latin typeface="Chalkduster" charset="0"/>
                <a:ea typeface="Chalkduster" charset="0"/>
                <a:cs typeface="Chalkduster" charset="0"/>
              </a:rPr>
              <a:t>Laboratuvar</a:t>
            </a:r>
            <a:r>
              <a:rPr lang="en-US" dirty="0" smtClean="0">
                <a:latin typeface="Chalkduster" charset="0"/>
                <a:ea typeface="Chalkduster" charset="0"/>
                <a:cs typeface="Chalkduster" charset="0"/>
              </a:rPr>
              <a:t> </a:t>
            </a:r>
            <a:r>
              <a:rPr lang="en-US" dirty="0" err="1" smtClean="0">
                <a:latin typeface="Chalkduster" charset="0"/>
                <a:ea typeface="Chalkduster" charset="0"/>
                <a:cs typeface="Chalkduster" charset="0"/>
              </a:rPr>
              <a:t>Verisi</a:t>
            </a:r>
            <a:r>
              <a:rPr lang="en-US" dirty="0" smtClean="0">
                <a:latin typeface="Chalkduster" charset="0"/>
                <a:ea typeface="Chalkduster" charset="0"/>
                <a:cs typeface="Chalkduster" charset="0"/>
              </a:rPr>
              <a:t> </a:t>
            </a:r>
            <a:r>
              <a:rPr lang="en-US" dirty="0" err="1" smtClean="0">
                <a:latin typeface="Chalkduster" charset="0"/>
                <a:ea typeface="Chalkduster" charset="0"/>
                <a:cs typeface="Chalkduster" charset="0"/>
              </a:rPr>
              <a:t>Kaydı</a:t>
            </a:r>
            <a:endParaRPr lang="en-US" dirty="0">
              <a:latin typeface="Chalkduster" charset="0"/>
              <a:ea typeface="Chalkduster" charset="0"/>
              <a:cs typeface="Chalkduster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4876800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>
                <a:latin typeface="Chalkboard"/>
                <a:cs typeface="Chalkboard"/>
              </a:rPr>
              <a:t>Yasa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ve</a:t>
            </a:r>
            <a:r>
              <a:rPr lang="en-US" dirty="0" smtClean="0">
                <a:latin typeface="Chalkboard"/>
                <a:cs typeface="Chalkboard"/>
              </a:rPr>
              <a:t>/</a:t>
            </a:r>
            <a:r>
              <a:rPr lang="en-US" dirty="0" err="1" smtClean="0">
                <a:latin typeface="Chalkboard"/>
                <a:cs typeface="Chalkboard"/>
              </a:rPr>
              <a:t>veya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yönetmeliklerimizde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laboratuvar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verisinin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güvenilir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olarak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takip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ve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tespitini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sağlayacak</a:t>
            </a:r>
            <a:r>
              <a:rPr lang="en-US" dirty="0" smtClean="0">
                <a:latin typeface="Chalkboard"/>
                <a:cs typeface="Chalkboard"/>
              </a:rPr>
              <a:t> format </a:t>
            </a:r>
            <a:r>
              <a:rPr lang="en-US" dirty="0" err="1" smtClean="0">
                <a:latin typeface="Chalkboard"/>
                <a:cs typeface="Chalkboard"/>
              </a:rPr>
              <a:t>belirlenmiş</a:t>
            </a:r>
            <a:r>
              <a:rPr lang="en-US" dirty="0" smtClean="0">
                <a:latin typeface="Chalkboard"/>
                <a:cs typeface="Chalkboard"/>
              </a:rPr>
              <a:t> mi?</a:t>
            </a:r>
          </a:p>
          <a:p>
            <a:pPr algn="just"/>
            <a:r>
              <a:rPr lang="en-US" b="1" dirty="0" smtClean="0">
                <a:solidFill>
                  <a:srgbClr val="FF0000"/>
                </a:solidFill>
                <a:latin typeface="Chalkboard"/>
                <a:cs typeface="Chalkboard"/>
              </a:rPr>
              <a:t>HAYIR</a:t>
            </a:r>
          </a:p>
          <a:p>
            <a:pPr algn="just"/>
            <a:r>
              <a:rPr lang="en-US" dirty="0" err="1" smtClean="0">
                <a:latin typeface="Chalkboard"/>
                <a:cs typeface="Chalkboard"/>
              </a:rPr>
              <a:t>Konu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soruşturma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veya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yargıya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intikal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ettiğinde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izlenecek</a:t>
            </a:r>
            <a:r>
              <a:rPr lang="en-US" dirty="0" smtClean="0">
                <a:latin typeface="Chalkboard"/>
                <a:cs typeface="Chalkboard"/>
              </a:rPr>
              <a:t>, </a:t>
            </a:r>
            <a:r>
              <a:rPr lang="en-US" dirty="0" err="1" smtClean="0">
                <a:latin typeface="Chalkboard"/>
                <a:cs typeface="Chalkboard"/>
              </a:rPr>
              <a:t>referans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alınacak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bir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standart</a:t>
            </a:r>
            <a:r>
              <a:rPr lang="en-US" dirty="0" smtClean="0">
                <a:latin typeface="Chalkboard"/>
                <a:cs typeface="Chalkboard"/>
              </a:rPr>
              <a:t>/</a:t>
            </a:r>
            <a:r>
              <a:rPr lang="en-US" dirty="0" err="1" smtClean="0">
                <a:latin typeface="Chalkboard"/>
                <a:cs typeface="Chalkboard"/>
              </a:rPr>
              <a:t>referans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var</a:t>
            </a:r>
            <a:r>
              <a:rPr lang="en-US" dirty="0" smtClean="0">
                <a:latin typeface="Chalkboard"/>
                <a:cs typeface="Chalkboard"/>
              </a:rPr>
              <a:t> </a:t>
            </a:r>
            <a:r>
              <a:rPr lang="en-US" dirty="0" err="1" smtClean="0">
                <a:latin typeface="Chalkboard"/>
                <a:cs typeface="Chalkboard"/>
              </a:rPr>
              <a:t>mı</a:t>
            </a:r>
            <a:r>
              <a:rPr lang="en-US" dirty="0" smtClean="0">
                <a:latin typeface="Chalkboard"/>
                <a:cs typeface="Chalkboard"/>
              </a:rPr>
              <a:t>?</a:t>
            </a:r>
          </a:p>
          <a:p>
            <a:pPr algn="just"/>
            <a:r>
              <a:rPr lang="en-US" b="1" dirty="0" smtClean="0">
                <a:solidFill>
                  <a:srgbClr val="FF0000"/>
                </a:solidFill>
                <a:latin typeface="Chalkboard"/>
                <a:cs typeface="Chalkboard"/>
              </a:rPr>
              <a:t>YOK</a:t>
            </a:r>
            <a:endParaRPr lang="en-US" b="1" dirty="0">
              <a:solidFill>
                <a:srgbClr val="FF0000"/>
              </a:solidFill>
              <a:latin typeface="Chalkboard"/>
              <a:cs typeface="Chalkboard"/>
            </a:endParaRPr>
          </a:p>
        </p:txBody>
      </p:sp>
    </p:spTree>
    <p:extLst>
      <p:ext uri="{BB962C8B-B14F-4D97-AF65-F5344CB8AC3E}">
        <p14:creationId xmlns:p14="http://schemas.microsoft.com/office/powerpoint/2010/main" val="209535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latin typeface="Chalkduster" charset="0"/>
                <a:ea typeface="Chalkduster" charset="0"/>
                <a:cs typeface="Chalkduster" charset="0"/>
              </a:rPr>
              <a:t>Uluslararası</a:t>
            </a:r>
            <a:r>
              <a:rPr lang="en-US" dirty="0" smtClean="0">
                <a:latin typeface="Chalkduster" charset="0"/>
                <a:ea typeface="Chalkduster" charset="0"/>
                <a:cs typeface="Chalkduster" charset="0"/>
              </a:rPr>
              <a:t> Durum </a:t>
            </a:r>
            <a:r>
              <a:rPr lang="en-US" dirty="0" err="1" smtClean="0">
                <a:latin typeface="Chalkduster" charset="0"/>
                <a:ea typeface="Chalkduster" charset="0"/>
                <a:cs typeface="Chalkduster" charset="0"/>
              </a:rPr>
              <a:t>Nedir</a:t>
            </a:r>
            <a:r>
              <a:rPr lang="en-US" dirty="0" smtClean="0">
                <a:latin typeface="Chalkduster" charset="0"/>
                <a:ea typeface="Chalkduster" charset="0"/>
                <a:cs typeface="Chalkduster" charset="0"/>
              </a:rPr>
              <a:t>?</a:t>
            </a:r>
            <a:endParaRPr lang="en-US" dirty="0">
              <a:latin typeface="Chalkduster" charset="0"/>
              <a:ea typeface="Chalkduster" charset="0"/>
              <a:cs typeface="Chalkduster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686" y="990600"/>
            <a:ext cx="6052627" cy="52837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66" b="42222"/>
          <a:stretch/>
        </p:blipFill>
        <p:spPr>
          <a:xfrm>
            <a:off x="635000" y="2514600"/>
            <a:ext cx="7856027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041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latin typeface="Chalkduster" charset="0"/>
                <a:ea typeface="Chalkduster" charset="0"/>
                <a:cs typeface="Chalkduster" charset="0"/>
              </a:rPr>
              <a:t>Uluslararası</a:t>
            </a:r>
            <a:r>
              <a:rPr lang="en-US" dirty="0" smtClean="0">
                <a:latin typeface="Chalkduster" charset="0"/>
                <a:ea typeface="Chalkduster" charset="0"/>
                <a:cs typeface="Chalkduster" charset="0"/>
              </a:rPr>
              <a:t> Durum </a:t>
            </a:r>
            <a:r>
              <a:rPr lang="en-US" dirty="0" err="1" smtClean="0">
                <a:latin typeface="Chalkduster" charset="0"/>
                <a:ea typeface="Chalkduster" charset="0"/>
                <a:cs typeface="Chalkduster" charset="0"/>
              </a:rPr>
              <a:t>Nedir</a:t>
            </a:r>
            <a:r>
              <a:rPr lang="en-US" dirty="0" smtClean="0">
                <a:latin typeface="Chalkduster" charset="0"/>
                <a:ea typeface="Chalkduster" charset="0"/>
                <a:cs typeface="Chalkduster" charset="0"/>
              </a:rPr>
              <a:t>?</a:t>
            </a:r>
            <a:endParaRPr lang="en-US" dirty="0">
              <a:latin typeface="Chalkduster" charset="0"/>
              <a:ea typeface="Chalkduster" charset="0"/>
              <a:cs typeface="Chalkduster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" y="838200"/>
            <a:ext cx="8572500" cy="5494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67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err="1">
                <a:latin typeface="Chalkduster"/>
                <a:cs typeface="Chalkduster"/>
              </a:rPr>
              <a:t>Yayın</a:t>
            </a:r>
            <a:r>
              <a:rPr lang="en-US" dirty="0">
                <a:latin typeface="Chalkduster"/>
                <a:cs typeface="Chalkduster"/>
              </a:rPr>
              <a:t> </a:t>
            </a:r>
            <a:r>
              <a:rPr lang="en-US" dirty="0" err="1">
                <a:latin typeface="Chalkduster"/>
                <a:cs typeface="Chalkduster"/>
              </a:rPr>
              <a:t>Etiğinde</a:t>
            </a:r>
            <a:r>
              <a:rPr lang="en-US" dirty="0">
                <a:latin typeface="Chalkduster"/>
                <a:cs typeface="Chalkduster"/>
              </a:rPr>
              <a:t> </a:t>
            </a:r>
            <a:r>
              <a:rPr lang="en-US" dirty="0" err="1">
                <a:latin typeface="Chalkduster"/>
                <a:cs typeface="Chalkduster"/>
              </a:rPr>
              <a:t>Temel</a:t>
            </a:r>
            <a:r>
              <a:rPr lang="en-US" dirty="0">
                <a:latin typeface="Chalkduster"/>
                <a:cs typeface="Chalkduster"/>
              </a:rPr>
              <a:t> </a:t>
            </a:r>
            <a:r>
              <a:rPr lang="en-US" dirty="0" err="1">
                <a:latin typeface="Chalkduster"/>
                <a:cs typeface="Chalkduster"/>
              </a:rPr>
              <a:t>Konular</a:t>
            </a:r>
            <a:endParaRPr lang="en-US" dirty="0">
              <a:latin typeface="Chalkduster"/>
              <a:cs typeface="Chalkdus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658225" cy="4937125"/>
          </a:xfrm>
        </p:spPr>
        <p:txBody>
          <a:bodyPr rtlCol="0">
            <a:normAutofit fontScale="70000" lnSpcReduction="20000"/>
          </a:bodyPr>
          <a:lstStyle/>
          <a:p>
            <a:pPr algn="just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 2" pitchFamily="18" charset="2"/>
              <a:buChar char=""/>
              <a:defRPr/>
            </a:pPr>
            <a:r>
              <a:rPr lang="tr-TR" dirty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Bilimsel araştırmaların sonuçlarının bilim camiası paylaşılması amacını taşıyan makale hazırlama ve yayına gönderme süreci belirli etik kural ve düzenlemeleri gerektirmektedir. Bu süreçte </a:t>
            </a:r>
            <a:r>
              <a:rPr lang="tr-TR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etik:</a:t>
            </a:r>
          </a:p>
          <a:p>
            <a:pPr marL="0" indent="0" algn="just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endParaRPr lang="tr-TR" dirty="0" smtClean="0">
              <a:solidFill>
                <a:srgbClr val="FFFFFF"/>
              </a:solidFill>
              <a:latin typeface="Chalkboard"/>
              <a:ea typeface="Segoe Print" charset="0"/>
              <a:cs typeface="Chalkboard"/>
            </a:endParaRPr>
          </a:p>
          <a:p>
            <a:pPr lvl="1" algn="just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buFont typeface="Wingdings 2" pitchFamily="18" charset="2"/>
              <a:buChar char=""/>
              <a:defRPr/>
            </a:pPr>
            <a:r>
              <a:rPr lang="tr-TR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Makalenin </a:t>
            </a:r>
            <a:r>
              <a:rPr lang="tr-TR" dirty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temelini teşkil eden araştırma sonuçlarının doğruluğu, </a:t>
            </a:r>
            <a:endParaRPr lang="tr-TR" dirty="0" smtClean="0">
              <a:solidFill>
                <a:srgbClr val="FFFFFF"/>
              </a:solidFill>
              <a:latin typeface="Chalkboard"/>
              <a:ea typeface="Segoe Print" charset="0"/>
              <a:cs typeface="Chalkboard"/>
            </a:endParaRPr>
          </a:p>
          <a:p>
            <a:pPr marL="457200" lvl="1" indent="0" algn="just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endParaRPr lang="tr-TR" dirty="0">
              <a:solidFill>
                <a:srgbClr val="FFFFFF"/>
              </a:solidFill>
              <a:latin typeface="Chalkboard"/>
              <a:ea typeface="Segoe Print" charset="0"/>
              <a:cs typeface="Chalkboard"/>
            </a:endParaRPr>
          </a:p>
          <a:p>
            <a:pPr lvl="1" algn="just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buFont typeface="Wingdings 2" pitchFamily="18" charset="2"/>
              <a:buChar char=""/>
              <a:defRPr/>
            </a:pPr>
            <a:r>
              <a:rPr lang="tr-TR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Makalenin </a:t>
            </a:r>
            <a:r>
              <a:rPr lang="tr-TR" dirty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temelini teşkil eden araştırma sonuçlarının özgünlüğü, </a:t>
            </a:r>
            <a:endParaRPr lang="tr-TR" dirty="0" smtClean="0">
              <a:solidFill>
                <a:srgbClr val="FFFFFF"/>
              </a:solidFill>
              <a:latin typeface="Chalkboard"/>
              <a:ea typeface="Segoe Print" charset="0"/>
              <a:cs typeface="Chalkboard"/>
            </a:endParaRPr>
          </a:p>
          <a:p>
            <a:pPr marL="457200" lvl="1" indent="0" algn="just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endParaRPr lang="tr-TR" dirty="0">
              <a:solidFill>
                <a:srgbClr val="FFFFFF"/>
              </a:solidFill>
              <a:latin typeface="Chalkboard"/>
              <a:ea typeface="Segoe Print" charset="0"/>
              <a:cs typeface="Chalkboard"/>
            </a:endParaRPr>
          </a:p>
          <a:p>
            <a:pPr lvl="1" algn="just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buFont typeface="Wingdings 2" pitchFamily="18" charset="2"/>
              <a:buChar char=""/>
              <a:defRPr/>
            </a:pPr>
            <a:r>
              <a:rPr lang="tr-TR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Makalede </a:t>
            </a:r>
            <a:r>
              <a:rPr lang="tr-TR" dirty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yazarlık konusunun liyakat ve hakkaniyet esaslarına göre düzenlenmesi ile ilgili olarak önem kazanmaktadır.</a:t>
            </a:r>
            <a:endParaRPr lang="en-US" dirty="0">
              <a:solidFill>
                <a:srgbClr val="FFFFFF"/>
              </a:solidFill>
              <a:latin typeface="Chalkboard"/>
              <a:ea typeface="Segoe Print" charset="0"/>
              <a:cs typeface="Chalkboard"/>
            </a:endParaRPr>
          </a:p>
          <a:p>
            <a:pPr algn="just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 2" pitchFamily="18" charset="2"/>
              <a:buChar char=""/>
              <a:defRPr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Chalkboard"/>
              <a:ea typeface="Segoe Print" charset="0"/>
              <a:cs typeface="Chalkboar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err="1" smtClean="0">
                <a:latin typeface="Chalkduster" charset="0"/>
                <a:ea typeface="Chalkduster" charset="0"/>
                <a:cs typeface="Chalkduster" charset="0"/>
              </a:rPr>
              <a:t>Uluslararası</a:t>
            </a:r>
            <a:r>
              <a:rPr lang="en-US" dirty="0" smtClean="0">
                <a:latin typeface="Chalkduster" charset="0"/>
                <a:ea typeface="Chalkduster" charset="0"/>
                <a:cs typeface="Chalkduster" charset="0"/>
              </a:rPr>
              <a:t> </a:t>
            </a:r>
            <a:r>
              <a:rPr lang="en-US" dirty="0" err="1" smtClean="0">
                <a:latin typeface="Chalkduster" charset="0"/>
                <a:ea typeface="Chalkduster" charset="0"/>
                <a:cs typeface="Chalkduster" charset="0"/>
              </a:rPr>
              <a:t>Yargı</a:t>
            </a:r>
            <a:endParaRPr lang="en-US" dirty="0">
              <a:latin typeface="Chalkduster" charset="0"/>
              <a:ea typeface="Chalkduster" charset="0"/>
              <a:cs typeface="Chalkduster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762000"/>
            <a:ext cx="4169065" cy="570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0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800" dirty="0" err="1" smtClean="0">
                <a:latin typeface="Chalkduster"/>
                <a:ea typeface="+mj-ea"/>
                <a:cs typeface="Chalkduster"/>
              </a:rPr>
              <a:t>Duplikasyon-Salamizasyon</a:t>
            </a:r>
            <a:endParaRPr lang="en-US" sz="3800" dirty="0">
              <a:latin typeface="Chalkduster"/>
              <a:ea typeface="+mj-ea"/>
              <a:cs typeface="Chalkduster"/>
            </a:endParaRP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496300" cy="4953000"/>
          </a:xfrm>
        </p:spPr>
        <p:txBody>
          <a:bodyPr>
            <a:noAutofit/>
          </a:bodyPr>
          <a:lstStyle/>
          <a:p>
            <a:pPr algn="just" eaLnBrk="1" hangingPunct="1"/>
            <a:endParaRPr lang="en-US" sz="2800" dirty="0">
              <a:latin typeface="Chalkboard"/>
              <a:ea typeface="Segoe Print" charset="0"/>
              <a:cs typeface="Chalkboard"/>
            </a:endParaRPr>
          </a:p>
          <a:p>
            <a:pPr algn="just"/>
            <a:r>
              <a:rPr lang="en-US" sz="2800" dirty="0" smtClean="0">
                <a:latin typeface="Chalkboard"/>
                <a:cs typeface="Chalkboard"/>
              </a:rPr>
              <a:t>c)</a:t>
            </a:r>
            <a:r>
              <a:rPr lang="en-US" sz="2800" dirty="0" err="1" smtClean="0">
                <a:latin typeface="Chalkboard"/>
                <a:cs typeface="Chalkboard"/>
              </a:rPr>
              <a:t>Tekrar</a:t>
            </a:r>
            <a:r>
              <a:rPr lang="en-US" sz="2800" dirty="0" smtClean="0">
                <a:latin typeface="Chalkboard"/>
                <a:cs typeface="Chalkboard"/>
              </a:rPr>
              <a:t> </a:t>
            </a:r>
            <a:r>
              <a:rPr lang="en-US" sz="2800" dirty="0" err="1" smtClean="0">
                <a:latin typeface="Chalkboard"/>
                <a:cs typeface="Chalkboard"/>
              </a:rPr>
              <a:t>yayım</a:t>
            </a:r>
            <a:r>
              <a:rPr lang="en-US" sz="2800" dirty="0" smtClean="0">
                <a:latin typeface="Chalkboard"/>
                <a:cs typeface="Chalkboard"/>
              </a:rPr>
              <a:t>: </a:t>
            </a:r>
            <a:r>
              <a:rPr lang="en-US" sz="2800" dirty="0" err="1">
                <a:latin typeface="Chalkboard"/>
                <a:cs typeface="Chalkboard"/>
              </a:rPr>
              <a:t>Bir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araştırmanın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aynı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sonuçlarını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içeren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birden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fazla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eseri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doçentlik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sınavı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değerlendirmelerinde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ve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akademik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terfilerde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ayrı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eserler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olarak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sunmak</a:t>
            </a:r>
            <a:r>
              <a:rPr lang="en-US" sz="2800" dirty="0">
                <a:latin typeface="Chalkboard"/>
                <a:cs typeface="Chalkboard"/>
              </a:rPr>
              <a:t>,</a:t>
            </a:r>
          </a:p>
          <a:p>
            <a:pPr algn="just"/>
            <a:r>
              <a:rPr lang="en-US" sz="2800" dirty="0">
                <a:latin typeface="Chalkboard"/>
                <a:cs typeface="Chalkboard"/>
              </a:rPr>
              <a:t> </a:t>
            </a:r>
          </a:p>
          <a:p>
            <a:pPr algn="just"/>
            <a:r>
              <a:rPr lang="en-US" sz="2800" dirty="0">
                <a:latin typeface="Chalkboard"/>
                <a:cs typeface="Chalkboard"/>
              </a:rPr>
              <a:t>d) </a:t>
            </a:r>
            <a:r>
              <a:rPr lang="en-US" sz="2800" dirty="0" err="1" smtClean="0">
                <a:latin typeface="Chalkboard"/>
                <a:cs typeface="Chalkboard"/>
              </a:rPr>
              <a:t>Dilimleme</a:t>
            </a:r>
            <a:r>
              <a:rPr lang="en-US" sz="2800" dirty="0" smtClean="0">
                <a:latin typeface="Chalkboard"/>
                <a:cs typeface="Chalkboard"/>
              </a:rPr>
              <a:t>: </a:t>
            </a:r>
            <a:r>
              <a:rPr lang="en-US" sz="2800" dirty="0" err="1">
                <a:latin typeface="Chalkboard"/>
                <a:cs typeface="Chalkboard"/>
              </a:rPr>
              <a:t>Bir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araştırmanın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sonuçlarını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araştırmanın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bütünlüğünü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bozacak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şekilde</a:t>
            </a:r>
            <a:r>
              <a:rPr lang="en-US" sz="2800" dirty="0">
                <a:latin typeface="Chalkboard"/>
                <a:cs typeface="Chalkboard"/>
              </a:rPr>
              <a:t>, </a:t>
            </a:r>
            <a:r>
              <a:rPr lang="en-US" sz="2800" dirty="0" err="1">
                <a:latin typeface="Chalkboard"/>
                <a:cs typeface="Chalkboard"/>
              </a:rPr>
              <a:t>uygun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olmayan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biçimde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parçalara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ayırarak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ve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birbirine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atıf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yapmadan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çok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sayıda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yayın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yaparak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doçentlik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sınavı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değerlendirmelerinde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ve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akademik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terfilerde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ayrı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eserler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olarak</a:t>
            </a:r>
            <a:r>
              <a:rPr lang="en-US" sz="2800" dirty="0">
                <a:latin typeface="Chalkboard"/>
                <a:cs typeface="Chalkboard"/>
              </a:rPr>
              <a:t> </a:t>
            </a:r>
            <a:r>
              <a:rPr lang="en-US" sz="2800" dirty="0" err="1">
                <a:latin typeface="Chalkboard"/>
                <a:cs typeface="Chalkboard"/>
              </a:rPr>
              <a:t>sunmak</a:t>
            </a:r>
            <a:r>
              <a:rPr lang="en-US" sz="2800" dirty="0">
                <a:latin typeface="Chalkboard"/>
                <a:cs typeface="Chalkboard"/>
              </a:rPr>
              <a:t>,</a:t>
            </a:r>
          </a:p>
          <a:p>
            <a:pPr algn="just" eaLnBrk="1" hangingPunct="1"/>
            <a:endParaRPr lang="en-US" sz="2800" dirty="0">
              <a:latin typeface="Chalkboard"/>
              <a:ea typeface="Segoe Print" charset="0"/>
              <a:cs typeface="Chalkboard"/>
            </a:endParaRPr>
          </a:p>
        </p:txBody>
      </p:sp>
    </p:spTree>
    <p:extLst>
      <p:ext uri="{BB962C8B-B14F-4D97-AF65-F5344CB8AC3E}">
        <p14:creationId xmlns:p14="http://schemas.microsoft.com/office/powerpoint/2010/main" val="68372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err="1" smtClean="0">
                <a:latin typeface="Chalkduster"/>
                <a:ea typeface="+mj-ea"/>
                <a:cs typeface="Chalkduster"/>
              </a:rPr>
              <a:t>Haksız</a:t>
            </a:r>
            <a:r>
              <a:rPr lang="en-US" sz="3600" dirty="0" smtClean="0">
                <a:latin typeface="Chalkduster"/>
                <a:ea typeface="+mj-ea"/>
                <a:cs typeface="Chalkduster"/>
              </a:rPr>
              <a:t> </a:t>
            </a:r>
            <a:r>
              <a:rPr lang="en-US" sz="3600" dirty="0" err="1" smtClean="0">
                <a:latin typeface="Chalkduster"/>
                <a:ea typeface="+mj-ea"/>
                <a:cs typeface="Chalkduster"/>
              </a:rPr>
              <a:t>Yazarlık</a:t>
            </a:r>
            <a:endParaRPr lang="en-US" sz="3600" dirty="0">
              <a:latin typeface="Chalkduster"/>
              <a:ea typeface="+mj-ea"/>
              <a:cs typeface="Chalkduster"/>
            </a:endParaRP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323850" y="1295400"/>
            <a:ext cx="8496300" cy="4953000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150000"/>
              </a:lnSpc>
            </a:pPr>
            <a:endParaRPr lang="en-US" sz="2200" dirty="0">
              <a:latin typeface="Chalkboard"/>
              <a:ea typeface="Segoe Print" charset="0"/>
              <a:cs typeface="Chalkboard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Chalkboard"/>
                <a:cs typeface="Chalkboard"/>
              </a:rPr>
              <a:t>e) </a:t>
            </a:r>
            <a:r>
              <a:rPr lang="en-US" sz="2400" dirty="0" err="1">
                <a:latin typeface="Chalkboard"/>
                <a:cs typeface="Chalkboard"/>
              </a:rPr>
              <a:t>Haksız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yazarlık</a:t>
            </a:r>
            <a:r>
              <a:rPr lang="en-US" sz="2400" dirty="0">
                <a:latin typeface="Chalkboard"/>
                <a:cs typeface="Chalkboard"/>
              </a:rPr>
              <a:t>: </a:t>
            </a:r>
            <a:r>
              <a:rPr lang="en-US" sz="2400" dirty="0" err="1">
                <a:latin typeface="Chalkboard"/>
                <a:cs typeface="Chalkboard"/>
              </a:rPr>
              <a:t>Aktif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katkısı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olmayan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kişileri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yazarlar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arasına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dâhil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etmek</a:t>
            </a:r>
            <a:r>
              <a:rPr lang="en-US" sz="2400" dirty="0">
                <a:latin typeface="Chalkboard"/>
                <a:cs typeface="Chalkboard"/>
              </a:rPr>
              <a:t>, </a:t>
            </a:r>
            <a:r>
              <a:rPr lang="en-US" sz="2400" dirty="0" err="1">
                <a:latin typeface="Chalkboard"/>
                <a:cs typeface="Chalkboard"/>
              </a:rPr>
              <a:t>aktif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katkısı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olan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kişileri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yazarlar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arasına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dâhil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etmemek</a:t>
            </a:r>
            <a:r>
              <a:rPr lang="en-US" sz="2400" dirty="0">
                <a:latin typeface="Chalkboard"/>
                <a:cs typeface="Chalkboard"/>
              </a:rPr>
              <a:t>, </a:t>
            </a:r>
            <a:r>
              <a:rPr lang="en-US" sz="2400" dirty="0" err="1">
                <a:latin typeface="Chalkboard"/>
                <a:cs typeface="Chalkboard"/>
              </a:rPr>
              <a:t>yazar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sıralamasını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gerekçesiz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ve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uygun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olmayan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bir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biçimde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değiştirmek</a:t>
            </a:r>
            <a:r>
              <a:rPr lang="en-US" sz="2400" dirty="0">
                <a:latin typeface="Chalkboard"/>
                <a:cs typeface="Chalkboard"/>
              </a:rPr>
              <a:t>, </a:t>
            </a:r>
            <a:r>
              <a:rPr lang="en-US" sz="2400" dirty="0" err="1">
                <a:latin typeface="Chalkboard"/>
                <a:cs typeface="Chalkboard"/>
              </a:rPr>
              <a:t>aktif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katkısı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olanların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isimlerini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yayım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sırasında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veya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sonraki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baskılarda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eserden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çıkarmak</a:t>
            </a:r>
            <a:r>
              <a:rPr lang="en-US" sz="2400" dirty="0">
                <a:latin typeface="Chalkboard"/>
                <a:cs typeface="Chalkboard"/>
              </a:rPr>
              <a:t>, </a:t>
            </a:r>
            <a:r>
              <a:rPr lang="en-US" sz="2400" dirty="0" err="1">
                <a:latin typeface="Chalkboard"/>
                <a:cs typeface="Chalkboard"/>
              </a:rPr>
              <a:t>aktif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katkısı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olmadığı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halde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nüfuzunu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kullanarak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ismini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yazarlar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arasına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dâhil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ettirmek</a:t>
            </a:r>
            <a:r>
              <a:rPr lang="en-US" sz="2400" dirty="0" smtClean="0">
                <a:latin typeface="Chalkboard"/>
                <a:cs typeface="Chalkboard"/>
              </a:rPr>
              <a:t>,</a:t>
            </a:r>
            <a:endParaRPr lang="en-US" sz="2400" dirty="0">
              <a:latin typeface="Chalkboard"/>
              <a:cs typeface="Chalkboard"/>
            </a:endParaRPr>
          </a:p>
        </p:txBody>
      </p:sp>
    </p:spTree>
    <p:extLst>
      <p:ext uri="{BB962C8B-B14F-4D97-AF65-F5344CB8AC3E}">
        <p14:creationId xmlns:p14="http://schemas.microsoft.com/office/powerpoint/2010/main" val="190509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halkduster"/>
                <a:ea typeface="+mj-ea"/>
                <a:cs typeface="Chalkduster"/>
              </a:rPr>
              <a:t>MAKALEDE YAZARLIK:</a:t>
            </a:r>
            <a:br>
              <a:rPr lang="en-US" sz="3600" dirty="0">
                <a:latin typeface="Chalkduster"/>
                <a:ea typeface="+mj-ea"/>
                <a:cs typeface="Chalkduster"/>
              </a:rPr>
            </a:br>
            <a:r>
              <a:rPr lang="en-US" sz="3600" dirty="0">
                <a:latin typeface="Chalkduster"/>
                <a:ea typeface="+mj-ea"/>
                <a:cs typeface="Chalkduster"/>
              </a:rPr>
              <a:t>Vancouver </a:t>
            </a:r>
            <a:r>
              <a:rPr lang="en-US" sz="3600" dirty="0" err="1">
                <a:latin typeface="Chalkduster"/>
                <a:ea typeface="+mj-ea"/>
                <a:cs typeface="Chalkduster"/>
              </a:rPr>
              <a:t>Protokolü</a:t>
            </a:r>
            <a:endParaRPr lang="en-US" sz="3600" dirty="0">
              <a:latin typeface="Chalkduster"/>
              <a:ea typeface="+mj-ea"/>
              <a:cs typeface="Chalkduster"/>
            </a:endParaRP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-152400" y="1600200"/>
            <a:ext cx="9144000" cy="4953000"/>
          </a:xfrm>
        </p:spPr>
        <p:txBody>
          <a:bodyPr>
            <a:noAutofit/>
          </a:bodyPr>
          <a:lstStyle/>
          <a:p>
            <a:pPr algn="just" eaLnBrk="1" hangingPunct="1">
              <a:buFont typeface="Wingdings" charset="0"/>
              <a:buChar char="Ø"/>
            </a:pPr>
            <a:r>
              <a:rPr lang="en-US" sz="2200" b="1" dirty="0" err="1" smtClean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Bir</a:t>
            </a:r>
            <a:r>
              <a:rPr lang="en-US" sz="2200" b="1" dirty="0" smtClean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b="1" dirty="0" err="1" smtClean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makalede</a:t>
            </a:r>
            <a:r>
              <a:rPr lang="en-US" sz="2200" b="1" dirty="0" smtClean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b="1" dirty="0" err="1" smtClean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yazar</a:t>
            </a:r>
            <a:r>
              <a:rPr lang="en-US" sz="2200" b="1" dirty="0" smtClean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b="1" dirty="0" err="1" smtClean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olabilmek</a:t>
            </a:r>
            <a:r>
              <a:rPr lang="en-US" sz="2200" b="1" dirty="0" smtClean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b="1" dirty="0" err="1" smtClean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için</a:t>
            </a:r>
            <a:r>
              <a:rPr lang="en-US" sz="2200" b="1" dirty="0" smtClean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b="1" dirty="0" err="1" smtClean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aşağıdaki</a:t>
            </a:r>
            <a:r>
              <a:rPr lang="en-US" sz="2200" b="1" dirty="0" smtClean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 3 </a:t>
            </a:r>
            <a:r>
              <a:rPr lang="en-US" sz="2200" b="1" dirty="0" err="1" smtClean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kriterin</a:t>
            </a:r>
            <a:r>
              <a:rPr lang="en-US" sz="2200" b="1" dirty="0" smtClean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b="1" dirty="0" err="1" smtClean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dahilinde</a:t>
            </a:r>
            <a:r>
              <a:rPr lang="en-US" sz="2200" b="1" dirty="0" smtClean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b="1" dirty="0" err="1" smtClean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çalışmaya</a:t>
            </a:r>
            <a:r>
              <a:rPr lang="en-US" sz="2200" b="1" dirty="0" smtClean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b="1" dirty="0" err="1" smtClean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katkıda</a:t>
            </a:r>
            <a:r>
              <a:rPr lang="en-US" sz="2200" b="1" dirty="0" smtClean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b="1" dirty="0" err="1" smtClean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bulunulmuş</a:t>
            </a:r>
            <a:r>
              <a:rPr lang="en-US" sz="2200" b="1" dirty="0" smtClean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b="1" dirty="0" err="1" smtClean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olması</a:t>
            </a:r>
            <a:r>
              <a:rPr lang="en-US" sz="2200" b="1" dirty="0" smtClean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b="1" dirty="0" err="1" smtClean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gerekmektedir</a:t>
            </a:r>
            <a:r>
              <a:rPr lang="en-US" sz="2200" b="1" dirty="0" smtClean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: </a:t>
            </a:r>
          </a:p>
          <a:p>
            <a:pPr algn="just" eaLnBrk="1" hangingPunct="1">
              <a:buFont typeface="Wingdings" charset="0"/>
              <a:buChar char="Ø"/>
            </a:pPr>
            <a:endParaRPr lang="en-US" sz="2200" b="1" dirty="0" smtClean="0">
              <a:latin typeface="Chalkboard"/>
              <a:ea typeface="Segoe Print" charset="0"/>
              <a:cs typeface="Chalkboard"/>
            </a:endParaRPr>
          </a:p>
          <a:p>
            <a:pPr lvl="1" algn="just">
              <a:buFont typeface="Wingdings" charset="0"/>
              <a:buChar char="Ø"/>
            </a:pPr>
            <a:r>
              <a:rPr lang="en-US" sz="2200" dirty="0" err="1" smtClean="0">
                <a:latin typeface="Chalkboard"/>
                <a:ea typeface="Segoe Print" charset="0"/>
                <a:cs typeface="Chalkboard"/>
              </a:rPr>
              <a:t>Çalışmanın</a:t>
            </a:r>
            <a:r>
              <a:rPr lang="en-US" sz="2200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fikri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temellerinin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oluşturulması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,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tasarımı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veya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verinin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analizi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ile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 smtClean="0">
                <a:latin typeface="Chalkboard"/>
                <a:ea typeface="Segoe Print" charset="0"/>
                <a:cs typeface="Chalkboard"/>
              </a:rPr>
              <a:t>yorumlanması</a:t>
            </a:r>
            <a:endParaRPr lang="en-US" sz="2200" dirty="0" smtClean="0">
              <a:latin typeface="Chalkboard"/>
              <a:ea typeface="Segoe Print" charset="0"/>
              <a:cs typeface="Chalkboard"/>
            </a:endParaRPr>
          </a:p>
          <a:p>
            <a:pPr lvl="1" algn="just">
              <a:buFont typeface="Wingdings" charset="0"/>
              <a:buChar char="Ø"/>
            </a:pPr>
            <a:endParaRPr lang="en-US" sz="2200" dirty="0" smtClean="0">
              <a:latin typeface="Chalkboard"/>
              <a:ea typeface="Segoe Print" charset="0"/>
              <a:cs typeface="Chalkboard"/>
            </a:endParaRPr>
          </a:p>
          <a:p>
            <a:pPr lvl="1" algn="just">
              <a:buFont typeface="Wingdings" charset="0"/>
              <a:buChar char="Ø"/>
            </a:pPr>
            <a:r>
              <a:rPr lang="en-US" sz="2200" dirty="0" err="1" smtClean="0">
                <a:latin typeface="Chalkboard"/>
                <a:ea typeface="Segoe Print" charset="0"/>
                <a:cs typeface="Chalkboard"/>
              </a:rPr>
              <a:t>Makalenin</a:t>
            </a:r>
            <a:r>
              <a:rPr lang="en-US" sz="2200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yazılması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veya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entellektüel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içeriğine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yönelik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eleştirel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değerlendirmenin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 smtClean="0">
                <a:latin typeface="Chalkboard"/>
                <a:ea typeface="Segoe Print" charset="0"/>
                <a:cs typeface="Chalkboard"/>
              </a:rPr>
              <a:t>yapılması</a:t>
            </a:r>
            <a:endParaRPr lang="en-US" sz="2200" dirty="0" smtClean="0">
              <a:latin typeface="Chalkboard"/>
              <a:ea typeface="Segoe Print" charset="0"/>
              <a:cs typeface="Chalkboard"/>
            </a:endParaRPr>
          </a:p>
          <a:p>
            <a:pPr marL="457200" lvl="1" indent="0" algn="just">
              <a:buNone/>
            </a:pPr>
            <a:endParaRPr lang="en-US" sz="2200" dirty="0" smtClean="0">
              <a:latin typeface="Chalkboard"/>
              <a:ea typeface="Segoe Print" charset="0"/>
              <a:cs typeface="Chalkboard"/>
            </a:endParaRPr>
          </a:p>
          <a:p>
            <a:pPr lvl="1" algn="just">
              <a:buFont typeface="Wingdings" charset="0"/>
              <a:buChar char="Ø"/>
            </a:pPr>
            <a:r>
              <a:rPr lang="en-US" sz="2200" dirty="0" err="1" smtClean="0">
                <a:latin typeface="Chalkboard"/>
                <a:ea typeface="Segoe Print" charset="0"/>
                <a:cs typeface="Chalkboard"/>
              </a:rPr>
              <a:t>Makalenin</a:t>
            </a:r>
            <a:r>
              <a:rPr lang="en-US" sz="2200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son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halinin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 smtClean="0">
                <a:latin typeface="Chalkboard"/>
                <a:ea typeface="Segoe Print" charset="0"/>
                <a:cs typeface="Chalkboard"/>
              </a:rPr>
              <a:t>onaylanması</a:t>
            </a:r>
            <a:endParaRPr lang="en-US" sz="2200" dirty="0" smtClean="0">
              <a:latin typeface="Chalkboard"/>
              <a:ea typeface="Segoe Print" charset="0"/>
              <a:cs typeface="Chalkboard"/>
            </a:endParaRPr>
          </a:p>
          <a:p>
            <a:pPr algn="just" eaLnBrk="1" hangingPunct="1"/>
            <a:endParaRPr lang="en-US" sz="2200" dirty="0">
              <a:latin typeface="Chalkboard"/>
              <a:ea typeface="Segoe Print" charset="0"/>
              <a:cs typeface="Chalkboard"/>
            </a:endParaRPr>
          </a:p>
          <a:p>
            <a:pPr algn="just" eaLnBrk="1" hangingPunct="1"/>
            <a:endParaRPr lang="en-US" sz="2200" dirty="0">
              <a:latin typeface="Chalkboard"/>
              <a:ea typeface="Segoe Print" charset="0"/>
              <a:cs typeface="Chalkboar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halkduster"/>
                <a:ea typeface="+mj-ea"/>
                <a:cs typeface="Chalkduster"/>
              </a:rPr>
              <a:t>MAKALEDE YAZARLIK:</a:t>
            </a:r>
            <a:br>
              <a:rPr lang="en-US" sz="3600" dirty="0">
                <a:latin typeface="Chalkduster"/>
                <a:ea typeface="+mj-ea"/>
                <a:cs typeface="Chalkduster"/>
              </a:rPr>
            </a:br>
            <a:r>
              <a:rPr lang="en-US" sz="3600" dirty="0">
                <a:latin typeface="Chalkduster"/>
                <a:ea typeface="+mj-ea"/>
                <a:cs typeface="Chalkduster"/>
              </a:rPr>
              <a:t>Vancouver </a:t>
            </a:r>
            <a:r>
              <a:rPr lang="en-US" sz="3600" dirty="0" err="1">
                <a:latin typeface="Chalkduster"/>
                <a:ea typeface="+mj-ea"/>
                <a:cs typeface="Chalkduster"/>
              </a:rPr>
              <a:t>Protokolü</a:t>
            </a:r>
            <a:endParaRPr lang="en-US" sz="3600" dirty="0">
              <a:latin typeface="Chalkduster"/>
              <a:ea typeface="+mj-ea"/>
              <a:cs typeface="Chalkduster"/>
            </a:endParaRP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-34425" y="1295400"/>
            <a:ext cx="9144000" cy="4953000"/>
          </a:xfrm>
        </p:spPr>
        <p:txBody>
          <a:bodyPr>
            <a:noAutofit/>
          </a:bodyPr>
          <a:lstStyle/>
          <a:p>
            <a:pPr marL="0" indent="0" algn="just" eaLnBrk="1" hangingPunct="1">
              <a:buNone/>
            </a:pPr>
            <a:endParaRPr lang="en-US" sz="2200" dirty="0">
              <a:latin typeface="Chalkboard"/>
              <a:ea typeface="Segoe Print" charset="0"/>
              <a:cs typeface="Chalkboard"/>
            </a:endParaRPr>
          </a:p>
          <a:p>
            <a:pPr algn="just" eaLnBrk="1" hangingPunct="1">
              <a:buFont typeface="Wingdings" charset="0"/>
              <a:buChar char="Ø"/>
            </a:pPr>
            <a:r>
              <a:rPr lang="en-US" sz="2200" dirty="0" err="1" smtClean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Aşağıdaki</a:t>
            </a:r>
            <a:r>
              <a:rPr lang="en-US" sz="2200" dirty="0" smtClean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durumlar</a:t>
            </a:r>
            <a:r>
              <a:rPr lang="en-US" sz="2200" dirty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makale</a:t>
            </a:r>
            <a:r>
              <a:rPr lang="en-US" sz="2200" dirty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yazarlığı</a:t>
            </a:r>
            <a:r>
              <a:rPr lang="en-US" sz="2200" dirty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için</a:t>
            </a:r>
            <a:r>
              <a:rPr lang="en-US" sz="2200" dirty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gerekçe</a:t>
            </a:r>
            <a:r>
              <a:rPr lang="en-US" sz="2200" dirty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kabul</a:t>
            </a:r>
            <a:r>
              <a:rPr lang="en-US" sz="2200" dirty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 smtClean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edilemez</a:t>
            </a:r>
            <a:r>
              <a:rPr lang="en-US" sz="2200" dirty="0" smtClean="0">
                <a:solidFill>
                  <a:srgbClr val="FF6600"/>
                </a:solidFill>
                <a:latin typeface="Chalkboard"/>
                <a:ea typeface="Segoe Print" charset="0"/>
                <a:cs typeface="Chalkboard"/>
              </a:rPr>
              <a:t>:</a:t>
            </a:r>
          </a:p>
          <a:p>
            <a:pPr algn="just" eaLnBrk="1" hangingPunct="1">
              <a:buFont typeface="Wingdings" charset="0"/>
              <a:buChar char="Ø"/>
            </a:pPr>
            <a:endParaRPr lang="en-US" sz="2200" dirty="0" smtClean="0">
              <a:latin typeface="Chalkboard"/>
              <a:ea typeface="Segoe Print" charset="0"/>
              <a:cs typeface="Chalkboard"/>
            </a:endParaRPr>
          </a:p>
          <a:p>
            <a:pPr lvl="1" algn="just">
              <a:buFont typeface="Wingdings" charset="0"/>
              <a:buChar char="Ø"/>
            </a:pPr>
            <a:r>
              <a:rPr lang="en-US" sz="2200" dirty="0" err="1" smtClean="0">
                <a:latin typeface="Chalkboard"/>
                <a:ea typeface="Segoe Print" charset="0"/>
                <a:cs typeface="Chalkboard"/>
              </a:rPr>
              <a:t>Çalışma</a:t>
            </a:r>
            <a:r>
              <a:rPr lang="en-US" sz="2200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için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gerekli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çalışma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altyapısı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ve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finansal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desteğin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bulunması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veya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sağlanması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endParaRPr lang="en-US" sz="2200" dirty="0" smtClean="0">
              <a:latin typeface="Chalkboard"/>
              <a:ea typeface="Segoe Print" charset="0"/>
              <a:cs typeface="Chalkboard"/>
            </a:endParaRPr>
          </a:p>
          <a:p>
            <a:pPr lvl="1" algn="just">
              <a:buFont typeface="Wingdings" charset="0"/>
              <a:buChar char="Ø"/>
            </a:pPr>
            <a:endParaRPr lang="en-US" sz="2200" dirty="0" smtClean="0">
              <a:latin typeface="Chalkboard"/>
              <a:ea typeface="Segoe Print" charset="0"/>
              <a:cs typeface="Chalkboard"/>
            </a:endParaRPr>
          </a:p>
          <a:p>
            <a:pPr lvl="1" algn="just">
              <a:buFont typeface="Wingdings" charset="0"/>
              <a:buChar char="Ø"/>
            </a:pPr>
            <a:r>
              <a:rPr lang="en-US" sz="2200" dirty="0" err="1" smtClean="0">
                <a:latin typeface="Chalkboard"/>
                <a:ea typeface="Segoe Print" charset="0"/>
                <a:cs typeface="Chalkboard"/>
              </a:rPr>
              <a:t>Yalnızca</a:t>
            </a:r>
            <a:r>
              <a:rPr lang="en-US" sz="2200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örnek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veya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veri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 smtClean="0">
                <a:latin typeface="Chalkboard"/>
                <a:ea typeface="Segoe Print" charset="0"/>
                <a:cs typeface="Chalkboard"/>
              </a:rPr>
              <a:t>toplanması</a:t>
            </a:r>
            <a:endParaRPr lang="en-US" sz="2200" dirty="0" smtClean="0">
              <a:latin typeface="Chalkboard"/>
              <a:ea typeface="Segoe Print" charset="0"/>
              <a:cs typeface="Chalkboard"/>
            </a:endParaRPr>
          </a:p>
          <a:p>
            <a:pPr lvl="1" algn="just">
              <a:buFont typeface="Wingdings" charset="0"/>
              <a:buChar char="Ø"/>
            </a:pPr>
            <a:endParaRPr lang="en-US" sz="2200" dirty="0" smtClean="0">
              <a:latin typeface="Chalkboard"/>
              <a:ea typeface="Segoe Print" charset="0"/>
              <a:cs typeface="Chalkboard"/>
            </a:endParaRPr>
          </a:p>
          <a:p>
            <a:pPr lvl="1" algn="just">
              <a:buFont typeface="Wingdings" charset="0"/>
              <a:buChar char="Ø"/>
            </a:pPr>
            <a:r>
              <a:rPr lang="en-US" sz="2200" dirty="0" err="1" smtClean="0">
                <a:latin typeface="Chalkboard"/>
                <a:ea typeface="Segoe Print" charset="0"/>
                <a:cs typeface="Chalkboard"/>
              </a:rPr>
              <a:t>Araştırma</a:t>
            </a:r>
            <a:r>
              <a:rPr lang="en-US" sz="2200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grubunun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bağlı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bulunduğu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kurumun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yöneticiliğinin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icra</a:t>
            </a:r>
            <a:r>
              <a:rPr lang="en-US" sz="2200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sz="2200" dirty="0" err="1">
                <a:latin typeface="Chalkboard"/>
                <a:ea typeface="Segoe Print" charset="0"/>
                <a:cs typeface="Chalkboard"/>
              </a:rPr>
              <a:t>edilmesi</a:t>
            </a:r>
            <a:endParaRPr lang="en-US" sz="2200" dirty="0">
              <a:latin typeface="Chalkboard"/>
              <a:ea typeface="Segoe Print" charset="0"/>
              <a:cs typeface="Chalkboard"/>
            </a:endParaRPr>
          </a:p>
          <a:p>
            <a:pPr algn="just" eaLnBrk="1" hangingPunct="1"/>
            <a:endParaRPr lang="en-US" sz="2200" dirty="0">
              <a:latin typeface="Chalkboard"/>
              <a:ea typeface="Segoe Print" charset="0"/>
              <a:cs typeface="Chalkboard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93353" y="2362200"/>
            <a:ext cx="6488443" cy="830997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00"/>
                </a:solidFill>
              </a:rPr>
              <a:t>YÖK </a:t>
            </a:r>
            <a:r>
              <a:rPr lang="en-US" sz="2400" dirty="0" err="1" smtClean="0">
                <a:solidFill>
                  <a:srgbClr val="FFFF00"/>
                </a:solidFill>
              </a:rPr>
              <a:t>Teşvik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</a:rPr>
              <a:t>Yönetmeliğindeki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</a:rPr>
              <a:t>Kıdemli</a:t>
            </a:r>
            <a:r>
              <a:rPr lang="en-US" sz="2400" dirty="0" smtClean="0">
                <a:solidFill>
                  <a:srgbClr val="FFFF00"/>
                </a:solidFill>
              </a:rPr>
              <a:t>/Senior </a:t>
            </a:r>
            <a:r>
              <a:rPr lang="en-US" sz="2400" dirty="0" err="1" smtClean="0">
                <a:solidFill>
                  <a:srgbClr val="FFFF00"/>
                </a:solidFill>
              </a:rPr>
              <a:t>Yazar</a:t>
            </a:r>
            <a:r>
              <a:rPr lang="en-US" sz="2400" dirty="0" smtClean="0">
                <a:solidFill>
                  <a:srgbClr val="FFFF00"/>
                </a:solidFill>
              </a:rPr>
              <a:t>  </a:t>
            </a:r>
          </a:p>
          <a:p>
            <a:pPr algn="ctr"/>
            <a:r>
              <a:rPr lang="en-US" sz="2400" dirty="0" err="1" smtClean="0">
                <a:solidFill>
                  <a:srgbClr val="FFFF00"/>
                </a:solidFill>
              </a:rPr>
              <a:t>tanımlaması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</a:rPr>
              <a:t>sorunludur</a:t>
            </a:r>
            <a:r>
              <a:rPr lang="en-US" sz="2400" dirty="0" smtClean="0">
                <a:solidFill>
                  <a:srgbClr val="FFFF00"/>
                </a:solidFill>
              </a:rPr>
              <a:t>.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456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err="1" smtClean="0">
                <a:latin typeface="Chalkduster"/>
                <a:ea typeface="+mj-ea"/>
                <a:cs typeface="Chalkduster"/>
              </a:rPr>
              <a:t>Diğer</a:t>
            </a:r>
            <a:r>
              <a:rPr lang="en-US" sz="3600" dirty="0" smtClean="0">
                <a:latin typeface="Chalkduster"/>
                <a:ea typeface="+mj-ea"/>
                <a:cs typeface="Chalkduster"/>
              </a:rPr>
              <a:t> </a:t>
            </a:r>
            <a:r>
              <a:rPr lang="en-US" sz="3600" dirty="0" err="1" smtClean="0">
                <a:latin typeface="Chalkduster"/>
                <a:ea typeface="+mj-ea"/>
                <a:cs typeface="Chalkduster"/>
              </a:rPr>
              <a:t>Etik</a:t>
            </a:r>
            <a:r>
              <a:rPr lang="en-US" sz="3600" dirty="0" smtClean="0">
                <a:latin typeface="Chalkduster"/>
                <a:ea typeface="+mj-ea"/>
                <a:cs typeface="Chalkduster"/>
              </a:rPr>
              <a:t> </a:t>
            </a:r>
            <a:r>
              <a:rPr lang="en-US" sz="3600" dirty="0" err="1" smtClean="0">
                <a:latin typeface="Chalkduster"/>
                <a:ea typeface="+mj-ea"/>
                <a:cs typeface="Chalkduster"/>
              </a:rPr>
              <a:t>İhlaller</a:t>
            </a:r>
            <a:endParaRPr lang="en-US" sz="3600" dirty="0">
              <a:latin typeface="Chalkduster"/>
              <a:ea typeface="+mj-ea"/>
              <a:cs typeface="Chalkduster"/>
            </a:endParaRP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496300" cy="4953000"/>
          </a:xfrm>
        </p:spPr>
        <p:txBody>
          <a:bodyPr>
            <a:noAutofit/>
          </a:bodyPr>
          <a:lstStyle/>
          <a:p>
            <a:pPr algn="just" eaLnBrk="1" hangingPunct="1"/>
            <a:endParaRPr lang="en-US" sz="2200" dirty="0">
              <a:latin typeface="Chalkboard"/>
              <a:ea typeface="Segoe Print" charset="0"/>
              <a:cs typeface="Chalkboard"/>
            </a:endParaRPr>
          </a:p>
          <a:p>
            <a:pPr algn="just"/>
            <a:r>
              <a:rPr lang="en-US" sz="2400" dirty="0" smtClean="0">
                <a:latin typeface="Chalkboard"/>
                <a:cs typeface="Chalkboard"/>
              </a:rPr>
              <a:t>f</a:t>
            </a:r>
            <a:r>
              <a:rPr lang="en-US" sz="2400" dirty="0">
                <a:latin typeface="Chalkboard"/>
                <a:cs typeface="Chalkboard"/>
              </a:rPr>
              <a:t>) </a:t>
            </a:r>
            <a:r>
              <a:rPr lang="en-US" sz="2400" dirty="0" err="1">
                <a:latin typeface="Chalkboard"/>
                <a:cs typeface="Chalkboard"/>
              </a:rPr>
              <a:t>Diğer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etik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ihlali</a:t>
            </a:r>
            <a:r>
              <a:rPr lang="en-US" sz="2400" dirty="0">
                <a:latin typeface="Chalkboard"/>
                <a:cs typeface="Chalkboard"/>
              </a:rPr>
              <a:t> </a:t>
            </a:r>
            <a:r>
              <a:rPr lang="en-US" sz="2400" dirty="0" err="1">
                <a:latin typeface="Chalkboard"/>
                <a:cs typeface="Chalkboard"/>
              </a:rPr>
              <a:t>türleri</a:t>
            </a:r>
            <a:r>
              <a:rPr lang="en-US" sz="2400" dirty="0">
                <a:latin typeface="Chalkboard"/>
                <a:cs typeface="Chalkboard"/>
              </a:rPr>
              <a:t>: </a:t>
            </a:r>
            <a:endParaRPr lang="en-US" sz="2400" dirty="0" smtClean="0">
              <a:latin typeface="Chalkboard"/>
              <a:cs typeface="Chalkboard"/>
            </a:endParaRPr>
          </a:p>
          <a:p>
            <a:pPr lvl="1" algn="just"/>
            <a:r>
              <a:rPr lang="en-US" sz="2000" dirty="0" err="1" smtClean="0">
                <a:solidFill>
                  <a:srgbClr val="FFFF00"/>
                </a:solidFill>
                <a:latin typeface="Chalkboard"/>
                <a:cs typeface="Chalkboard"/>
              </a:rPr>
              <a:t>Destek</a:t>
            </a:r>
            <a:r>
              <a:rPr lang="en-US" sz="2000" dirty="0" smtClean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alınarak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yürütülen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araştırmaların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yayınlarında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destek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veren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kişi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,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kurum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veya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kuruluşlar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ile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onların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araştırmadaki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katkılarını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açık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bir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biçimde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belirtmemek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, </a:t>
            </a:r>
            <a:endParaRPr lang="en-US" sz="2000" dirty="0" smtClean="0">
              <a:solidFill>
                <a:srgbClr val="FFFF00"/>
              </a:solidFill>
              <a:latin typeface="Chalkboard"/>
              <a:cs typeface="Chalkboard"/>
            </a:endParaRPr>
          </a:p>
          <a:p>
            <a:pPr lvl="1" algn="just"/>
            <a:r>
              <a:rPr lang="en-US" sz="2000" dirty="0" err="1" smtClean="0">
                <a:latin typeface="Chalkboard"/>
                <a:cs typeface="Chalkboard"/>
              </a:rPr>
              <a:t>insan</a:t>
            </a:r>
            <a:r>
              <a:rPr lang="en-US" sz="2000" dirty="0" smtClean="0">
                <a:latin typeface="Chalkboard"/>
                <a:cs typeface="Chalkboard"/>
              </a:rPr>
              <a:t> </a:t>
            </a:r>
            <a:r>
              <a:rPr lang="en-US" sz="2000" dirty="0" err="1">
                <a:latin typeface="Chalkboard"/>
                <a:cs typeface="Chalkboard"/>
              </a:rPr>
              <a:t>ve</a:t>
            </a:r>
            <a:r>
              <a:rPr lang="en-US" sz="2000" dirty="0">
                <a:latin typeface="Chalkboard"/>
                <a:cs typeface="Chalkboard"/>
              </a:rPr>
              <a:t> </a:t>
            </a:r>
            <a:r>
              <a:rPr lang="en-US" sz="2000" dirty="0" err="1">
                <a:latin typeface="Chalkboard"/>
                <a:cs typeface="Chalkboard"/>
              </a:rPr>
              <a:t>hayvanlar</a:t>
            </a:r>
            <a:r>
              <a:rPr lang="en-US" sz="2000" dirty="0">
                <a:latin typeface="Chalkboard"/>
                <a:cs typeface="Chalkboard"/>
              </a:rPr>
              <a:t> </a:t>
            </a:r>
            <a:r>
              <a:rPr lang="en-US" sz="2000" dirty="0" err="1">
                <a:latin typeface="Chalkboard"/>
                <a:cs typeface="Chalkboard"/>
              </a:rPr>
              <a:t>üzerinde</a:t>
            </a:r>
            <a:r>
              <a:rPr lang="en-US" sz="2000" dirty="0">
                <a:latin typeface="Chalkboard"/>
                <a:cs typeface="Chalkboard"/>
              </a:rPr>
              <a:t> </a:t>
            </a:r>
            <a:r>
              <a:rPr lang="en-US" sz="2000" dirty="0" err="1">
                <a:latin typeface="Chalkboard"/>
                <a:cs typeface="Chalkboard"/>
              </a:rPr>
              <a:t>yapılan</a:t>
            </a:r>
            <a:r>
              <a:rPr lang="en-US" sz="2000" dirty="0">
                <a:latin typeface="Chalkboard"/>
                <a:cs typeface="Chalkboard"/>
              </a:rPr>
              <a:t> </a:t>
            </a:r>
            <a:r>
              <a:rPr lang="en-US" sz="2000" dirty="0" err="1">
                <a:latin typeface="Chalkboard"/>
                <a:cs typeface="Chalkboard"/>
              </a:rPr>
              <a:t>araştırmalarda</a:t>
            </a:r>
            <a:r>
              <a:rPr lang="en-US" sz="2000" dirty="0">
                <a:latin typeface="Chalkboard"/>
                <a:cs typeface="Chalkboard"/>
              </a:rPr>
              <a:t> </a:t>
            </a:r>
            <a:r>
              <a:rPr lang="en-US" sz="2000" dirty="0" err="1">
                <a:latin typeface="Chalkboard"/>
                <a:cs typeface="Chalkboard"/>
              </a:rPr>
              <a:t>etik</a:t>
            </a:r>
            <a:r>
              <a:rPr lang="en-US" sz="2000" dirty="0">
                <a:latin typeface="Chalkboard"/>
                <a:cs typeface="Chalkboard"/>
              </a:rPr>
              <a:t> </a:t>
            </a:r>
            <a:r>
              <a:rPr lang="en-US" sz="2000" dirty="0" err="1">
                <a:latin typeface="Chalkboard"/>
                <a:cs typeface="Chalkboard"/>
              </a:rPr>
              <a:t>kurallara</a:t>
            </a:r>
            <a:r>
              <a:rPr lang="en-US" sz="2000" dirty="0">
                <a:latin typeface="Chalkboard"/>
                <a:cs typeface="Chalkboard"/>
              </a:rPr>
              <a:t> </a:t>
            </a:r>
            <a:r>
              <a:rPr lang="en-US" sz="2000" dirty="0" err="1">
                <a:latin typeface="Chalkboard"/>
                <a:cs typeface="Chalkboard"/>
              </a:rPr>
              <a:t>uymamak</a:t>
            </a:r>
            <a:r>
              <a:rPr lang="en-US" sz="2000" dirty="0">
                <a:latin typeface="Chalkboard"/>
                <a:cs typeface="Chalkboard"/>
              </a:rPr>
              <a:t>, </a:t>
            </a:r>
            <a:endParaRPr lang="en-US" sz="2000" dirty="0" smtClean="0">
              <a:latin typeface="Chalkboard"/>
              <a:cs typeface="Chalkboard"/>
            </a:endParaRPr>
          </a:p>
          <a:p>
            <a:pPr lvl="1" algn="just"/>
            <a:r>
              <a:rPr lang="en-US" sz="2000" dirty="0" err="1" smtClean="0">
                <a:solidFill>
                  <a:srgbClr val="FFFF00"/>
                </a:solidFill>
                <a:latin typeface="Chalkboard"/>
                <a:cs typeface="Chalkboard"/>
              </a:rPr>
              <a:t>yayınlarında</a:t>
            </a:r>
            <a:r>
              <a:rPr lang="en-US" sz="2000" dirty="0" smtClean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hasta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haklarına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saygı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göstermemek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, </a:t>
            </a:r>
            <a:endParaRPr lang="en-US" sz="2000" dirty="0" smtClean="0">
              <a:solidFill>
                <a:srgbClr val="FFFF00"/>
              </a:solidFill>
              <a:latin typeface="Chalkboard"/>
              <a:cs typeface="Chalkboard"/>
            </a:endParaRPr>
          </a:p>
          <a:p>
            <a:pPr lvl="1" algn="just"/>
            <a:r>
              <a:rPr lang="en-US" sz="2000" dirty="0" err="1" smtClean="0">
                <a:latin typeface="Chalkboard"/>
                <a:cs typeface="Chalkboard"/>
              </a:rPr>
              <a:t>hakem</a:t>
            </a:r>
            <a:r>
              <a:rPr lang="en-US" sz="2000" dirty="0" smtClean="0">
                <a:latin typeface="Chalkboard"/>
                <a:cs typeface="Chalkboard"/>
              </a:rPr>
              <a:t> </a:t>
            </a:r>
            <a:r>
              <a:rPr lang="en-US" sz="2000" dirty="0" err="1">
                <a:latin typeface="Chalkboard"/>
                <a:cs typeface="Chalkboard"/>
              </a:rPr>
              <a:t>olarak</a:t>
            </a:r>
            <a:r>
              <a:rPr lang="en-US" sz="2000" dirty="0">
                <a:latin typeface="Chalkboard"/>
                <a:cs typeface="Chalkboard"/>
              </a:rPr>
              <a:t> </a:t>
            </a:r>
            <a:r>
              <a:rPr lang="en-US" sz="2000" dirty="0" err="1">
                <a:latin typeface="Chalkboard"/>
                <a:cs typeface="Chalkboard"/>
              </a:rPr>
              <a:t>incelemek</a:t>
            </a:r>
            <a:r>
              <a:rPr lang="en-US" sz="2000" dirty="0">
                <a:latin typeface="Chalkboard"/>
                <a:cs typeface="Chalkboard"/>
              </a:rPr>
              <a:t> </a:t>
            </a:r>
            <a:r>
              <a:rPr lang="en-US" sz="2000" dirty="0" err="1">
                <a:latin typeface="Chalkboard"/>
                <a:cs typeface="Chalkboard"/>
              </a:rPr>
              <a:t>üzere</a:t>
            </a:r>
            <a:r>
              <a:rPr lang="en-US" sz="2000" dirty="0">
                <a:latin typeface="Chalkboard"/>
                <a:cs typeface="Chalkboard"/>
              </a:rPr>
              <a:t> </a:t>
            </a:r>
            <a:r>
              <a:rPr lang="en-US" sz="2000" dirty="0" err="1">
                <a:latin typeface="Chalkboard"/>
                <a:cs typeface="Chalkboard"/>
              </a:rPr>
              <a:t>görevlendirildiği</a:t>
            </a:r>
            <a:r>
              <a:rPr lang="en-US" sz="2000" dirty="0">
                <a:latin typeface="Chalkboard"/>
                <a:cs typeface="Chalkboard"/>
              </a:rPr>
              <a:t> </a:t>
            </a:r>
            <a:r>
              <a:rPr lang="en-US" sz="2000" dirty="0" err="1">
                <a:latin typeface="Chalkboard"/>
                <a:cs typeface="Chalkboard"/>
              </a:rPr>
              <a:t>bir</a:t>
            </a:r>
            <a:r>
              <a:rPr lang="en-US" sz="2000" dirty="0">
                <a:latin typeface="Chalkboard"/>
                <a:cs typeface="Chalkboard"/>
              </a:rPr>
              <a:t> </a:t>
            </a:r>
            <a:r>
              <a:rPr lang="en-US" sz="2000" dirty="0" err="1">
                <a:latin typeface="Chalkboard"/>
                <a:cs typeface="Chalkboard"/>
              </a:rPr>
              <a:t>eserde</a:t>
            </a:r>
            <a:r>
              <a:rPr lang="en-US" sz="2000" dirty="0">
                <a:latin typeface="Chalkboard"/>
                <a:cs typeface="Chalkboard"/>
              </a:rPr>
              <a:t> </a:t>
            </a:r>
            <a:r>
              <a:rPr lang="en-US" sz="2000" dirty="0" err="1">
                <a:latin typeface="Chalkboard"/>
                <a:cs typeface="Chalkboard"/>
              </a:rPr>
              <a:t>yer</a:t>
            </a:r>
            <a:r>
              <a:rPr lang="en-US" sz="2000" dirty="0">
                <a:latin typeface="Chalkboard"/>
                <a:cs typeface="Chalkboard"/>
              </a:rPr>
              <a:t> </a:t>
            </a:r>
            <a:r>
              <a:rPr lang="en-US" sz="2000" dirty="0" err="1">
                <a:latin typeface="Chalkboard"/>
                <a:cs typeface="Chalkboard"/>
              </a:rPr>
              <a:t>alan</a:t>
            </a:r>
            <a:r>
              <a:rPr lang="en-US" sz="2000" dirty="0">
                <a:latin typeface="Chalkboard"/>
                <a:cs typeface="Chalkboard"/>
              </a:rPr>
              <a:t> </a:t>
            </a:r>
            <a:r>
              <a:rPr lang="en-US" sz="2000" dirty="0" err="1">
                <a:latin typeface="Chalkboard"/>
                <a:cs typeface="Chalkboard"/>
              </a:rPr>
              <a:t>bilgileri</a:t>
            </a:r>
            <a:r>
              <a:rPr lang="en-US" sz="2000" dirty="0">
                <a:latin typeface="Chalkboard"/>
                <a:cs typeface="Chalkboard"/>
              </a:rPr>
              <a:t> </a:t>
            </a:r>
            <a:r>
              <a:rPr lang="en-US" sz="2000" dirty="0" err="1">
                <a:latin typeface="Chalkboard"/>
                <a:cs typeface="Chalkboard"/>
              </a:rPr>
              <a:t>yayınlanmadan</a:t>
            </a:r>
            <a:r>
              <a:rPr lang="en-US" sz="2000" dirty="0">
                <a:latin typeface="Chalkboard"/>
                <a:cs typeface="Chalkboard"/>
              </a:rPr>
              <a:t> </a:t>
            </a:r>
            <a:r>
              <a:rPr lang="en-US" sz="2000" dirty="0" err="1">
                <a:latin typeface="Chalkboard"/>
                <a:cs typeface="Chalkboard"/>
              </a:rPr>
              <a:t>önce</a:t>
            </a:r>
            <a:r>
              <a:rPr lang="en-US" sz="2000" dirty="0">
                <a:latin typeface="Chalkboard"/>
                <a:cs typeface="Chalkboard"/>
              </a:rPr>
              <a:t> </a:t>
            </a:r>
            <a:r>
              <a:rPr lang="en-US" sz="2000" dirty="0" err="1">
                <a:latin typeface="Chalkboard"/>
                <a:cs typeface="Chalkboard"/>
              </a:rPr>
              <a:t>başkalarıyla</a:t>
            </a:r>
            <a:r>
              <a:rPr lang="en-US" sz="2000" dirty="0">
                <a:latin typeface="Chalkboard"/>
                <a:cs typeface="Chalkboard"/>
              </a:rPr>
              <a:t> </a:t>
            </a:r>
            <a:r>
              <a:rPr lang="en-US" sz="2000" dirty="0" err="1">
                <a:latin typeface="Chalkboard"/>
                <a:cs typeface="Chalkboard"/>
              </a:rPr>
              <a:t>paylaşmak</a:t>
            </a:r>
            <a:r>
              <a:rPr lang="en-US" sz="2000" dirty="0">
                <a:latin typeface="Chalkboard"/>
                <a:cs typeface="Chalkboard"/>
              </a:rPr>
              <a:t>, </a:t>
            </a:r>
            <a:endParaRPr lang="en-US" sz="2000" dirty="0" smtClean="0">
              <a:latin typeface="Chalkboard"/>
              <a:cs typeface="Chalkboard"/>
            </a:endParaRPr>
          </a:p>
          <a:p>
            <a:pPr lvl="1" algn="just"/>
            <a:r>
              <a:rPr lang="en-US" sz="2000" dirty="0" err="1" smtClean="0">
                <a:solidFill>
                  <a:srgbClr val="FFFF00"/>
                </a:solidFill>
                <a:latin typeface="Chalkboard"/>
                <a:cs typeface="Chalkboard"/>
              </a:rPr>
              <a:t>bilimsel</a:t>
            </a:r>
            <a:r>
              <a:rPr lang="en-US" sz="2000" dirty="0" smtClean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araştırma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için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sağlanan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veya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ayrılan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kaynakları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,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mekânları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,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imkânları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ve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cihazları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amaç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dışı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kullanmak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,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tamamen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dayanaksız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,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yersiz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ve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kasıtlı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etik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ihlali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suçlamasında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halkboard"/>
                <a:cs typeface="Chalkboard"/>
              </a:rPr>
              <a:t>bulunmak</a:t>
            </a:r>
            <a:r>
              <a:rPr lang="en-US" sz="2000" dirty="0">
                <a:solidFill>
                  <a:srgbClr val="FFFF00"/>
                </a:solidFill>
                <a:latin typeface="Chalkboard"/>
                <a:cs typeface="Chalkboard"/>
              </a:rPr>
              <a:t>.</a:t>
            </a:r>
          </a:p>
          <a:p>
            <a:pPr algn="just" eaLnBrk="1" hangingPunct="1"/>
            <a:endParaRPr lang="en-US" sz="2200" dirty="0">
              <a:latin typeface="Chalkboard"/>
              <a:ea typeface="Segoe Print" charset="0"/>
              <a:cs typeface="Chalkboard"/>
            </a:endParaRPr>
          </a:p>
        </p:txBody>
      </p:sp>
    </p:spTree>
    <p:extLst>
      <p:ext uri="{BB962C8B-B14F-4D97-AF65-F5344CB8AC3E}">
        <p14:creationId xmlns:p14="http://schemas.microsoft.com/office/powerpoint/2010/main" val="187463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err="1" smtClean="0">
                <a:latin typeface="Chalkduster"/>
                <a:ea typeface="+mj-ea"/>
                <a:cs typeface="Chalkduster"/>
              </a:rPr>
              <a:t>Bütün</a:t>
            </a:r>
            <a:r>
              <a:rPr lang="en-US" sz="3600" dirty="0" smtClean="0">
                <a:latin typeface="Chalkduster"/>
                <a:ea typeface="+mj-ea"/>
                <a:cs typeface="Chalkduster"/>
              </a:rPr>
              <a:t> </a:t>
            </a:r>
            <a:r>
              <a:rPr lang="en-US" sz="3600" dirty="0" err="1" smtClean="0">
                <a:latin typeface="Chalkduster"/>
                <a:ea typeface="+mj-ea"/>
                <a:cs typeface="Chalkduster"/>
              </a:rPr>
              <a:t>bu</a:t>
            </a:r>
            <a:r>
              <a:rPr lang="en-US" sz="3600" dirty="0" smtClean="0">
                <a:latin typeface="Chalkduster"/>
                <a:ea typeface="+mj-ea"/>
                <a:cs typeface="Chalkduster"/>
              </a:rPr>
              <a:t> </a:t>
            </a:r>
            <a:r>
              <a:rPr lang="en-US" sz="3600" dirty="0" err="1" smtClean="0">
                <a:latin typeface="Chalkduster"/>
                <a:ea typeface="+mj-ea"/>
                <a:cs typeface="Chalkduster"/>
              </a:rPr>
              <a:t>suçlara</a:t>
            </a:r>
            <a:r>
              <a:rPr lang="en-US" sz="3600" dirty="0" smtClean="0">
                <a:latin typeface="Chalkduster"/>
                <a:ea typeface="+mj-ea"/>
                <a:cs typeface="Chalkduster"/>
              </a:rPr>
              <a:t> </a:t>
            </a:r>
            <a:r>
              <a:rPr lang="en-US" sz="3600" dirty="0" err="1" smtClean="0">
                <a:latin typeface="Chalkduster"/>
                <a:ea typeface="+mj-ea"/>
                <a:cs typeface="Chalkduster"/>
              </a:rPr>
              <a:t>verilebilen</a:t>
            </a:r>
            <a:r>
              <a:rPr lang="en-US" sz="3600" dirty="0" smtClean="0">
                <a:latin typeface="Chalkduster"/>
                <a:ea typeface="+mj-ea"/>
                <a:cs typeface="Chalkduster"/>
              </a:rPr>
              <a:t> </a:t>
            </a:r>
            <a:r>
              <a:rPr lang="en-US" sz="3600" dirty="0" err="1" smtClean="0">
                <a:latin typeface="Chalkduster"/>
                <a:ea typeface="+mj-ea"/>
                <a:cs typeface="Chalkduster"/>
              </a:rPr>
              <a:t>ceza</a:t>
            </a:r>
            <a:endParaRPr lang="en-US" sz="3600" dirty="0">
              <a:latin typeface="Chalkduster"/>
              <a:ea typeface="+mj-ea"/>
              <a:cs typeface="Chalkduster"/>
            </a:endParaRP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228600" y="1085850"/>
            <a:ext cx="8496300" cy="4953000"/>
          </a:xfrm>
        </p:spPr>
        <p:txBody>
          <a:bodyPr>
            <a:noAutofit/>
          </a:bodyPr>
          <a:lstStyle/>
          <a:p>
            <a:pPr algn="just" eaLnBrk="1" hangingPunct="1"/>
            <a:endParaRPr lang="en-US" sz="2200" dirty="0">
              <a:latin typeface="Chalkboard"/>
              <a:ea typeface="Segoe Print" charset="0"/>
              <a:cs typeface="Chalkboard"/>
            </a:endParaRPr>
          </a:p>
          <a:p>
            <a:pPr algn="just"/>
            <a:r>
              <a:rPr lang="en-US" sz="2400" b="1" dirty="0" err="1" smtClean="0">
                <a:latin typeface="Chalkboard"/>
                <a:cs typeface="Chalkboard"/>
              </a:rPr>
              <a:t>Yükseköğretim</a:t>
            </a:r>
            <a:r>
              <a:rPr lang="en-US" sz="2400" b="1" dirty="0" smtClean="0">
                <a:latin typeface="Chalkboard"/>
                <a:cs typeface="Chalkboard"/>
              </a:rPr>
              <a:t> </a:t>
            </a:r>
            <a:r>
              <a:rPr lang="en-US" sz="2400" b="1" dirty="0" err="1" smtClean="0">
                <a:latin typeface="Chalkboard"/>
                <a:cs typeface="Chalkboard"/>
              </a:rPr>
              <a:t>Kurumları</a:t>
            </a:r>
            <a:r>
              <a:rPr lang="en-US" sz="2400" b="1" dirty="0" smtClean="0">
                <a:latin typeface="Chalkboard"/>
                <a:cs typeface="Chalkboard"/>
              </a:rPr>
              <a:t> </a:t>
            </a:r>
            <a:r>
              <a:rPr lang="en-US" sz="2400" b="1" dirty="0" err="1" smtClean="0">
                <a:latin typeface="Chalkboard"/>
                <a:cs typeface="Chalkboard"/>
              </a:rPr>
              <a:t>Yönetici</a:t>
            </a:r>
            <a:r>
              <a:rPr lang="en-US" sz="2400" b="1" dirty="0" smtClean="0">
                <a:latin typeface="Chalkboard"/>
                <a:cs typeface="Chalkboard"/>
              </a:rPr>
              <a:t>, </a:t>
            </a:r>
            <a:r>
              <a:rPr lang="en-US" sz="2400" b="1" dirty="0" err="1" smtClean="0">
                <a:latin typeface="Chalkboard"/>
                <a:cs typeface="Chalkboard"/>
              </a:rPr>
              <a:t>Öğretim</a:t>
            </a:r>
            <a:r>
              <a:rPr lang="en-US" sz="2400" b="1" dirty="0" smtClean="0">
                <a:latin typeface="Chalkboard"/>
                <a:cs typeface="Chalkboard"/>
              </a:rPr>
              <a:t> </a:t>
            </a:r>
            <a:r>
              <a:rPr lang="en-US" sz="2400" b="1" dirty="0" err="1" smtClean="0">
                <a:latin typeface="Chalkboard"/>
                <a:cs typeface="Chalkboard"/>
              </a:rPr>
              <a:t>Elemanı</a:t>
            </a:r>
            <a:r>
              <a:rPr lang="en-US" sz="2400" b="1" dirty="0" smtClean="0">
                <a:latin typeface="Chalkboard"/>
                <a:cs typeface="Chalkboard"/>
              </a:rPr>
              <a:t> </a:t>
            </a:r>
            <a:r>
              <a:rPr lang="en-US" sz="2400" b="1" dirty="0" err="1" smtClean="0">
                <a:latin typeface="Chalkboard"/>
                <a:cs typeface="Chalkboard"/>
              </a:rPr>
              <a:t>ve</a:t>
            </a:r>
            <a:r>
              <a:rPr lang="en-US" sz="2400" b="1" dirty="0" smtClean="0">
                <a:latin typeface="Chalkboard"/>
                <a:cs typeface="Chalkboard"/>
              </a:rPr>
              <a:t> </a:t>
            </a:r>
            <a:r>
              <a:rPr lang="en-US" sz="2400" b="1" dirty="0" err="1" smtClean="0">
                <a:latin typeface="Chalkboard"/>
                <a:cs typeface="Chalkboard"/>
              </a:rPr>
              <a:t>Memurları</a:t>
            </a:r>
            <a:r>
              <a:rPr lang="en-US" sz="2400" b="1" dirty="0" smtClean="0">
                <a:latin typeface="Chalkboard"/>
                <a:cs typeface="Chalkboard"/>
              </a:rPr>
              <a:t> </a:t>
            </a:r>
            <a:r>
              <a:rPr lang="en-US" sz="2400" b="1" dirty="0" err="1" smtClean="0">
                <a:latin typeface="Chalkboard"/>
                <a:cs typeface="Chalkboard"/>
              </a:rPr>
              <a:t>Disiplin</a:t>
            </a:r>
            <a:r>
              <a:rPr lang="en-US" sz="2400" b="1" dirty="0" smtClean="0">
                <a:latin typeface="Chalkboard"/>
                <a:cs typeface="Chalkboard"/>
              </a:rPr>
              <a:t> </a:t>
            </a:r>
            <a:r>
              <a:rPr lang="en-US" sz="2400" b="1" dirty="0" err="1" smtClean="0">
                <a:latin typeface="Chalkboard"/>
                <a:cs typeface="Chalkboard"/>
              </a:rPr>
              <a:t>Yönetmeliği’ne</a:t>
            </a:r>
            <a:r>
              <a:rPr lang="en-US" sz="2400" b="1" dirty="0" smtClean="0">
                <a:latin typeface="Chalkboard"/>
                <a:cs typeface="Chalkboard"/>
              </a:rPr>
              <a:t> </a:t>
            </a:r>
            <a:r>
              <a:rPr lang="en-US" sz="2400" b="1" dirty="0" err="1" smtClean="0">
                <a:latin typeface="Chalkboard"/>
                <a:cs typeface="Chalkboard"/>
              </a:rPr>
              <a:t>göre</a:t>
            </a:r>
            <a:r>
              <a:rPr lang="en-US" sz="2400" b="1" dirty="0" smtClean="0">
                <a:latin typeface="Chalkboard"/>
                <a:cs typeface="Chalkboard"/>
              </a:rPr>
              <a:t>:</a:t>
            </a:r>
          </a:p>
          <a:p>
            <a:pPr algn="just"/>
            <a:endParaRPr lang="en-US" sz="2400" b="1" dirty="0" smtClean="0">
              <a:latin typeface="Chalkboard"/>
              <a:cs typeface="Chalkboard"/>
            </a:endParaRPr>
          </a:p>
          <a:p>
            <a:pPr algn="ctr"/>
            <a:r>
              <a:rPr lang="en-US" sz="4000" b="1" dirty="0" smtClean="0">
                <a:solidFill>
                  <a:srgbClr val="FFFF00"/>
                </a:solidFill>
                <a:latin typeface="Chalkboard"/>
                <a:ea typeface="Segoe Print" charset="0"/>
                <a:cs typeface="Chalkboard"/>
              </a:rPr>
              <a:t>UYARI CEZASIDIR!</a:t>
            </a:r>
            <a:endParaRPr lang="en-US" sz="4000" dirty="0">
              <a:solidFill>
                <a:srgbClr val="FFFF00"/>
              </a:solidFill>
              <a:latin typeface="Chalkboard"/>
              <a:ea typeface="Segoe Print" charset="0"/>
              <a:cs typeface="Chalkboard"/>
            </a:endParaRPr>
          </a:p>
        </p:txBody>
      </p:sp>
    </p:spTree>
    <p:extLst>
      <p:ext uri="{BB962C8B-B14F-4D97-AF65-F5344CB8AC3E}">
        <p14:creationId xmlns:p14="http://schemas.microsoft.com/office/powerpoint/2010/main" val="92422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halkduster" charset="0"/>
                <a:ea typeface="Chalkduster" charset="0"/>
                <a:cs typeface="Chalkduster" charset="0"/>
              </a:rPr>
              <a:t>PEKİ NE YAPMALI?</a:t>
            </a:r>
            <a:endParaRPr lang="en-US" dirty="0">
              <a:latin typeface="Chalkduster" charset="0"/>
              <a:ea typeface="Chalkduster" charset="0"/>
              <a:cs typeface="Chalkduster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55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latin typeface="Chalkduster"/>
                <a:ea typeface="+mj-ea"/>
                <a:cs typeface="Chalkduster"/>
              </a:rPr>
              <a:t>ETİK DÜZENLEMELER İCRAİ YAPILANMA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8839200" cy="4800600"/>
          </a:xfrm>
        </p:spPr>
        <p:txBody>
          <a:bodyPr>
            <a:normAutofit fontScale="70000" lnSpcReduction="20000"/>
          </a:bodyPr>
          <a:lstStyle/>
          <a:p>
            <a:pPr algn="just" eaLnBrk="1" hangingPunct="1">
              <a:lnSpc>
                <a:spcPct val="130000"/>
              </a:lnSpc>
            </a:pPr>
            <a:r>
              <a:rPr lang="en-US" dirty="0" err="1">
                <a:latin typeface="Chalkboard"/>
                <a:ea typeface="Segoe Print" charset="0"/>
                <a:cs typeface="Chalkboard"/>
              </a:rPr>
              <a:t>Üniversite</a:t>
            </a:r>
            <a:r>
              <a:rPr lang="en-US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>
                <a:latin typeface="Chalkboard"/>
                <a:ea typeface="Segoe Print" charset="0"/>
                <a:cs typeface="Chalkboard"/>
              </a:rPr>
              <a:t>Etik</a:t>
            </a:r>
            <a:r>
              <a:rPr lang="en-US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>
                <a:latin typeface="Chalkboard"/>
                <a:ea typeface="Segoe Print" charset="0"/>
                <a:cs typeface="Chalkboard"/>
              </a:rPr>
              <a:t>Kurulu</a:t>
            </a:r>
            <a:r>
              <a:rPr lang="en-US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İhtisas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komisyonları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şeklinde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yapılandırılmalıdır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. (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Yayın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>
                <a:latin typeface="Chalkboard"/>
                <a:ea typeface="Segoe Print" charset="0"/>
                <a:cs typeface="Chalkboard"/>
              </a:rPr>
              <a:t>Etiği</a:t>
            </a:r>
            <a:r>
              <a:rPr lang="en-US" dirty="0">
                <a:latin typeface="Chalkboard"/>
                <a:ea typeface="Segoe Print" charset="0"/>
                <a:cs typeface="Chalkboard"/>
              </a:rPr>
              <a:t>/Mobbing…. </a:t>
            </a:r>
            <a:r>
              <a:rPr lang="en-US" dirty="0" err="1">
                <a:latin typeface="Chalkboard"/>
                <a:ea typeface="Segoe Print" charset="0"/>
                <a:cs typeface="Chalkboard"/>
              </a:rPr>
              <a:t>Aynı</a:t>
            </a:r>
            <a:r>
              <a:rPr lang="en-US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>
                <a:latin typeface="Chalkboard"/>
                <a:ea typeface="Segoe Print" charset="0"/>
                <a:cs typeface="Chalkboard"/>
              </a:rPr>
              <a:t>kurullar</a:t>
            </a:r>
            <a:r>
              <a:rPr lang="en-US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>
                <a:latin typeface="Chalkboard"/>
                <a:ea typeface="Segoe Print" charset="0"/>
                <a:cs typeface="Chalkboard"/>
              </a:rPr>
              <a:t>tarafından</a:t>
            </a:r>
            <a:r>
              <a:rPr lang="en-US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>
                <a:latin typeface="Chalkboard"/>
                <a:ea typeface="Segoe Print" charset="0"/>
                <a:cs typeface="Chalkboard"/>
              </a:rPr>
              <a:t>değerlendirilemez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) </a:t>
            </a:r>
          </a:p>
          <a:p>
            <a:pPr algn="just" eaLnBrk="1" hangingPunct="1">
              <a:lnSpc>
                <a:spcPct val="130000"/>
              </a:lnSpc>
            </a:pPr>
            <a:endParaRPr lang="en-US" dirty="0" smtClean="0">
              <a:latin typeface="Chalkboard"/>
              <a:ea typeface="Segoe Print" charset="0"/>
              <a:cs typeface="Chalkboard"/>
            </a:endParaRPr>
          </a:p>
          <a:p>
            <a:pPr lvl="1" algn="just">
              <a:lnSpc>
                <a:spcPct val="130000"/>
              </a:lnSpc>
            </a:pP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Matematik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,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teorik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bilgisayar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ve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yüksek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enerji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fiziği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sahalarında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yazar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isimleri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alfabetik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olarak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sıralanıyor</a:t>
            </a:r>
            <a:r>
              <a:rPr lang="en-US" dirty="0">
                <a:latin typeface="Chalkboard"/>
                <a:ea typeface="Segoe Print" charset="0"/>
                <a:cs typeface="Chalkboard"/>
              </a:rPr>
              <a:t>. Hardy-</a:t>
            </a:r>
            <a:r>
              <a:rPr lang="en-US" dirty="0" err="1">
                <a:latin typeface="Chalkboard"/>
                <a:ea typeface="Segoe Print" charset="0"/>
                <a:cs typeface="Chalkboard"/>
              </a:rPr>
              <a:t>Littlewood</a:t>
            </a:r>
            <a:r>
              <a:rPr lang="en-US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Rule</a:t>
            </a:r>
          </a:p>
          <a:p>
            <a:pPr lvl="1" algn="just">
              <a:lnSpc>
                <a:spcPct val="130000"/>
              </a:lnSpc>
            </a:pPr>
            <a:endParaRPr lang="en-US" dirty="0" smtClean="0">
              <a:latin typeface="Chalkboard"/>
              <a:ea typeface="Segoe Print" charset="0"/>
              <a:cs typeface="Chalkboard"/>
            </a:endParaRPr>
          </a:p>
          <a:p>
            <a:pPr lvl="1" algn="just">
              <a:lnSpc>
                <a:spcPct val="130000"/>
              </a:lnSpc>
            </a:pP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Farklı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bilim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sahalarında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alan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dergilerinin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impact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faktörleri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,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araştırmacıların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h-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indeksleri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o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alan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içinde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karşılaştırılmalıdır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.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Matematik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dergilerini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onkoloji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dergilerini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performans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kriterlerine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göre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kıyaslamaya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kalkmak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elmayı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çam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ağacı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ile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kıyaslamaya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benzeyecektir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.</a:t>
            </a:r>
          </a:p>
          <a:p>
            <a:pPr marL="457200" lvl="1" indent="0" algn="just">
              <a:lnSpc>
                <a:spcPct val="130000"/>
              </a:lnSpc>
              <a:buNone/>
            </a:pPr>
            <a:endParaRPr lang="en-US" dirty="0">
              <a:latin typeface="Chalkboard"/>
              <a:ea typeface="Segoe Print" charset="0"/>
              <a:cs typeface="Chalkboar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latin typeface="Chalkduster"/>
                <a:ea typeface="+mj-ea"/>
                <a:cs typeface="Chalkduster"/>
              </a:rPr>
              <a:t>ETİK DÜZENLEMELER İCRAİ YAPILANMA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839200" cy="43434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10000"/>
              </a:lnSpc>
            </a:pPr>
            <a:endParaRPr lang="en-US" dirty="0">
              <a:latin typeface="Chalkboard"/>
              <a:ea typeface="Segoe Print" charset="0"/>
              <a:cs typeface="Chalkboard"/>
            </a:endParaRPr>
          </a:p>
          <a:p>
            <a:pPr algn="just" eaLnBrk="1" hangingPunct="1">
              <a:lnSpc>
                <a:spcPct val="110000"/>
              </a:lnSpc>
            </a:pPr>
            <a:r>
              <a:rPr lang="en-US" dirty="0" err="1">
                <a:latin typeface="Chalkboard"/>
                <a:ea typeface="Segoe Print" charset="0"/>
                <a:cs typeface="Chalkboard"/>
              </a:rPr>
              <a:t>Üniversite</a:t>
            </a:r>
            <a:r>
              <a:rPr lang="en-US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Senatosu</a:t>
            </a:r>
            <a:endParaRPr lang="en-US" dirty="0" smtClean="0">
              <a:latin typeface="Chalkboard"/>
              <a:ea typeface="Segoe Print" charset="0"/>
              <a:cs typeface="Chalkboard"/>
            </a:endParaRPr>
          </a:p>
          <a:p>
            <a:pPr algn="just" eaLnBrk="1" hangingPunct="1">
              <a:lnSpc>
                <a:spcPct val="110000"/>
              </a:lnSpc>
            </a:pPr>
            <a:endParaRPr lang="en-US" dirty="0">
              <a:latin typeface="Chalkboard"/>
              <a:ea typeface="Segoe Print" charset="0"/>
              <a:cs typeface="Chalkboard"/>
            </a:endParaRPr>
          </a:p>
          <a:p>
            <a:pPr algn="just" eaLnBrk="1" hangingPunct="1">
              <a:lnSpc>
                <a:spcPct val="110000"/>
              </a:lnSpc>
            </a:pPr>
            <a:r>
              <a:rPr lang="en-US" dirty="0" smtClean="0">
                <a:latin typeface="Chalkboard"/>
                <a:ea typeface="Segoe Print" charset="0"/>
                <a:cs typeface="Chalkboard"/>
              </a:rPr>
              <a:t>YÖK</a:t>
            </a:r>
          </a:p>
          <a:p>
            <a:pPr algn="just" eaLnBrk="1" hangingPunct="1">
              <a:lnSpc>
                <a:spcPct val="110000"/>
              </a:lnSpc>
            </a:pPr>
            <a:endParaRPr lang="en-US" dirty="0">
              <a:latin typeface="Chalkboard"/>
              <a:ea typeface="Segoe Print" charset="0"/>
              <a:cs typeface="Chalkboard"/>
            </a:endParaRPr>
          </a:p>
          <a:p>
            <a:pPr algn="just" eaLnBrk="1" hangingPunct="1">
              <a:lnSpc>
                <a:spcPct val="110000"/>
              </a:lnSpc>
            </a:pPr>
            <a:endParaRPr lang="en-US" dirty="0" smtClean="0">
              <a:latin typeface="Chalkboard"/>
              <a:ea typeface="Segoe Print" charset="0"/>
              <a:cs typeface="Chalkboard"/>
            </a:endParaRPr>
          </a:p>
          <a:p>
            <a:pPr algn="just" eaLnBrk="1" hangingPunct="1">
              <a:lnSpc>
                <a:spcPct val="110000"/>
              </a:lnSpc>
            </a:pPr>
            <a:endParaRPr lang="en-US" dirty="0">
              <a:latin typeface="Chalkboard"/>
              <a:ea typeface="Segoe Print" charset="0"/>
              <a:cs typeface="Chalkboard"/>
            </a:endParaRPr>
          </a:p>
        </p:txBody>
      </p:sp>
    </p:spTree>
    <p:extLst>
      <p:ext uri="{BB962C8B-B14F-4D97-AF65-F5344CB8AC3E}">
        <p14:creationId xmlns:p14="http://schemas.microsoft.com/office/powerpoint/2010/main" val="29419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halkduster"/>
                <a:cs typeface="Chalkduster"/>
              </a:rPr>
              <a:t>İNTİHAL</a:t>
            </a:r>
            <a:br>
              <a:rPr lang="en-US" dirty="0" smtClean="0">
                <a:latin typeface="Chalkduster"/>
                <a:cs typeface="Chalkduster"/>
              </a:rPr>
            </a:br>
            <a:endParaRPr lang="en-US" dirty="0">
              <a:latin typeface="Chalkduster"/>
              <a:cs typeface="Chalkduster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25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latin typeface="Chalkduster"/>
                <a:ea typeface="+mj-ea"/>
                <a:cs typeface="Chalkduster"/>
              </a:rPr>
              <a:t>ETİK DÜZENLEMELER İCRAİ YAPILANMA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152400" y="1844675"/>
            <a:ext cx="8839200" cy="43434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10000"/>
              </a:lnSpc>
            </a:pPr>
            <a:endParaRPr lang="en-US" dirty="0">
              <a:latin typeface="Chalkboard"/>
              <a:ea typeface="Segoe Print" charset="0"/>
              <a:cs typeface="Chalkboard"/>
            </a:endParaRPr>
          </a:p>
          <a:p>
            <a:pPr algn="just" eaLnBrk="1" hangingPunct="1">
              <a:lnSpc>
                <a:spcPct val="110000"/>
              </a:lnSpc>
            </a:pPr>
            <a:r>
              <a:rPr lang="en-US" dirty="0" err="1">
                <a:latin typeface="Chalkboard"/>
                <a:ea typeface="Segoe Print" charset="0"/>
                <a:cs typeface="Chalkboard"/>
              </a:rPr>
              <a:t>Bilimsel</a:t>
            </a:r>
            <a:r>
              <a:rPr lang="en-US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>
                <a:latin typeface="Chalkboard"/>
                <a:ea typeface="Segoe Print" charset="0"/>
                <a:cs typeface="Chalkboard"/>
              </a:rPr>
              <a:t>Dergi</a:t>
            </a:r>
            <a:r>
              <a:rPr lang="en-US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>
                <a:latin typeface="Chalkboard"/>
                <a:ea typeface="Segoe Print" charset="0"/>
                <a:cs typeface="Chalkboard"/>
              </a:rPr>
              <a:t>Yönetimlerinden</a:t>
            </a:r>
            <a:r>
              <a:rPr lang="en-US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>
                <a:latin typeface="Chalkboard"/>
                <a:ea typeface="Segoe Print" charset="0"/>
                <a:cs typeface="Chalkboard"/>
              </a:rPr>
              <a:t>oluşacak</a:t>
            </a:r>
            <a:r>
              <a:rPr lang="en-US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>
                <a:latin typeface="Chalkboard"/>
                <a:ea typeface="Segoe Print" charset="0"/>
                <a:cs typeface="Chalkboard"/>
              </a:rPr>
              <a:t>bir</a:t>
            </a:r>
            <a:r>
              <a:rPr lang="en-US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>
                <a:latin typeface="Chalkboard"/>
                <a:ea typeface="Segoe Print" charset="0"/>
                <a:cs typeface="Chalkboard"/>
              </a:rPr>
              <a:t>kurul</a:t>
            </a:r>
            <a:r>
              <a:rPr lang="en-US" dirty="0">
                <a:latin typeface="Chalkboard"/>
                <a:ea typeface="Segoe Print" charset="0"/>
                <a:cs typeface="Chalkboard"/>
              </a:rPr>
              <a:t> (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COPE-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Commitee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>
                <a:latin typeface="Chalkboard"/>
                <a:ea typeface="Segoe Print" charset="0"/>
                <a:cs typeface="Chalkboard"/>
              </a:rPr>
              <a:t>on Publication Ethics)</a:t>
            </a:r>
          </a:p>
        </p:txBody>
      </p:sp>
    </p:spTree>
    <p:extLst>
      <p:ext uri="{BB962C8B-B14F-4D97-AF65-F5344CB8AC3E}">
        <p14:creationId xmlns:p14="http://schemas.microsoft.com/office/powerpoint/2010/main" val="303017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70943" y="-76200"/>
            <a:ext cx="9525000" cy="1143000"/>
          </a:xfrm>
          <a:extLst/>
        </p:spPr>
        <p:txBody>
          <a:bodyPr rtlCol="0">
            <a:normAutofit/>
            <a:scene3d>
              <a:camera prst="orthographicFront"/>
              <a:lightRig rig="morning" dir="t">
                <a:rot lat="0" lon="0" rev="2400000"/>
              </a:lightRig>
            </a:scene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100" dirty="0" err="1" smtClean="0">
                <a:latin typeface="Chalkduster"/>
                <a:ea typeface="+mj-ea"/>
                <a:cs typeface="Chalkduster"/>
              </a:rPr>
              <a:t>Yayının</a:t>
            </a:r>
            <a:r>
              <a:rPr lang="en-US" sz="3100" dirty="0" smtClean="0">
                <a:latin typeface="Chalkduster"/>
                <a:ea typeface="+mj-ea"/>
                <a:cs typeface="Chalkduster"/>
              </a:rPr>
              <a:t> </a:t>
            </a:r>
            <a:r>
              <a:rPr lang="en-US" sz="3100" dirty="0" err="1" smtClean="0">
                <a:latin typeface="Chalkduster"/>
                <a:ea typeface="+mj-ea"/>
                <a:cs typeface="Chalkduster"/>
              </a:rPr>
              <a:t>tekrar</a:t>
            </a:r>
            <a:r>
              <a:rPr lang="en-US" sz="3100" dirty="0" smtClean="0">
                <a:latin typeface="Chalkduster"/>
                <a:ea typeface="+mj-ea"/>
                <a:cs typeface="Chalkduster"/>
              </a:rPr>
              <a:t> </a:t>
            </a:r>
            <a:r>
              <a:rPr lang="en-US" sz="3100" dirty="0" err="1" smtClean="0">
                <a:latin typeface="Chalkduster"/>
                <a:ea typeface="+mj-ea"/>
                <a:cs typeface="Chalkduster"/>
              </a:rPr>
              <a:t>olduğunu</a:t>
            </a:r>
            <a:r>
              <a:rPr lang="en-US" sz="3100" dirty="0" smtClean="0">
                <a:latin typeface="Chalkduster"/>
                <a:ea typeface="+mj-ea"/>
                <a:cs typeface="Chalkduster"/>
              </a:rPr>
              <a:t> </a:t>
            </a:r>
            <a:r>
              <a:rPr lang="en-US" sz="3100" dirty="0" err="1" smtClean="0">
                <a:latin typeface="Chalkduster"/>
                <a:ea typeface="+mj-ea"/>
                <a:cs typeface="Chalkduster"/>
              </a:rPr>
              <a:t>düşünüyorsanız</a:t>
            </a:r>
            <a:r>
              <a:rPr lang="en-US" sz="3100" dirty="0" smtClean="0">
                <a:latin typeface="Chalkduster"/>
                <a:ea typeface="+mj-ea"/>
                <a:cs typeface="Chalkduster"/>
              </a:rPr>
              <a:t>..</a:t>
            </a:r>
            <a:endParaRPr lang="en-US" sz="3100" dirty="0">
              <a:latin typeface="Chalkduster"/>
              <a:ea typeface="+mj-ea"/>
              <a:cs typeface="Chalkduster"/>
            </a:endParaRPr>
          </a:p>
        </p:txBody>
      </p:sp>
      <p:pic>
        <p:nvPicPr>
          <p:cNvPr id="30722" name="Content Placeholder 3" descr="cope1.tif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8" t="21182" r="29626" b="20729"/>
          <a:stretch/>
        </p:blipFill>
        <p:spPr>
          <a:xfrm>
            <a:off x="1676400" y="1143000"/>
            <a:ext cx="5410200" cy="52456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57200" y="-228600"/>
            <a:ext cx="9982199" cy="1336956"/>
          </a:xfrm>
          <a:extLst/>
        </p:spPr>
        <p:txBody>
          <a:bodyPr rtlCol="0">
            <a:normAutofit/>
            <a:scene3d>
              <a:camera prst="orthographicFront"/>
              <a:lightRig rig="morning" dir="t">
                <a:rot lat="0" lon="0" rev="2400000"/>
              </a:lightRig>
            </a:scene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err="1" smtClean="0">
                <a:latin typeface="Chalkduster"/>
                <a:ea typeface="+mj-ea"/>
                <a:cs typeface="Chalkduster"/>
              </a:rPr>
              <a:t>Yayında</a:t>
            </a:r>
            <a:r>
              <a:rPr lang="en-US" sz="3200" dirty="0" smtClean="0">
                <a:latin typeface="Chalkduster"/>
                <a:ea typeface="+mj-ea"/>
                <a:cs typeface="Chalkduster"/>
              </a:rPr>
              <a:t> </a:t>
            </a:r>
            <a:r>
              <a:rPr lang="en-US" sz="3200" dirty="0" err="1" smtClean="0">
                <a:latin typeface="Chalkduster"/>
                <a:ea typeface="+mj-ea"/>
                <a:cs typeface="Chalkduster"/>
              </a:rPr>
              <a:t>bir</a:t>
            </a:r>
            <a:r>
              <a:rPr lang="en-US" sz="3200" dirty="0" smtClean="0">
                <a:latin typeface="Chalkduster"/>
                <a:ea typeface="+mj-ea"/>
                <a:cs typeface="Chalkduster"/>
              </a:rPr>
              <a:t> </a:t>
            </a:r>
            <a:r>
              <a:rPr lang="en-US" sz="3200" dirty="0" err="1" smtClean="0">
                <a:latin typeface="Chalkduster"/>
                <a:ea typeface="+mj-ea"/>
                <a:cs typeface="Chalkduster"/>
              </a:rPr>
              <a:t>intihalden</a:t>
            </a:r>
            <a:r>
              <a:rPr lang="en-US" sz="3200" dirty="0" smtClean="0">
                <a:latin typeface="Chalkduster"/>
                <a:ea typeface="+mj-ea"/>
                <a:cs typeface="Chalkduster"/>
              </a:rPr>
              <a:t> </a:t>
            </a:r>
            <a:br>
              <a:rPr lang="en-US" sz="3200" dirty="0" smtClean="0">
                <a:latin typeface="Chalkduster"/>
                <a:ea typeface="+mj-ea"/>
                <a:cs typeface="Chalkduster"/>
              </a:rPr>
            </a:br>
            <a:r>
              <a:rPr lang="en-US" sz="3200" dirty="0" err="1" smtClean="0">
                <a:latin typeface="Chalkduster"/>
                <a:ea typeface="+mj-ea"/>
                <a:cs typeface="Chalkduster"/>
              </a:rPr>
              <a:t>şüpheleniyorsanız</a:t>
            </a:r>
            <a:endParaRPr lang="en-US" sz="3200" dirty="0">
              <a:latin typeface="Chalkduster"/>
              <a:ea typeface="+mj-ea"/>
              <a:cs typeface="Chalkduster"/>
            </a:endParaRPr>
          </a:p>
        </p:txBody>
      </p:sp>
      <p:pic>
        <p:nvPicPr>
          <p:cNvPr id="31746" name="Content Placeholder 3" descr="cope3.tif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3" t="21182" r="25943" b="21182"/>
          <a:stretch/>
        </p:blipFill>
        <p:spPr>
          <a:xfrm>
            <a:off x="1447800" y="990600"/>
            <a:ext cx="6219379" cy="521533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57200" y="-228600"/>
            <a:ext cx="10058400" cy="1336956"/>
          </a:xfrm>
          <a:extLst/>
        </p:spPr>
        <p:txBody>
          <a:bodyPr rtlCol="0">
            <a:normAutofit/>
            <a:scene3d>
              <a:camera prst="orthographicFront"/>
              <a:lightRig rig="morning" dir="t">
                <a:rot lat="0" lon="0" rev="2400000"/>
              </a:lightRig>
            </a:scene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100" dirty="0" err="1" smtClean="0">
                <a:latin typeface="Chalkduster"/>
                <a:ea typeface="+mj-ea"/>
                <a:cs typeface="Chalkduster"/>
              </a:rPr>
              <a:t>Fabrikasyon</a:t>
            </a:r>
            <a:r>
              <a:rPr lang="en-US" sz="3100" dirty="0" smtClean="0">
                <a:latin typeface="Chalkduster"/>
                <a:ea typeface="+mj-ea"/>
                <a:cs typeface="Chalkduster"/>
              </a:rPr>
              <a:t> </a:t>
            </a:r>
            <a:r>
              <a:rPr lang="en-US" sz="3100" dirty="0" err="1" smtClean="0">
                <a:latin typeface="Chalkduster"/>
                <a:ea typeface="+mj-ea"/>
                <a:cs typeface="Chalkduster"/>
              </a:rPr>
              <a:t>veriden</a:t>
            </a:r>
            <a:r>
              <a:rPr lang="en-US" sz="3100" dirty="0" smtClean="0">
                <a:latin typeface="Chalkduster"/>
                <a:ea typeface="+mj-ea"/>
                <a:cs typeface="Chalkduster"/>
              </a:rPr>
              <a:t> </a:t>
            </a:r>
            <a:r>
              <a:rPr lang="en-US" sz="3100" dirty="0" err="1" smtClean="0">
                <a:latin typeface="Chalkduster"/>
                <a:ea typeface="+mj-ea"/>
                <a:cs typeface="Chalkduster"/>
              </a:rPr>
              <a:t>şüpheleniyorsanız</a:t>
            </a:r>
            <a:endParaRPr lang="en-US" sz="3100" dirty="0">
              <a:latin typeface="Chalkduster"/>
              <a:ea typeface="+mj-ea"/>
              <a:cs typeface="Chalkduster"/>
            </a:endParaRPr>
          </a:p>
        </p:txBody>
      </p:sp>
      <p:pic>
        <p:nvPicPr>
          <p:cNvPr id="32770" name="Content Placeholder 3" descr="cope5.tif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3" t="21182" r="30853" b="21182"/>
          <a:stretch/>
        </p:blipFill>
        <p:spPr>
          <a:xfrm>
            <a:off x="1447800" y="914400"/>
            <a:ext cx="5562600" cy="54860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0862" y="-28139"/>
            <a:ext cx="9277351" cy="1336956"/>
          </a:xfrm>
          <a:extLst/>
        </p:spPr>
        <p:txBody>
          <a:bodyPr rtlCol="0">
            <a:normAutofit/>
            <a:scene3d>
              <a:camera prst="orthographicFront"/>
              <a:lightRig rig="morning" dir="t">
                <a:rot lat="0" lon="0" rev="2400000"/>
              </a:lightRig>
            </a:scene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100" dirty="0" err="1" smtClean="0">
                <a:latin typeface="Chalkduster"/>
                <a:ea typeface="+mj-ea"/>
                <a:cs typeface="Chalkduster"/>
              </a:rPr>
              <a:t>Çıkar</a:t>
            </a:r>
            <a:r>
              <a:rPr lang="en-US" sz="3100" dirty="0" smtClean="0">
                <a:latin typeface="Chalkduster"/>
                <a:ea typeface="+mj-ea"/>
                <a:cs typeface="Chalkduster"/>
              </a:rPr>
              <a:t> </a:t>
            </a:r>
            <a:r>
              <a:rPr lang="en-US" sz="3100" dirty="0" err="1" smtClean="0">
                <a:latin typeface="Chalkduster"/>
                <a:ea typeface="+mj-ea"/>
                <a:cs typeface="Chalkduster"/>
              </a:rPr>
              <a:t>çatışmasından</a:t>
            </a:r>
            <a:r>
              <a:rPr lang="en-US" sz="3100" dirty="0" smtClean="0">
                <a:latin typeface="Chalkduster"/>
                <a:ea typeface="+mj-ea"/>
                <a:cs typeface="Chalkduster"/>
              </a:rPr>
              <a:t> </a:t>
            </a:r>
            <a:r>
              <a:rPr lang="en-US" sz="3100" dirty="0" err="1" smtClean="0">
                <a:latin typeface="Chalkduster"/>
                <a:ea typeface="+mj-ea"/>
                <a:cs typeface="Chalkduster"/>
              </a:rPr>
              <a:t>şüpheleniyorsanız</a:t>
            </a:r>
            <a:endParaRPr lang="en-US" sz="3100" dirty="0">
              <a:latin typeface="Chalkduster"/>
              <a:ea typeface="+mj-ea"/>
              <a:cs typeface="Chalkduster"/>
            </a:endParaRPr>
          </a:p>
        </p:txBody>
      </p:sp>
      <p:pic>
        <p:nvPicPr>
          <p:cNvPr id="33794" name="Content Placeholder 3" descr="cope11.tif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3" t="21337" r="30152" b="31486"/>
          <a:stretch/>
        </p:blipFill>
        <p:spPr>
          <a:xfrm>
            <a:off x="1447800" y="1143000"/>
            <a:ext cx="6400800" cy="51304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28600"/>
            <a:ext cx="8915400" cy="1336956"/>
          </a:xfrm>
          <a:extLst/>
        </p:spPr>
        <p:txBody>
          <a:bodyPr rtlCol="0">
            <a:normAutofit/>
            <a:scene3d>
              <a:camera prst="orthographicFront"/>
              <a:lightRig rig="morning" dir="t">
                <a:rot lat="0" lon="0" rev="2400000"/>
              </a:lightRig>
            </a:scene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100" dirty="0" err="1" smtClean="0">
                <a:latin typeface="Chalkduster"/>
                <a:ea typeface="+mj-ea"/>
                <a:cs typeface="Chalkduster"/>
              </a:rPr>
              <a:t>Etik</a:t>
            </a:r>
            <a:r>
              <a:rPr lang="en-US" sz="3100" dirty="0" smtClean="0">
                <a:latin typeface="Chalkduster"/>
                <a:ea typeface="+mj-ea"/>
                <a:cs typeface="Chalkduster"/>
              </a:rPr>
              <a:t> </a:t>
            </a:r>
            <a:r>
              <a:rPr lang="en-US" sz="3100" dirty="0" err="1" smtClean="0">
                <a:latin typeface="Chalkduster"/>
                <a:ea typeface="+mj-ea"/>
                <a:cs typeface="Chalkduster"/>
              </a:rPr>
              <a:t>izinlerle</a:t>
            </a:r>
            <a:r>
              <a:rPr lang="en-US" sz="3100" dirty="0" smtClean="0">
                <a:latin typeface="Chalkduster"/>
                <a:ea typeface="+mj-ea"/>
                <a:cs typeface="Chalkduster"/>
              </a:rPr>
              <a:t> </a:t>
            </a:r>
            <a:r>
              <a:rPr lang="en-US" sz="3100" dirty="0" err="1" smtClean="0">
                <a:latin typeface="Chalkduster"/>
                <a:ea typeface="+mj-ea"/>
                <a:cs typeface="Chalkduster"/>
              </a:rPr>
              <a:t>ilgili</a:t>
            </a:r>
            <a:r>
              <a:rPr lang="en-US" sz="3100" dirty="0" smtClean="0">
                <a:latin typeface="Chalkduster"/>
                <a:ea typeface="+mj-ea"/>
                <a:cs typeface="Chalkduster"/>
              </a:rPr>
              <a:t> </a:t>
            </a:r>
            <a:r>
              <a:rPr lang="en-US" sz="3100" dirty="0" err="1" smtClean="0">
                <a:latin typeface="Chalkduster"/>
                <a:ea typeface="+mj-ea"/>
                <a:cs typeface="Chalkduster"/>
              </a:rPr>
              <a:t>bir</a:t>
            </a:r>
            <a:r>
              <a:rPr lang="en-US" sz="3100" dirty="0" smtClean="0">
                <a:latin typeface="Chalkduster"/>
                <a:ea typeface="+mj-ea"/>
                <a:cs typeface="Chalkduster"/>
              </a:rPr>
              <a:t> </a:t>
            </a:r>
            <a:r>
              <a:rPr lang="en-US" sz="3100" dirty="0" err="1" smtClean="0">
                <a:latin typeface="Chalkduster"/>
                <a:ea typeface="+mj-ea"/>
                <a:cs typeface="Chalkduster"/>
              </a:rPr>
              <a:t>şüpheniz</a:t>
            </a:r>
            <a:r>
              <a:rPr lang="en-US" sz="3100" dirty="0" smtClean="0">
                <a:latin typeface="Chalkduster"/>
                <a:ea typeface="+mj-ea"/>
                <a:cs typeface="Chalkduster"/>
              </a:rPr>
              <a:t> </a:t>
            </a:r>
            <a:r>
              <a:rPr lang="en-US" sz="3100" dirty="0" err="1" smtClean="0">
                <a:latin typeface="Chalkduster"/>
                <a:ea typeface="+mj-ea"/>
                <a:cs typeface="Chalkduster"/>
              </a:rPr>
              <a:t>varsa</a:t>
            </a:r>
            <a:endParaRPr lang="en-US" sz="3100" dirty="0">
              <a:latin typeface="Chalkduster"/>
              <a:ea typeface="+mj-ea"/>
              <a:cs typeface="Chalkduster"/>
            </a:endParaRPr>
          </a:p>
        </p:txBody>
      </p:sp>
      <p:pic>
        <p:nvPicPr>
          <p:cNvPr id="34818" name="Content Placeholder 3" descr="cope13.tif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5" t="23731" r="25592" b="21336"/>
          <a:stretch/>
        </p:blipFill>
        <p:spPr>
          <a:xfrm>
            <a:off x="1295400" y="838200"/>
            <a:ext cx="6427105" cy="5410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624" y="152400"/>
            <a:ext cx="8641976" cy="731838"/>
          </a:xfrm>
          <a:extLst/>
        </p:spPr>
        <p:txBody>
          <a:bodyPr rtlCol="0">
            <a:normAutofit fontScale="90000"/>
            <a:scene3d>
              <a:camera prst="orthographicFront"/>
              <a:lightRig rig="morning" dir="t">
                <a:rot lat="0" lon="0" rev="2400000"/>
              </a:lightRig>
            </a:scene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latin typeface="Chalkduster"/>
                <a:ea typeface="+mj-ea"/>
                <a:cs typeface="Chalkduster"/>
              </a:rPr>
              <a:t>Editörle</a:t>
            </a:r>
            <a:r>
              <a:rPr lang="en-US" dirty="0" smtClean="0">
                <a:latin typeface="Chalkduster"/>
                <a:ea typeface="+mj-ea"/>
                <a:cs typeface="Chalkduster"/>
              </a:rPr>
              <a:t> </a:t>
            </a:r>
            <a:r>
              <a:rPr lang="en-US" dirty="0" err="1" smtClean="0">
                <a:latin typeface="Chalkduster"/>
                <a:ea typeface="+mj-ea"/>
                <a:cs typeface="Chalkduster"/>
              </a:rPr>
              <a:t>ilgili</a:t>
            </a:r>
            <a:r>
              <a:rPr lang="en-US" dirty="0" smtClean="0">
                <a:latin typeface="Chalkduster"/>
                <a:ea typeface="+mj-ea"/>
                <a:cs typeface="Chalkduster"/>
              </a:rPr>
              <a:t> </a:t>
            </a:r>
            <a:r>
              <a:rPr lang="en-US" dirty="0" err="1" smtClean="0">
                <a:latin typeface="Chalkduster"/>
                <a:ea typeface="+mj-ea"/>
                <a:cs typeface="Chalkduster"/>
              </a:rPr>
              <a:t>şikayetler</a:t>
            </a:r>
            <a:endParaRPr lang="en-US" dirty="0">
              <a:latin typeface="Chalkduster"/>
              <a:ea typeface="+mj-ea"/>
              <a:cs typeface="Chalkduster"/>
            </a:endParaRPr>
          </a:p>
        </p:txBody>
      </p:sp>
      <p:pic>
        <p:nvPicPr>
          <p:cNvPr id="35842" name="Content Placeholder 3" descr="cope14.tif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1" t="22397" r="24540" b="9550"/>
          <a:stretch/>
        </p:blipFill>
        <p:spPr>
          <a:xfrm>
            <a:off x="1828800" y="1066800"/>
            <a:ext cx="5224112" cy="537264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" y="-228600"/>
            <a:ext cx="8839200" cy="1336956"/>
          </a:xfrm>
          <a:extLst/>
        </p:spPr>
        <p:txBody>
          <a:bodyPr rtlCol="0">
            <a:noAutofit/>
            <a:scene3d>
              <a:camera prst="orthographicFront"/>
              <a:lightRig rig="morning" dir="t">
                <a:rot lat="0" lon="0" rev="2400000"/>
              </a:lightRig>
            </a:scene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latin typeface="Chalkduster"/>
                <a:ea typeface="+mj-ea"/>
                <a:cs typeface="Chalkduster"/>
              </a:rPr>
              <a:t>Yapılması</a:t>
            </a:r>
            <a:r>
              <a:rPr lang="en-US" dirty="0" smtClean="0">
                <a:latin typeface="Chalkduster"/>
                <a:ea typeface="+mj-ea"/>
                <a:cs typeface="Chalkduster"/>
              </a:rPr>
              <a:t> </a:t>
            </a:r>
            <a:r>
              <a:rPr lang="en-US" dirty="0" err="1" smtClean="0">
                <a:latin typeface="Chalkduster"/>
                <a:ea typeface="+mj-ea"/>
                <a:cs typeface="Chalkduster"/>
              </a:rPr>
              <a:t>Gerekenler</a:t>
            </a:r>
            <a:r>
              <a:rPr lang="en-US" dirty="0" smtClean="0">
                <a:latin typeface="Chalkduster"/>
                <a:ea typeface="+mj-ea"/>
                <a:cs typeface="Chalkduster"/>
              </a:rPr>
              <a:t> </a:t>
            </a:r>
            <a:r>
              <a:rPr lang="en-US" dirty="0" err="1" smtClean="0">
                <a:latin typeface="Chalkduster"/>
                <a:ea typeface="+mj-ea"/>
                <a:cs typeface="Chalkduster"/>
              </a:rPr>
              <a:t>Etik</a:t>
            </a:r>
            <a:endParaRPr lang="en-US" dirty="0">
              <a:latin typeface="Chalkduster"/>
              <a:ea typeface="+mj-ea"/>
              <a:cs typeface="Chalkduster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371600"/>
            <a:ext cx="8610600" cy="5181600"/>
          </a:xfrm>
          <a:extLst/>
        </p:spPr>
        <p:txBody>
          <a:bodyPr rtlCol="0">
            <a:normAutofit fontScale="85000" lnSpcReduction="10000"/>
            <a:scene3d>
              <a:camera prst="orthographicFront"/>
              <a:lightRig rig="threePt" dir="t"/>
            </a:scene3d>
          </a:bodyPr>
          <a:lstStyle/>
          <a:p>
            <a:pPr algn="just" eaLnBrk="1" fontAlgn="auto" hangingPunct="1">
              <a:lnSpc>
                <a:spcPct val="14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 2" pitchFamily="18" charset="2"/>
              <a:buChar char=""/>
              <a:defRPr/>
            </a:pP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ÜAK, YÖK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ve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Üniversitelerin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evrensel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yayın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etiği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kriter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ve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yaptırımlarını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tespit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edip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,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bu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kriter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/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ilkelerin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arkasında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duracak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yasal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düzenlemeleri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hayata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geçirmesi</a:t>
            </a:r>
            <a:endParaRPr lang="en-US" dirty="0" smtClean="0">
              <a:solidFill>
                <a:srgbClr val="FFFFFF"/>
              </a:solidFill>
              <a:latin typeface="Chalkboard"/>
              <a:ea typeface="Segoe Print" charset="0"/>
              <a:cs typeface="Chalkboard"/>
            </a:endParaRPr>
          </a:p>
          <a:p>
            <a:pPr algn="just" eaLnBrk="1" fontAlgn="auto" hangingPunct="1">
              <a:lnSpc>
                <a:spcPct val="14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 2" pitchFamily="18" charset="2"/>
              <a:buChar char=""/>
              <a:defRPr/>
            </a:pPr>
            <a:endParaRPr lang="en-US" dirty="0" smtClean="0">
              <a:solidFill>
                <a:srgbClr val="FFFFFF"/>
              </a:solidFill>
              <a:latin typeface="Chalkboard"/>
              <a:ea typeface="Segoe Print" charset="0"/>
              <a:cs typeface="Chalkboard"/>
            </a:endParaRPr>
          </a:p>
          <a:p>
            <a:pPr algn="just" eaLnBrk="1" fontAlgn="auto" hangingPunct="1">
              <a:lnSpc>
                <a:spcPct val="14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 2" pitchFamily="18" charset="2"/>
              <a:buChar char=""/>
              <a:defRPr/>
            </a:pP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Yayın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etiği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ile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ilgili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üniversiteler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/YÖK/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ÜAK’ta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ihtisas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komisyonlarının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kurulması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/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bu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komisyonlarda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bilim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sahaları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arasındaki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farklı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kriter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ve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teamüllerin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gözardı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edilmemesine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dikkat</a:t>
            </a:r>
            <a:r>
              <a:rPr lang="en-US" dirty="0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Chalkboard"/>
                <a:ea typeface="Segoe Print" charset="0"/>
                <a:cs typeface="Chalkboard"/>
              </a:rPr>
              <a:t>edilmesi</a:t>
            </a:r>
            <a:endParaRPr lang="en-US" dirty="0" smtClean="0">
              <a:solidFill>
                <a:srgbClr val="FFFFFF"/>
              </a:solidFill>
              <a:latin typeface="Chalkboard"/>
              <a:ea typeface="Segoe Print" charset="0"/>
              <a:cs typeface="Chalkboard"/>
            </a:endParaRPr>
          </a:p>
          <a:p>
            <a:pPr algn="just" eaLnBrk="1" fontAlgn="auto" hangingPunct="1">
              <a:lnSpc>
                <a:spcPct val="14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 2" pitchFamily="18" charset="2"/>
              <a:buChar char=""/>
              <a:defRPr/>
            </a:pPr>
            <a:endParaRPr lang="en-US" dirty="0">
              <a:solidFill>
                <a:srgbClr val="FFFFFF"/>
              </a:solidFill>
              <a:latin typeface="Chalkboard"/>
              <a:ea typeface="Segoe Print" charset="0"/>
              <a:cs typeface="Chalkboard"/>
            </a:endParaRPr>
          </a:p>
          <a:p>
            <a:pPr algn="just" eaLnBrk="1" fontAlgn="auto" hangingPunct="1">
              <a:lnSpc>
                <a:spcPct val="14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 2" pitchFamily="18" charset="2"/>
              <a:buChar char=""/>
              <a:defRPr/>
            </a:pPr>
            <a:endParaRPr lang="en-US" dirty="0" smtClean="0">
              <a:solidFill>
                <a:srgbClr val="FFFFFF"/>
              </a:solidFill>
              <a:latin typeface="Chalkboard"/>
              <a:ea typeface="Segoe Print" charset="0"/>
              <a:cs typeface="Chalkboar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halkduster"/>
                <a:cs typeface="Chalkduster"/>
              </a:rPr>
              <a:t>AMA HEPSİNDEN ÖNEMLİSİ….</a:t>
            </a:r>
            <a:endParaRPr lang="en-US" dirty="0">
              <a:latin typeface="Chalkduster"/>
              <a:cs typeface="Chalkduster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82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" y="274638"/>
            <a:ext cx="89154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latin typeface="Chalkduster"/>
                <a:cs typeface="Chalkduster"/>
              </a:rPr>
              <a:t>Akademik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Camianın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Kendisine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Karşı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Dürüst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Olması</a:t>
            </a:r>
            <a:endParaRPr lang="en-US" dirty="0">
              <a:latin typeface="Chalkduster"/>
              <a:cs typeface="Chalkduster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Soruşturulması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gereken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bir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yayın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etiği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problemi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olduğunda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:</a:t>
            </a:r>
          </a:p>
          <a:p>
            <a:pPr marL="0" indent="0">
              <a:lnSpc>
                <a:spcPct val="120000"/>
              </a:lnSpc>
              <a:buNone/>
            </a:pPr>
            <a:endParaRPr lang="en-US" sz="2000" dirty="0" smtClean="0">
              <a:latin typeface="Chalkboard"/>
              <a:ea typeface="Segoe Print" charset="0"/>
              <a:cs typeface="Chalkboard"/>
            </a:endParaRPr>
          </a:p>
          <a:p>
            <a:pPr lvl="1">
              <a:lnSpc>
                <a:spcPct val="120000"/>
              </a:lnSpc>
            </a:pPr>
            <a:r>
              <a:rPr lang="en-US" dirty="0" err="1">
                <a:latin typeface="Chalkboard"/>
                <a:ea typeface="Segoe Print" charset="0"/>
                <a:cs typeface="Chalkboard"/>
              </a:rPr>
              <a:t>Girilecek</a:t>
            </a:r>
            <a:r>
              <a:rPr lang="en-US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>
                <a:latin typeface="Chalkboard"/>
                <a:ea typeface="Segoe Print" charset="0"/>
                <a:cs typeface="Chalkboard"/>
              </a:rPr>
              <a:t>olan</a:t>
            </a:r>
            <a:r>
              <a:rPr lang="en-US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>
                <a:latin typeface="Chalkboard"/>
                <a:ea typeface="Segoe Print" charset="0"/>
                <a:cs typeface="Chalkboard"/>
              </a:rPr>
              <a:t>jürilerin</a:t>
            </a:r>
            <a:endParaRPr lang="en-US" dirty="0">
              <a:latin typeface="Chalkboard"/>
              <a:ea typeface="Segoe Print" charset="0"/>
              <a:cs typeface="Chalkboard"/>
            </a:endParaRPr>
          </a:p>
          <a:p>
            <a:pPr lvl="1">
              <a:lnSpc>
                <a:spcPct val="120000"/>
              </a:lnSpc>
            </a:pPr>
            <a:r>
              <a:rPr lang="en-US" dirty="0" err="1">
                <a:latin typeface="Chalkboard"/>
                <a:ea typeface="Segoe Print" charset="0"/>
                <a:cs typeface="Chalkboard"/>
              </a:rPr>
              <a:t>Alınacak</a:t>
            </a:r>
            <a:r>
              <a:rPr lang="en-US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>
                <a:latin typeface="Chalkboard"/>
                <a:ea typeface="Segoe Print" charset="0"/>
                <a:cs typeface="Chalkboard"/>
              </a:rPr>
              <a:t>olan</a:t>
            </a:r>
            <a:r>
              <a:rPr lang="en-US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>
                <a:latin typeface="Chalkboard"/>
                <a:ea typeface="Segoe Print" charset="0"/>
                <a:cs typeface="Chalkboard"/>
              </a:rPr>
              <a:t>projelerin</a:t>
            </a:r>
            <a:endParaRPr lang="en-US" dirty="0">
              <a:latin typeface="Chalkboard"/>
              <a:ea typeface="Segoe Print" charset="0"/>
              <a:cs typeface="Chalkboard"/>
            </a:endParaRPr>
          </a:p>
          <a:p>
            <a:pPr lvl="1">
              <a:lnSpc>
                <a:spcPct val="120000"/>
              </a:lnSpc>
            </a:pPr>
            <a:r>
              <a:rPr lang="en-US" dirty="0" err="1">
                <a:latin typeface="Chalkboard"/>
                <a:ea typeface="Segoe Print" charset="0"/>
                <a:cs typeface="Chalkboard"/>
              </a:rPr>
              <a:t>Sınava</a:t>
            </a:r>
            <a:r>
              <a:rPr lang="en-US" dirty="0">
                <a:latin typeface="Chalkboard"/>
                <a:ea typeface="Segoe Print" charset="0"/>
                <a:cs typeface="Chalkboard"/>
              </a:rPr>
              <a:t>/</a:t>
            </a:r>
            <a:r>
              <a:rPr lang="en-US" dirty="0" err="1">
                <a:latin typeface="Chalkboard"/>
                <a:ea typeface="Segoe Print" charset="0"/>
                <a:cs typeface="Chalkboard"/>
              </a:rPr>
              <a:t>Doçentliğe</a:t>
            </a:r>
            <a:r>
              <a:rPr lang="en-US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>
                <a:latin typeface="Chalkboard"/>
                <a:ea typeface="Segoe Print" charset="0"/>
                <a:cs typeface="Chalkboard"/>
              </a:rPr>
              <a:t>vs</a:t>
            </a:r>
            <a:r>
              <a:rPr lang="en-US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>
                <a:latin typeface="Chalkboard"/>
                <a:ea typeface="Segoe Print" charset="0"/>
                <a:cs typeface="Chalkboard"/>
              </a:rPr>
              <a:t>girecek</a:t>
            </a:r>
            <a:r>
              <a:rPr lang="en-US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>
                <a:latin typeface="Chalkboard"/>
                <a:ea typeface="Segoe Print" charset="0"/>
                <a:cs typeface="Chalkboard"/>
              </a:rPr>
              <a:t>öğrencilerin</a:t>
            </a:r>
            <a:r>
              <a:rPr lang="en-US" dirty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>
                <a:latin typeface="Chalkboard"/>
                <a:ea typeface="Segoe Print" charset="0"/>
                <a:cs typeface="Chalkboard"/>
              </a:rPr>
              <a:t>düşünülmemesi</a:t>
            </a:r>
            <a:endParaRPr lang="en-US" dirty="0">
              <a:latin typeface="Chalkboard"/>
              <a:ea typeface="Segoe Print" charset="0"/>
              <a:cs typeface="Chalkboard"/>
            </a:endParaRPr>
          </a:p>
          <a:p>
            <a:pPr>
              <a:lnSpc>
                <a:spcPct val="120000"/>
              </a:lnSpc>
            </a:pPr>
            <a:endParaRPr lang="en-US" dirty="0" smtClean="0">
              <a:latin typeface="Chalkboard"/>
              <a:ea typeface="Segoe Print" charset="0"/>
              <a:cs typeface="Chalkboard"/>
            </a:endParaRPr>
          </a:p>
          <a:p>
            <a:pPr lvl="1">
              <a:lnSpc>
                <a:spcPct val="120000"/>
              </a:lnSpc>
            </a:pPr>
            <a:endParaRPr lang="en-US" dirty="0">
              <a:latin typeface="Chalkboard"/>
              <a:ea typeface="Segoe Print" charset="0"/>
              <a:cs typeface="Chalkboard"/>
            </a:endParaRPr>
          </a:p>
          <a:p>
            <a:pPr marL="457200" lvl="1" indent="0">
              <a:lnSpc>
                <a:spcPct val="120000"/>
              </a:lnSpc>
              <a:buNone/>
            </a:pPr>
            <a:endParaRPr lang="en-US" dirty="0" smtClean="0">
              <a:latin typeface="Chalkboard"/>
              <a:ea typeface="Segoe Print" charset="0"/>
              <a:cs typeface="Chalkboard"/>
            </a:endParaRPr>
          </a:p>
        </p:txBody>
      </p:sp>
    </p:spTree>
    <p:extLst>
      <p:ext uri="{BB962C8B-B14F-4D97-AF65-F5344CB8AC3E}">
        <p14:creationId xmlns:p14="http://schemas.microsoft.com/office/powerpoint/2010/main" val="41218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6200" y="-1563"/>
            <a:ext cx="9220200" cy="133667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600" dirty="0">
                <a:latin typeface="Chalkduster"/>
                <a:ea typeface="+mj-ea"/>
                <a:cs typeface="Chalkduster"/>
              </a:rPr>
              <a:t>Makalenin temelini teşkil eden araştırma sonuçlarının özgünlüğü </a:t>
            </a:r>
            <a:endParaRPr lang="en-US" sz="3600" dirty="0">
              <a:latin typeface="Chalkduster"/>
              <a:ea typeface="+mj-ea"/>
              <a:cs typeface="Chalkduster"/>
            </a:endParaRPr>
          </a:p>
        </p:txBody>
      </p:sp>
      <p:pic>
        <p:nvPicPr>
          <p:cNvPr id="19458" name="Picture 4" descr="3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t="21298" r="20833" b="3758"/>
          <a:stretch>
            <a:fillRect/>
          </a:stretch>
        </p:blipFill>
        <p:spPr bwMode="auto">
          <a:xfrm>
            <a:off x="381000" y="1295400"/>
            <a:ext cx="3913187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5" descr="4.tif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1" t="28092" r="22501" b="13319"/>
          <a:stretch/>
        </p:blipFill>
        <p:spPr bwMode="auto">
          <a:xfrm>
            <a:off x="4800600" y="1371600"/>
            <a:ext cx="4171950" cy="2323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6" descr="5.tif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3" t="19704" r="26666" b="24313"/>
          <a:stretch/>
        </p:blipFill>
        <p:spPr bwMode="auto">
          <a:xfrm>
            <a:off x="457200" y="4191000"/>
            <a:ext cx="3352800" cy="206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Screen Shot 2015-09-23 at 17.12.33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810000"/>
            <a:ext cx="4114799" cy="26609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" y="274638"/>
            <a:ext cx="89154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latin typeface="Chalkduster"/>
                <a:cs typeface="Chalkduster"/>
              </a:rPr>
              <a:t>Akademik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Camianın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Kendisine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Karşı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Dürüst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Olması</a:t>
            </a:r>
            <a:endParaRPr lang="en-US" dirty="0">
              <a:latin typeface="Chalkduster"/>
              <a:cs typeface="Chalkduster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2209800"/>
            <a:ext cx="8991600" cy="4525963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buFont typeface="Wingdings" charset="2"/>
              <a:buChar char="v"/>
            </a:pP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Bir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akademisyenin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işleyebileceği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en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büyük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mesleki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suç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olan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intihal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/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fabrikasyon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/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dilimleme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vb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etik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ihlalleri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ortaya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çıkarmayı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,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üzerine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gitmeyi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ve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Chalkboard"/>
                <a:ea typeface="Segoe Print" charset="0"/>
                <a:cs typeface="Chalkboard"/>
              </a:rPr>
              <a:t>AYIPLAMAYI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RİSK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olarak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 </a:t>
            </a:r>
            <a:r>
              <a:rPr lang="en-US" dirty="0" err="1" smtClean="0">
                <a:latin typeface="Chalkboard"/>
                <a:ea typeface="Segoe Print" charset="0"/>
                <a:cs typeface="Chalkboard"/>
              </a:rPr>
              <a:t>değerlendirmemek</a:t>
            </a:r>
            <a:r>
              <a:rPr lang="en-US" dirty="0" smtClean="0">
                <a:latin typeface="Chalkboard"/>
                <a:ea typeface="Segoe Print" charset="0"/>
                <a:cs typeface="Chalkboard"/>
              </a:rPr>
              <a:t>!</a:t>
            </a:r>
          </a:p>
          <a:p>
            <a:pPr lvl="1" algn="just">
              <a:lnSpc>
                <a:spcPct val="120000"/>
              </a:lnSpc>
            </a:pPr>
            <a:endParaRPr lang="en-US" dirty="0">
              <a:latin typeface="Chalkboard"/>
              <a:ea typeface="Segoe Print" charset="0"/>
              <a:cs typeface="Chalkboard"/>
            </a:endParaRPr>
          </a:p>
          <a:p>
            <a:pPr marL="457200" lvl="1" indent="0" algn="just">
              <a:lnSpc>
                <a:spcPct val="120000"/>
              </a:lnSpc>
              <a:buNone/>
            </a:pPr>
            <a:endParaRPr lang="en-US" dirty="0" smtClean="0">
              <a:latin typeface="Chalkboard"/>
              <a:ea typeface="Segoe Print" charset="0"/>
              <a:cs typeface="Chalkboard"/>
            </a:endParaRPr>
          </a:p>
        </p:txBody>
      </p:sp>
    </p:spTree>
    <p:extLst>
      <p:ext uri="{BB962C8B-B14F-4D97-AF65-F5344CB8AC3E}">
        <p14:creationId xmlns:p14="http://schemas.microsoft.com/office/powerpoint/2010/main" val="28850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86799" cy="133667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800" dirty="0">
                <a:latin typeface="Chalkduster" charset="0"/>
                <a:ea typeface="Chalkduster" charset="0"/>
                <a:cs typeface="Chalkduster" charset="0"/>
              </a:rPr>
              <a:t>Makalenin temelini teşkil eden araştırma sonuçlarının özgünlüğü </a:t>
            </a:r>
            <a:endParaRPr lang="en-US" sz="3800" dirty="0">
              <a:latin typeface="Chalkduster" charset="0"/>
              <a:ea typeface="Chalkduster" charset="0"/>
              <a:cs typeface="Chalkduster" charset="0"/>
            </a:endParaRPr>
          </a:p>
        </p:txBody>
      </p:sp>
      <p:pic>
        <p:nvPicPr>
          <p:cNvPr id="20482" name="Picture 2" descr="Screen Shot 2015-03-24 at 15.12.5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" t="4559" r="14223" b="8978"/>
          <a:stretch>
            <a:fillRect/>
          </a:stretch>
        </p:blipFill>
        <p:spPr bwMode="auto">
          <a:xfrm>
            <a:off x="726281" y="1676400"/>
            <a:ext cx="7569200" cy="494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err="1" smtClean="0">
                <a:latin typeface="Chalkduster"/>
                <a:cs typeface="Chalkduster"/>
              </a:rPr>
              <a:t>Ve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bir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intihal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hikayesi</a:t>
            </a:r>
            <a:r>
              <a:rPr lang="en-US" dirty="0" smtClean="0">
                <a:latin typeface="Chalkduster"/>
                <a:cs typeface="Chalkduster"/>
              </a:rPr>
              <a:t>!</a:t>
            </a:r>
            <a:endParaRPr lang="en-US" dirty="0">
              <a:latin typeface="Chalkduster"/>
              <a:cs typeface="Chalkduster"/>
            </a:endParaRPr>
          </a:p>
        </p:txBody>
      </p:sp>
      <p:pic>
        <p:nvPicPr>
          <p:cNvPr id="3" name="Picture 2" descr="Screen Shot 2015-10-18 at 13.01.2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990600"/>
            <a:ext cx="6705600" cy="513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41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err="1" smtClean="0">
                <a:latin typeface="Chalkduster"/>
                <a:cs typeface="Chalkduster"/>
              </a:rPr>
              <a:t>Ve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bir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intihal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hikayesi</a:t>
            </a:r>
            <a:r>
              <a:rPr lang="en-US" dirty="0" smtClean="0">
                <a:latin typeface="Chalkduster"/>
                <a:cs typeface="Chalkduster"/>
              </a:rPr>
              <a:t>!</a:t>
            </a:r>
            <a:endParaRPr lang="en-US" dirty="0">
              <a:latin typeface="Chalkduster"/>
              <a:cs typeface="Chalkduster"/>
            </a:endParaRPr>
          </a:p>
        </p:txBody>
      </p:sp>
      <p:pic>
        <p:nvPicPr>
          <p:cNvPr id="4" name="Picture 3" descr="Screen Shot 2015-10-18 at 13.01.4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199" y="1219200"/>
            <a:ext cx="4264429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10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err="1" smtClean="0">
                <a:latin typeface="Chalkduster"/>
                <a:cs typeface="Chalkduster"/>
              </a:rPr>
              <a:t>Ve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bir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intihal</a:t>
            </a:r>
            <a:r>
              <a:rPr lang="en-US" dirty="0" smtClean="0">
                <a:latin typeface="Chalkduster"/>
                <a:cs typeface="Chalkduster"/>
              </a:rPr>
              <a:t> </a:t>
            </a:r>
            <a:r>
              <a:rPr lang="en-US" dirty="0" err="1" smtClean="0">
                <a:latin typeface="Chalkduster"/>
                <a:cs typeface="Chalkduster"/>
              </a:rPr>
              <a:t>hikayesi</a:t>
            </a:r>
            <a:r>
              <a:rPr lang="en-US" dirty="0" smtClean="0">
                <a:latin typeface="Chalkduster"/>
                <a:cs typeface="Chalkduster"/>
              </a:rPr>
              <a:t>!</a:t>
            </a:r>
            <a:endParaRPr lang="en-US" dirty="0">
              <a:latin typeface="Chalkduster"/>
              <a:cs typeface="Chalkduster"/>
            </a:endParaRPr>
          </a:p>
        </p:txBody>
      </p:sp>
      <p:pic>
        <p:nvPicPr>
          <p:cNvPr id="3" name="Picture 2" descr="Screen Shot 2015-10-18 at 13.02.4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066800"/>
            <a:ext cx="3852431" cy="5120915"/>
          </a:xfrm>
          <a:prstGeom prst="rect">
            <a:avLst/>
          </a:prstGeom>
        </p:spPr>
      </p:pic>
      <p:pic>
        <p:nvPicPr>
          <p:cNvPr id="5" name="Picture 4" descr="Screen Shot 2015-10-18 at 13.03.2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752600"/>
            <a:ext cx="4442069" cy="328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508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Chalkduster" charset="0"/>
                <a:ea typeface="Chalkduster" charset="0"/>
                <a:cs typeface="Chalkduster" charset="0"/>
              </a:rPr>
              <a:t>Yasalarımızda</a:t>
            </a:r>
            <a:r>
              <a:rPr lang="en-US" dirty="0" smtClean="0">
                <a:latin typeface="Chalkduster" charset="0"/>
                <a:ea typeface="Chalkduster" charset="0"/>
                <a:cs typeface="Chalkduster" charset="0"/>
              </a:rPr>
              <a:t> </a:t>
            </a:r>
            <a:r>
              <a:rPr lang="en-US" dirty="0" err="1" smtClean="0">
                <a:latin typeface="Chalkduster" charset="0"/>
                <a:ea typeface="Chalkduster" charset="0"/>
                <a:cs typeface="Chalkduster" charset="0"/>
              </a:rPr>
              <a:t>İntihal</a:t>
            </a:r>
            <a:r>
              <a:rPr lang="en-US" dirty="0" smtClean="0">
                <a:latin typeface="Chalkduster" charset="0"/>
                <a:ea typeface="Chalkduster" charset="0"/>
                <a:cs typeface="Chalkduster" charset="0"/>
              </a:rPr>
              <a:t> </a:t>
            </a:r>
            <a:r>
              <a:rPr lang="en-US" dirty="0" err="1" smtClean="0">
                <a:latin typeface="Chalkduster" charset="0"/>
                <a:ea typeface="Chalkduster" charset="0"/>
                <a:cs typeface="Chalkduster" charset="0"/>
              </a:rPr>
              <a:t>Nasıl</a:t>
            </a:r>
            <a:r>
              <a:rPr lang="en-US" dirty="0" smtClean="0">
                <a:latin typeface="Chalkduster" charset="0"/>
                <a:ea typeface="Chalkduster" charset="0"/>
                <a:cs typeface="Chalkduster" charset="0"/>
              </a:rPr>
              <a:t> </a:t>
            </a:r>
            <a:r>
              <a:rPr lang="en-US" dirty="0" err="1" smtClean="0">
                <a:latin typeface="Chalkduster" charset="0"/>
                <a:ea typeface="Chalkduster" charset="0"/>
                <a:cs typeface="Chalkduster" charset="0"/>
              </a:rPr>
              <a:t>Tanımlanıyor</a:t>
            </a:r>
            <a:r>
              <a:rPr lang="en-US" dirty="0" smtClean="0">
                <a:latin typeface="Chalkduster" charset="0"/>
                <a:ea typeface="Chalkduster" charset="0"/>
                <a:cs typeface="Chalkduster" charset="0"/>
              </a:rPr>
              <a:t>?</a:t>
            </a:r>
            <a:endParaRPr lang="en-US" dirty="0">
              <a:latin typeface="Chalkduster" charset="0"/>
              <a:ea typeface="Chalkduster" charset="0"/>
              <a:cs typeface="Chalkduster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8229600" cy="452596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200" i="1" dirty="0" smtClean="0">
                <a:latin typeface="Chalkboard"/>
                <a:cs typeface="Chalkboard"/>
              </a:rPr>
              <a:t>YÜKSEKÖĞRETİM </a:t>
            </a:r>
            <a:r>
              <a:rPr lang="en-US" sz="2200" i="1" dirty="0">
                <a:latin typeface="Chalkboard"/>
                <a:cs typeface="Chalkboard"/>
              </a:rPr>
              <a:t>KURULU BİLİMSEL ARAŞTIRMA VE YAYIN ETİĞİ YÖNERGESİ, </a:t>
            </a:r>
            <a:r>
              <a:rPr lang="en-US" sz="2200" i="1" dirty="0" err="1">
                <a:latin typeface="Chalkboard"/>
                <a:cs typeface="Chalkboard"/>
              </a:rPr>
              <a:t>Üçüncü</a:t>
            </a:r>
            <a:r>
              <a:rPr lang="en-US" sz="2200" i="1" dirty="0">
                <a:latin typeface="Chalkboard"/>
                <a:cs typeface="Chalkboard"/>
              </a:rPr>
              <a:t> </a:t>
            </a:r>
            <a:r>
              <a:rPr lang="en-US" sz="2200" i="1" dirty="0" err="1">
                <a:latin typeface="Chalkboard"/>
                <a:cs typeface="Chalkboard"/>
              </a:rPr>
              <a:t>Bölüm</a:t>
            </a:r>
            <a:r>
              <a:rPr lang="en-US" sz="2200" i="1" dirty="0">
                <a:latin typeface="Chalkboard"/>
                <a:cs typeface="Chalkboard"/>
              </a:rPr>
              <a:t>, </a:t>
            </a:r>
            <a:r>
              <a:rPr lang="en-US" sz="2200" i="1" dirty="0" err="1">
                <a:latin typeface="Chalkboard"/>
                <a:cs typeface="Chalkboard"/>
              </a:rPr>
              <a:t>Madde</a:t>
            </a:r>
            <a:r>
              <a:rPr lang="en-US" sz="2200" i="1" dirty="0">
                <a:latin typeface="Chalkboard"/>
                <a:cs typeface="Chalkboard"/>
              </a:rPr>
              <a:t> 8- (1) a) </a:t>
            </a:r>
            <a:r>
              <a:rPr lang="en-US" sz="2200" i="1" dirty="0" err="1">
                <a:latin typeface="Chalkboard"/>
                <a:cs typeface="Chalkboard"/>
              </a:rPr>
              <a:t>İntihal</a:t>
            </a:r>
            <a:r>
              <a:rPr lang="en-US" sz="2200" i="1" dirty="0">
                <a:latin typeface="Chalkboard"/>
                <a:cs typeface="Chalkboard"/>
              </a:rPr>
              <a:t>: </a:t>
            </a:r>
            <a:r>
              <a:rPr lang="en-US" sz="2200" i="1" dirty="0" err="1">
                <a:latin typeface="Chalkboard"/>
                <a:cs typeface="Chalkboard"/>
              </a:rPr>
              <a:t>Başkalarının</a:t>
            </a:r>
            <a:r>
              <a:rPr lang="en-US" sz="2200" i="1" dirty="0">
                <a:latin typeface="Chalkboard"/>
                <a:cs typeface="Chalkboard"/>
              </a:rPr>
              <a:t> </a:t>
            </a:r>
            <a:r>
              <a:rPr lang="en-US" sz="2200" i="1" dirty="0" err="1">
                <a:latin typeface="Chalkboard"/>
                <a:cs typeface="Chalkboard"/>
              </a:rPr>
              <a:t>fikirlerini</a:t>
            </a:r>
            <a:r>
              <a:rPr lang="en-US" sz="2200" i="1" dirty="0">
                <a:latin typeface="Chalkboard"/>
                <a:cs typeface="Chalkboard"/>
              </a:rPr>
              <a:t>, </a:t>
            </a:r>
            <a:r>
              <a:rPr lang="en-US" sz="2200" i="1" dirty="0" err="1">
                <a:latin typeface="Chalkboard"/>
                <a:cs typeface="Chalkboard"/>
              </a:rPr>
              <a:t>metotlarını</a:t>
            </a:r>
            <a:r>
              <a:rPr lang="en-US" sz="2200" i="1" dirty="0">
                <a:latin typeface="Chalkboard"/>
                <a:cs typeface="Chalkboard"/>
              </a:rPr>
              <a:t>, </a:t>
            </a:r>
            <a:r>
              <a:rPr lang="en-US" sz="2200" i="1" dirty="0" err="1">
                <a:latin typeface="Chalkboard"/>
                <a:cs typeface="Chalkboard"/>
              </a:rPr>
              <a:t>verilerini</a:t>
            </a:r>
            <a:r>
              <a:rPr lang="en-US" sz="2200" i="1" dirty="0">
                <a:latin typeface="Chalkboard"/>
                <a:cs typeface="Chalkboard"/>
              </a:rPr>
              <a:t>, </a:t>
            </a:r>
            <a:r>
              <a:rPr lang="en-US" sz="2200" i="1" dirty="0" err="1">
                <a:latin typeface="Chalkboard"/>
                <a:cs typeface="Chalkboard"/>
              </a:rPr>
              <a:t>uygulamalarını</a:t>
            </a:r>
            <a:r>
              <a:rPr lang="en-US" sz="2200" i="1" dirty="0">
                <a:latin typeface="Chalkboard"/>
                <a:cs typeface="Chalkboard"/>
              </a:rPr>
              <a:t>, </a:t>
            </a:r>
            <a:r>
              <a:rPr lang="en-US" sz="2200" i="1" dirty="0" err="1">
                <a:latin typeface="Chalkboard"/>
                <a:cs typeface="Chalkboard"/>
              </a:rPr>
              <a:t>yazılarını</a:t>
            </a:r>
            <a:r>
              <a:rPr lang="en-US" sz="2200" i="1" dirty="0">
                <a:latin typeface="Chalkboard"/>
                <a:cs typeface="Chalkboard"/>
              </a:rPr>
              <a:t>, </a:t>
            </a:r>
            <a:r>
              <a:rPr lang="en-US" sz="2200" i="1" dirty="0" err="1">
                <a:latin typeface="Chalkboard"/>
                <a:cs typeface="Chalkboard"/>
              </a:rPr>
              <a:t>şekillerini</a:t>
            </a:r>
            <a:r>
              <a:rPr lang="en-US" sz="2200" i="1" dirty="0">
                <a:latin typeface="Chalkboard"/>
                <a:cs typeface="Chalkboard"/>
              </a:rPr>
              <a:t> </a:t>
            </a:r>
            <a:r>
              <a:rPr lang="en-US" sz="2200" i="1" dirty="0" err="1">
                <a:latin typeface="Chalkboard"/>
                <a:cs typeface="Chalkboard"/>
              </a:rPr>
              <a:t>veya</a:t>
            </a:r>
            <a:r>
              <a:rPr lang="en-US" sz="2200" i="1" dirty="0">
                <a:latin typeface="Chalkboard"/>
                <a:cs typeface="Chalkboard"/>
              </a:rPr>
              <a:t> </a:t>
            </a:r>
            <a:r>
              <a:rPr lang="en-US" sz="2200" i="1" dirty="0" err="1">
                <a:latin typeface="Chalkboard"/>
                <a:cs typeface="Chalkboard"/>
              </a:rPr>
              <a:t>eserlerini</a:t>
            </a:r>
            <a:r>
              <a:rPr lang="en-US" sz="2200" i="1" dirty="0">
                <a:latin typeface="Chalkboard"/>
                <a:cs typeface="Chalkboard"/>
              </a:rPr>
              <a:t> </a:t>
            </a:r>
            <a:r>
              <a:rPr lang="en-US" sz="2200" i="1" dirty="0" err="1">
                <a:latin typeface="Chalkboard"/>
                <a:cs typeface="Chalkboard"/>
              </a:rPr>
              <a:t>sahiplerine</a:t>
            </a:r>
            <a:r>
              <a:rPr lang="en-US" sz="2200" i="1" dirty="0">
                <a:latin typeface="Chalkboard"/>
                <a:cs typeface="Chalkboard"/>
              </a:rPr>
              <a:t> </a:t>
            </a:r>
            <a:r>
              <a:rPr lang="en-US" sz="2200" i="1" dirty="0" err="1">
                <a:latin typeface="Chalkboard"/>
                <a:cs typeface="Chalkboard"/>
              </a:rPr>
              <a:t>bilimsel</a:t>
            </a:r>
            <a:r>
              <a:rPr lang="en-US" sz="2200" i="1" dirty="0">
                <a:latin typeface="Chalkboard"/>
                <a:cs typeface="Chalkboard"/>
              </a:rPr>
              <a:t> </a:t>
            </a:r>
            <a:r>
              <a:rPr lang="en-US" sz="2200" i="1" dirty="0" err="1">
                <a:latin typeface="Chalkboard"/>
                <a:cs typeface="Chalkboard"/>
              </a:rPr>
              <a:t>kurallara</a:t>
            </a:r>
            <a:r>
              <a:rPr lang="en-US" sz="2200" i="1" dirty="0">
                <a:latin typeface="Chalkboard"/>
                <a:cs typeface="Chalkboard"/>
              </a:rPr>
              <a:t> </a:t>
            </a:r>
            <a:r>
              <a:rPr lang="en-US" sz="2200" i="1" dirty="0" err="1">
                <a:latin typeface="Chalkboard"/>
                <a:cs typeface="Chalkboard"/>
              </a:rPr>
              <a:t>uygun</a:t>
            </a:r>
            <a:r>
              <a:rPr lang="en-US" sz="2200" i="1" dirty="0">
                <a:latin typeface="Chalkboard"/>
                <a:cs typeface="Chalkboard"/>
              </a:rPr>
              <a:t> </a:t>
            </a:r>
            <a:r>
              <a:rPr lang="en-US" sz="2200" i="1" dirty="0" err="1">
                <a:latin typeface="Chalkboard"/>
                <a:cs typeface="Chalkboard"/>
              </a:rPr>
              <a:t>biçimde</a:t>
            </a:r>
            <a:r>
              <a:rPr lang="en-US" sz="2200" i="1" dirty="0">
                <a:latin typeface="Chalkboard"/>
                <a:cs typeface="Chalkboard"/>
              </a:rPr>
              <a:t> </a:t>
            </a:r>
            <a:r>
              <a:rPr lang="en-US" sz="2200" i="1" dirty="0" err="1">
                <a:latin typeface="Chalkboard"/>
                <a:cs typeface="Chalkboard"/>
              </a:rPr>
              <a:t>atıf</a:t>
            </a:r>
            <a:r>
              <a:rPr lang="en-US" sz="2200" i="1" dirty="0">
                <a:latin typeface="Chalkboard"/>
                <a:cs typeface="Chalkboard"/>
              </a:rPr>
              <a:t> </a:t>
            </a:r>
            <a:r>
              <a:rPr lang="en-US" sz="2200" i="1" dirty="0" err="1">
                <a:latin typeface="Chalkboard"/>
                <a:cs typeface="Chalkboard"/>
              </a:rPr>
              <a:t>yapmadan</a:t>
            </a:r>
            <a:r>
              <a:rPr lang="en-US" sz="2200" i="1" dirty="0">
                <a:latin typeface="Chalkboard"/>
                <a:cs typeface="Chalkboard"/>
              </a:rPr>
              <a:t> </a:t>
            </a:r>
            <a:r>
              <a:rPr lang="en-US" sz="2200" i="1" dirty="0" err="1">
                <a:latin typeface="Chalkboard"/>
                <a:cs typeface="Chalkboard"/>
              </a:rPr>
              <a:t>kısmen</a:t>
            </a:r>
            <a:r>
              <a:rPr lang="en-US" sz="2200" i="1" dirty="0">
                <a:latin typeface="Chalkboard"/>
                <a:cs typeface="Chalkboard"/>
              </a:rPr>
              <a:t> </a:t>
            </a:r>
            <a:r>
              <a:rPr lang="en-US" sz="2200" i="1" dirty="0" err="1">
                <a:latin typeface="Chalkboard"/>
                <a:cs typeface="Chalkboard"/>
              </a:rPr>
              <a:t>veya</a:t>
            </a:r>
            <a:r>
              <a:rPr lang="en-US" sz="2200" i="1" dirty="0">
                <a:latin typeface="Chalkboard"/>
                <a:cs typeface="Chalkboard"/>
              </a:rPr>
              <a:t> </a:t>
            </a:r>
            <a:r>
              <a:rPr lang="en-US" sz="2200" i="1" dirty="0" err="1">
                <a:latin typeface="Chalkboard"/>
                <a:cs typeface="Chalkboard"/>
              </a:rPr>
              <a:t>tamamen</a:t>
            </a:r>
            <a:r>
              <a:rPr lang="en-US" sz="2200" i="1" dirty="0">
                <a:latin typeface="Chalkboard"/>
                <a:cs typeface="Chalkboard"/>
              </a:rPr>
              <a:t> </a:t>
            </a:r>
            <a:r>
              <a:rPr lang="en-US" sz="2200" i="1" dirty="0" err="1">
                <a:latin typeface="Chalkboard"/>
                <a:cs typeface="Chalkboard"/>
              </a:rPr>
              <a:t>kendi</a:t>
            </a:r>
            <a:r>
              <a:rPr lang="en-US" sz="2200" i="1" dirty="0">
                <a:latin typeface="Chalkboard"/>
                <a:cs typeface="Chalkboard"/>
              </a:rPr>
              <a:t> </a:t>
            </a:r>
            <a:r>
              <a:rPr lang="en-US" sz="2200" i="1" dirty="0" err="1">
                <a:latin typeface="Chalkboard"/>
                <a:cs typeface="Chalkboard"/>
              </a:rPr>
              <a:t>eseriymiş</a:t>
            </a:r>
            <a:r>
              <a:rPr lang="en-US" sz="2200" i="1" dirty="0">
                <a:latin typeface="Chalkboard"/>
                <a:cs typeface="Chalkboard"/>
              </a:rPr>
              <a:t> </a:t>
            </a:r>
            <a:r>
              <a:rPr lang="en-US" sz="2200" i="1" dirty="0" err="1">
                <a:latin typeface="Chalkboard"/>
                <a:cs typeface="Chalkboard"/>
              </a:rPr>
              <a:t>gibi</a:t>
            </a:r>
            <a:r>
              <a:rPr lang="en-US" sz="2200" i="1" dirty="0">
                <a:latin typeface="Chalkboard"/>
                <a:cs typeface="Chalkboard"/>
              </a:rPr>
              <a:t> </a:t>
            </a:r>
            <a:r>
              <a:rPr lang="en-US" sz="2200" i="1" dirty="0" err="1" smtClean="0">
                <a:latin typeface="Chalkboard"/>
                <a:cs typeface="Chalkboard"/>
              </a:rPr>
              <a:t>sunmak</a:t>
            </a:r>
            <a:r>
              <a:rPr lang="en-US" sz="2200" i="1" dirty="0" smtClean="0">
                <a:latin typeface="Chalkboard"/>
                <a:cs typeface="Chalkboard"/>
              </a:rPr>
              <a:t>”</a:t>
            </a:r>
            <a:r>
              <a:rPr lang="en-US" sz="2200" dirty="0" smtClean="0">
                <a:latin typeface="Chalkboard"/>
                <a:cs typeface="Chalkboard"/>
              </a:rPr>
              <a:t> </a:t>
            </a:r>
            <a:r>
              <a:rPr lang="en-US" sz="2200" dirty="0" err="1" smtClean="0">
                <a:latin typeface="Chalkboard"/>
                <a:cs typeface="Chalkboard"/>
              </a:rPr>
              <a:t>olarak</a:t>
            </a:r>
            <a:r>
              <a:rPr lang="en-US" sz="2200" dirty="0" smtClean="0">
                <a:latin typeface="Chalkboard"/>
                <a:cs typeface="Chalkboard"/>
              </a:rPr>
              <a:t> </a:t>
            </a:r>
            <a:r>
              <a:rPr lang="en-US" sz="2200" dirty="0" err="1" smtClean="0">
                <a:latin typeface="Chalkboard"/>
                <a:cs typeface="Chalkboard"/>
              </a:rPr>
              <a:t>tanımlıyor</a:t>
            </a:r>
            <a:r>
              <a:rPr lang="en-US" sz="2200" dirty="0" smtClean="0">
                <a:latin typeface="Chalkboard"/>
                <a:cs typeface="Chalkboard"/>
              </a:rPr>
              <a:t>.</a:t>
            </a:r>
            <a:endParaRPr lang="en-US" sz="2200" dirty="0">
              <a:latin typeface="Chalkboard"/>
              <a:cs typeface="Chalkboard"/>
            </a:endParaRPr>
          </a:p>
        </p:txBody>
      </p:sp>
    </p:spTree>
    <p:extLst>
      <p:ext uri="{BB962C8B-B14F-4D97-AF65-F5344CB8AC3E}">
        <p14:creationId xmlns:p14="http://schemas.microsoft.com/office/powerpoint/2010/main" val="59449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</TotalTime>
  <Words>1026</Words>
  <Application>Microsoft Macintosh PowerPoint</Application>
  <PresentationFormat>On-screen Show (4:3)</PresentationFormat>
  <Paragraphs>129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8" baseType="lpstr">
      <vt:lpstr>Chalkboard</vt:lpstr>
      <vt:lpstr>Chalkduster</vt:lpstr>
      <vt:lpstr>Segoe Print</vt:lpstr>
      <vt:lpstr>Wingdings</vt:lpstr>
      <vt:lpstr>Wingdings 2</vt:lpstr>
      <vt:lpstr>Arial</vt:lpstr>
      <vt:lpstr>Calibri</vt:lpstr>
      <vt:lpstr>Office Theme</vt:lpstr>
      <vt:lpstr>Yaşam Bilimlerinde Araştırma/Yayın Etiği ve Yasal Boşluklar</vt:lpstr>
      <vt:lpstr>Yayın Etiğinde Temel Konular</vt:lpstr>
      <vt:lpstr>İNTİHAL </vt:lpstr>
      <vt:lpstr>Makalenin temelini teşkil eden araştırma sonuçlarının özgünlüğü </vt:lpstr>
      <vt:lpstr>Makalenin temelini teşkil eden araştırma sonuçlarının özgünlüğü </vt:lpstr>
      <vt:lpstr>Ve bir intihal hikayesi!</vt:lpstr>
      <vt:lpstr>Ve bir intihal hikayesi!</vt:lpstr>
      <vt:lpstr>Ve bir intihal hikayesi!</vt:lpstr>
      <vt:lpstr>Yasalarımızda İntihal Nasıl Tanımlanıyor?</vt:lpstr>
      <vt:lpstr>Ülkemizde İntihal ile ilgili Mevzuat</vt:lpstr>
      <vt:lpstr>Ülkemizde İntihal ile ilgili Mevzuat</vt:lpstr>
      <vt:lpstr>Bu durumda?</vt:lpstr>
      <vt:lpstr>Ceza uygulanabilir ve caydırıcı olmalı</vt:lpstr>
      <vt:lpstr>Yayın ve araştırma etiğine aykırı diğer durumlarla ilgili mevzuat</vt:lpstr>
      <vt:lpstr>Fabrikasyon</vt:lpstr>
      <vt:lpstr>Veri Fabrikasyonuna Karşı: Verilerde orijinallik, güvenilirlik Kayıt Tutma</vt:lpstr>
      <vt:lpstr>Laboratuvar Verisi Kaydı</vt:lpstr>
      <vt:lpstr>Uluslararası Durum Nedir?</vt:lpstr>
      <vt:lpstr>Uluslararası Durum Nedir?</vt:lpstr>
      <vt:lpstr>Uluslararası Yargı</vt:lpstr>
      <vt:lpstr>Duplikasyon-Salamizasyon</vt:lpstr>
      <vt:lpstr>Haksız Yazarlık</vt:lpstr>
      <vt:lpstr>MAKALEDE YAZARLIK: Vancouver Protokolü</vt:lpstr>
      <vt:lpstr>MAKALEDE YAZARLIK: Vancouver Protokolü</vt:lpstr>
      <vt:lpstr>Diğer Etik İhlaller</vt:lpstr>
      <vt:lpstr>Bütün bu suçlara verilebilen ceza</vt:lpstr>
      <vt:lpstr>PEKİ NE YAPMALI?</vt:lpstr>
      <vt:lpstr>ETİK DÜZENLEMELER İCRAİ YAPILANMA</vt:lpstr>
      <vt:lpstr>ETİK DÜZENLEMELER İCRAİ YAPILANMA</vt:lpstr>
      <vt:lpstr>ETİK DÜZENLEMELER İCRAİ YAPILANMA</vt:lpstr>
      <vt:lpstr>Yayının tekrar olduğunu düşünüyorsanız..</vt:lpstr>
      <vt:lpstr>Yayında bir intihalden  şüpheleniyorsanız</vt:lpstr>
      <vt:lpstr>Fabrikasyon veriden şüpheleniyorsanız</vt:lpstr>
      <vt:lpstr>Çıkar çatışmasından şüpheleniyorsanız</vt:lpstr>
      <vt:lpstr>Etik izinlerle ilgili bir şüpheniz varsa</vt:lpstr>
      <vt:lpstr>Editörle ilgili şikayetler</vt:lpstr>
      <vt:lpstr>Yapılması Gerekenler Etik</vt:lpstr>
      <vt:lpstr>AMA HEPSİNDEN ÖNEMLİSİ….</vt:lpstr>
      <vt:lpstr>Akademik Camianın Kendisine Karşı Dürüst Olması</vt:lpstr>
      <vt:lpstr>Akademik Camianın Kendisine Karşı Dürüst Olması</vt:lpstr>
    </vt:vector>
  </TitlesOfParts>
  <LinksUpToDate>false</LinksUpToDate>
  <SharedDoc>false</SharedDoc>
  <HyperlinksChanged>false</HyperlinksChanged>
  <AppVersion>15.0024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www.brainybetty.com</dc:creator>
  <cp:lastModifiedBy>Hilal Özdağ</cp:lastModifiedBy>
  <cp:revision>30</cp:revision>
  <cp:lastPrinted>2015-10-18T10:12:32Z</cp:lastPrinted>
  <dcterms:created xsi:type="dcterms:W3CDTF">2012-07-05T13:18:19Z</dcterms:created>
  <dcterms:modified xsi:type="dcterms:W3CDTF">2017-12-07T10:20:28Z</dcterms:modified>
</cp:coreProperties>
</file>