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26" r:id="rId3"/>
    <p:sldId id="327" r:id="rId4"/>
    <p:sldId id="328" r:id="rId5"/>
    <p:sldId id="329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6F7D7F7-E149-1E4D-D439-E9D8A9953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3C75572-B795-C05B-C942-5DB8456FB3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8CE364E-8718-BFB9-E892-B8884D330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A0C5-087B-4AAE-839E-0086EEA22EF1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A8EFCFD-4A76-7DD6-070B-09ACE4F57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48D7861-DA16-9C61-AC35-798CD4385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6592-5E56-4253-BFB3-6EAD24E418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3497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A38913D-EE09-DA23-8BC2-0EF8340DA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00F58DC-C368-467A-C6D4-392EB75FE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D0A79AC-08A7-C1D7-C934-6F0D7CD18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A0C5-087B-4AAE-839E-0086EEA22EF1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E7DF351-0AD8-F6CE-8A13-9D64127EA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CA8617A-BCB2-299C-2986-7911A1B83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6592-5E56-4253-BFB3-6EAD24E418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9295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0AD5629-5948-5400-ED2F-58E0368401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721710C-88CB-F896-7255-7891E2443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DBD0521-8B66-D480-C33E-674D49B03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A0C5-087B-4AAE-839E-0086EEA22EF1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EB5270D-3E06-6C6C-5689-AFFAFE070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63CF88A-C166-48E3-B411-0E5BBDD1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6592-5E56-4253-BFB3-6EAD24E418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3107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48319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6406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8490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40963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50403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08794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96365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05173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DDC5B6-6912-FE41-586D-9B7E5661C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BAF7C67-266F-29A1-1CD6-904622455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0CB6F9C-583D-8AB5-1A0A-3FE5ABD4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A0C5-087B-4AAE-839E-0086EEA22EF1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EDF1B4B-96EC-1801-FB57-F33C40E2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FB6197E-C24D-BC9A-719F-307A3EE4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6592-5E56-4253-BFB3-6EAD24E418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3815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906925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015358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70785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468667" y="1397533"/>
            <a:ext cx="24484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806533" y="1323000"/>
            <a:ext cx="3288800" cy="524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▫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8293467" y="1323000"/>
            <a:ext cx="3288800" cy="524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▫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815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785367" y="1131767"/>
            <a:ext cx="77848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4487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801467" y="1029200"/>
            <a:ext cx="77768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801467" y="3314401"/>
            <a:ext cx="777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6987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2547233" y="1402600"/>
            <a:ext cx="70952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92652" rtl="0">
              <a:spcBef>
                <a:spcPts val="800"/>
              </a:spcBef>
              <a:spcAft>
                <a:spcPts val="0"/>
              </a:spcAft>
              <a:buSzPts val="3400"/>
              <a:buFont typeface="Abril Fatface"/>
              <a:buChar char="▫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1pPr>
            <a:lvl2pPr marL="1219170" lvl="1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◦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2pPr>
            <a:lvl3pPr marL="1828754" lvl="2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3pPr>
            <a:lvl4pPr marL="2438339" lvl="3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●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4pPr>
            <a:lvl5pPr marL="3047924" lvl="4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○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5pPr>
            <a:lvl6pPr marL="3657509" lvl="5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6pPr>
            <a:lvl7pPr marL="4267093" lvl="6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●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7pPr>
            <a:lvl8pPr marL="4876678" lvl="7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○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8pPr>
            <a:lvl9pPr marL="5486263" lvl="8" indent="-592652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7166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468667" y="1397533"/>
            <a:ext cx="24484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5483800" y="799933"/>
            <a:ext cx="5354800" cy="4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91054">
              <a:spcBef>
                <a:spcPts val="800"/>
              </a:spcBef>
              <a:spcAft>
                <a:spcPts val="0"/>
              </a:spcAft>
              <a:buSzPts val="2200"/>
              <a:buChar char="▫"/>
              <a:defRPr/>
            </a:lvl1pPr>
            <a:lvl2pPr marL="1219170" lvl="1" indent="-491054">
              <a:spcBef>
                <a:spcPts val="0"/>
              </a:spcBef>
              <a:spcAft>
                <a:spcPts val="0"/>
              </a:spcAft>
              <a:buSzPts val="2200"/>
              <a:buChar char="◦"/>
              <a:defRPr/>
            </a:lvl2pPr>
            <a:lvl3pPr marL="1828754" lvl="2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3047924" lvl="4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3657509" lvl="5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4267093" lvl="6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4876678" lvl="7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5486263" lvl="8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65907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468667" y="1397533"/>
            <a:ext cx="24484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697533" y="1345800"/>
            <a:ext cx="2274000" cy="4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▫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7088584" y="1345800"/>
            <a:ext cx="2274000" cy="4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▫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9479633" y="1345800"/>
            <a:ext cx="2274000" cy="4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▫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527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27ED55-85AB-A1CC-A779-CC2054536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F828003-92EA-82EC-D34C-FECC21B35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7EC16FF-1CD5-BA1C-F535-2E8700977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A0C5-087B-4AAE-839E-0086EEA22EF1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6D25797-163E-6DC4-E21A-9FD86E371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776371E-B290-9DE6-E677-F14C369D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6592-5E56-4253-BFB3-6EAD24E418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821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EB2EC03-00CE-39A7-8683-429201ECA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C46E0A8-8ED5-4EE7-728C-E17F4DED9A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90F6272-2424-5263-B895-CE3C48629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B8C7E7E-FFB8-566D-5116-3558CED7C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A0C5-087B-4AAE-839E-0086EEA22EF1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7E58B00-C755-FB3A-E7E9-48C375437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2B4A6A3-821C-5DBB-DDC9-5E7F6A90F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6592-5E56-4253-BFB3-6EAD24E418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05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3256D7F-9B61-68A2-939E-50E0906C9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45C7E80-0036-2519-2E37-638AC1034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722F3BC-D088-DD47-264C-55A7E5A66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07454DC-50E7-BF5F-C3FE-536BDE409E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E8CD14E5-6958-37DB-D7CB-BFE35A5734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02ABF5A-37BC-9672-2DEE-D487A3405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A0C5-087B-4AAE-839E-0086EEA22EF1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94CCED0-73EA-00EC-AB73-AA91BDCDF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041A446-A310-285F-8206-FD36ACD8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6592-5E56-4253-BFB3-6EAD24E418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6125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2EAC54-EE0C-1208-0F6A-D55BD6E21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41CCFCA9-F125-58C8-F8FE-A5B3A3C2A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A0C5-087B-4AAE-839E-0086EEA22EF1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1007514-E389-7766-2D08-A07657E6D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F639F99-4A09-169F-58ED-F8EFEB258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6592-5E56-4253-BFB3-6EAD24E418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581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D305FF0-C112-B375-30D6-D981FB26B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A0C5-087B-4AAE-839E-0086EEA22EF1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6C7A088E-CE14-8DE6-27EE-1D545C12D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52D6848-9C00-BADA-6479-F353ABE97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6592-5E56-4253-BFB3-6EAD24E418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8694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CFB86E-1F6C-7CE7-0FD6-9D2D77FDD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773955B-8C1F-CA32-6B34-7D6BC861D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2BEB567-10D1-DB46-140C-A61D1E673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1C6E3D9-57B2-7C97-301A-0F09C7C1E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A0C5-087B-4AAE-839E-0086EEA22EF1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D63A10D-BDD5-755A-3EE4-759D7F0F6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A8A9A7E-925F-498C-4573-118D6DF7F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6592-5E56-4253-BFB3-6EAD24E418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7977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AC0E4C1-CF17-27E9-CF04-AB0BEC71B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93F64E10-7648-C6CC-94CF-CCCEB3A982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D3CDBC5-DDF1-3EFC-6D9C-A5FB03E6E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0CCF22C-9C79-8CC0-1324-29418827E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A0C5-087B-4AAE-839E-0086EEA22EF1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591EF97-404A-F518-F91F-DF7FDA60D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BC912FA-E26B-675F-4A7E-ACBC88CBC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6592-5E56-4253-BFB3-6EAD24E418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0467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E3D91B0-A70F-5182-EB4E-313C435F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C687E5D-25E4-F9A6-05E1-ABC13B396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1A13262-EBC5-17C0-9BFB-C44245C98B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FA0C5-087B-4AAE-839E-0086EEA22EF1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52349DB-808F-F01E-94BE-159DD1B760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910BCC6-3936-9FE6-F811-D8A2660E0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B6592-5E56-4253-BFB3-6EAD24E418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087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43787-D3DC-45D5-B56C-69A6C1B79726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6254B-239C-4179-BDCB-5F38BC1EE8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960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494932C-C284-4FD5-AE78-BD3890EE7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BEHAVIOURAL RESPONSES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A43B973-97D8-4E3D-AA27-29418D5B3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Behavioural</a:t>
            </a:r>
            <a:r>
              <a:rPr lang="en-US" dirty="0"/>
              <a:t> responses are related to emotional motivation and learning. </a:t>
            </a:r>
            <a:endParaRPr lang="tr-TR" dirty="0"/>
          </a:p>
          <a:p>
            <a:r>
              <a:rPr lang="en-US" dirty="0"/>
              <a:t>There are many </a:t>
            </a:r>
            <a:r>
              <a:rPr lang="en-US" dirty="0" err="1"/>
              <a:t>behavioural</a:t>
            </a:r>
            <a:r>
              <a:rPr lang="en-US" dirty="0"/>
              <a:t> responses to an uncertain situation:</a:t>
            </a:r>
            <a:endParaRPr lang="tr-TR" dirty="0"/>
          </a:p>
          <a:p>
            <a:pPr marL="609585" indent="-609585">
              <a:buFont typeface="+mj-lt"/>
              <a:buAutoNum type="arabicPeriod"/>
            </a:pPr>
            <a:r>
              <a:rPr lang="tr-TR" dirty="0" err="1"/>
              <a:t>Avoidance</a:t>
            </a:r>
            <a:endParaRPr lang="tr-TR" dirty="0"/>
          </a:p>
          <a:p>
            <a:pPr marL="609585" indent="-609585">
              <a:buFont typeface="+mj-lt"/>
              <a:buAutoNum type="arabicPeriod"/>
            </a:pPr>
            <a:r>
              <a:rPr lang="tr-TR" dirty="0" err="1"/>
              <a:t>Repell</a:t>
            </a:r>
            <a:r>
              <a:rPr lang="tr-TR" dirty="0"/>
              <a:t>(Attack)</a:t>
            </a:r>
          </a:p>
          <a:p>
            <a:pPr marL="609585" indent="-609585">
              <a:buFont typeface="+mj-lt"/>
              <a:buAutoNum type="arabicPeriod"/>
            </a:pPr>
            <a:r>
              <a:rPr lang="tr-TR" dirty="0" err="1"/>
              <a:t>Immobilisation</a:t>
            </a:r>
            <a:r>
              <a:rPr lang="tr-TR" dirty="0"/>
              <a:t> (</a:t>
            </a:r>
            <a:r>
              <a:rPr lang="tr-TR" dirty="0" err="1"/>
              <a:t>Freezing</a:t>
            </a:r>
            <a:r>
              <a:rPr lang="tr-TR" dirty="0"/>
              <a:t>)</a:t>
            </a:r>
          </a:p>
          <a:p>
            <a:pPr marL="609585" indent="-609585">
              <a:buFont typeface="+mj-lt"/>
              <a:buAutoNum type="arabicPeriod"/>
            </a:pPr>
            <a:r>
              <a:rPr lang="tr-TR" dirty="0" err="1"/>
              <a:t>Softening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environment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303D929-6F19-4035-952E-0972F69FD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937" y="3429001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735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0FEE9AA-4EE4-450E-A593-C1EEDDC39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AVOIDANCE</a:t>
            </a:r>
            <a:br>
              <a:rPr lang="en-US" b="1" dirty="0"/>
            </a:b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8C02A91-5B52-413B-A8E5-9162CA4AD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0755"/>
            <a:ext cx="6601949" cy="4896543"/>
          </a:xfrm>
        </p:spPr>
        <p:txBody>
          <a:bodyPr>
            <a:normAutofit/>
          </a:bodyPr>
          <a:lstStyle/>
          <a:p>
            <a:r>
              <a:rPr lang="en-US" dirty="0"/>
              <a:t>It aims to distract the animal from a difficult situation or negative stimulus. </a:t>
            </a:r>
            <a:endParaRPr lang="tr-TR" dirty="0"/>
          </a:p>
          <a:p>
            <a:r>
              <a:rPr lang="en-US" dirty="0"/>
              <a:t>It can be exhibited actively (moving away from the stimulus) or passively (turning its head, etc.).</a:t>
            </a:r>
            <a:endParaRPr lang="tr-TR" dirty="0"/>
          </a:p>
          <a:p>
            <a:r>
              <a:rPr lang="en-US" dirty="0"/>
              <a:t>In such a situation, it is important to give the animal the opportunity to avoid.</a:t>
            </a:r>
            <a:endParaRPr lang="tr-TR" dirty="0"/>
          </a:p>
          <a:p>
            <a:r>
              <a:rPr lang="en-US" dirty="0"/>
              <a:t>Otherwise, the </a:t>
            </a:r>
            <a:r>
              <a:rPr lang="en-US" dirty="0" err="1"/>
              <a:t>behavioural</a:t>
            </a:r>
            <a:r>
              <a:rPr lang="en-US" dirty="0"/>
              <a:t> strategy may change - it may exhibit an aggressive response. 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1A43077-7267-49E5-84E4-39D1AF7A7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6675" y="1220755"/>
            <a:ext cx="3289300" cy="246380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02B6AD06-1AC6-4544-8530-645693C6E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675" y="3813043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62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7ED5018-DA22-4E18-9CC2-43A0AA97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REPELLİNG (ATTACK)</a:t>
            </a:r>
            <a:br>
              <a:rPr lang="en-US" b="1" dirty="0"/>
            </a:b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AC3CE7-ED64-4984-A4A8-7BDDC8E59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508787"/>
            <a:ext cx="7466045" cy="4483695"/>
          </a:xfrm>
        </p:spPr>
        <p:txBody>
          <a:bodyPr>
            <a:normAutofit/>
          </a:bodyPr>
          <a:lstStyle/>
          <a:p>
            <a:r>
              <a:rPr lang="en-US" b="1" dirty="0"/>
              <a:t>Objective: </a:t>
            </a:r>
            <a:r>
              <a:rPr lang="en-US" dirty="0"/>
              <a:t>Elimination of the negative stimulus</a:t>
            </a:r>
            <a:r>
              <a:rPr lang="en-US" b="1" dirty="0"/>
              <a:t>.</a:t>
            </a:r>
            <a:endParaRPr lang="tr-TR" b="1" dirty="0"/>
          </a:p>
          <a:p>
            <a:r>
              <a:rPr lang="en-US" b="1" dirty="0"/>
              <a:t> </a:t>
            </a:r>
            <a:r>
              <a:rPr lang="en-US" dirty="0"/>
              <a:t>Strategies from the aggression ladder are used to remove the stimulus. </a:t>
            </a:r>
            <a:endParaRPr lang="tr-TR" dirty="0"/>
          </a:p>
          <a:p>
            <a:r>
              <a:rPr lang="en-US" dirty="0"/>
              <a:t>If the </a:t>
            </a:r>
            <a:r>
              <a:rPr lang="tr-TR" dirty="0" err="1"/>
              <a:t>repell</a:t>
            </a:r>
            <a:r>
              <a:rPr lang="en-US" dirty="0" err="1"/>
              <a:t>ing</a:t>
            </a:r>
            <a:r>
              <a:rPr lang="en-US" dirty="0"/>
              <a:t> is not successful, it triggers frustration and the risk of escalation of aggressive </a:t>
            </a:r>
            <a:r>
              <a:rPr lang="en-US" dirty="0" err="1"/>
              <a:t>behaviour</a:t>
            </a:r>
            <a:r>
              <a:rPr lang="en-US" dirty="0"/>
              <a:t> increases.</a:t>
            </a:r>
            <a:endParaRPr lang="tr-TR" dirty="0"/>
          </a:p>
          <a:p>
            <a:r>
              <a:rPr lang="en-US" dirty="0"/>
              <a:t>E</a:t>
            </a:r>
            <a:r>
              <a:rPr lang="tr-TR" dirty="0"/>
              <a:t>x</a:t>
            </a:r>
            <a:r>
              <a:rPr lang="en-US" dirty="0"/>
              <a:t>: Approaching a dog on a leash despite the dog's warning. 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99C96B4-792F-4CB7-9946-8E0B75E9F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203" y="548680"/>
            <a:ext cx="4136099" cy="602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23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7ED5018-DA22-4E18-9CC2-43A0AA97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REPELLİNG (ATTACK)</a:t>
            </a:r>
            <a:br>
              <a:rPr lang="en-US" b="1" dirty="0"/>
            </a:b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AC3CE7-ED64-4984-A4A8-7BDDC8E59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802" y="1239574"/>
            <a:ext cx="10634397" cy="2275449"/>
          </a:xfrm>
        </p:spPr>
        <p:txBody>
          <a:bodyPr>
            <a:normAutofit/>
          </a:bodyPr>
          <a:lstStyle/>
          <a:p>
            <a:r>
              <a:rPr lang="en-US" dirty="0"/>
              <a:t>In dog-to-dog communication, the response to spraying is usually: avoidance and/or inactivity.</a:t>
            </a:r>
            <a:endParaRPr lang="tr-TR" dirty="0"/>
          </a:p>
          <a:p>
            <a:r>
              <a:rPr lang="en-US" dirty="0"/>
              <a:t>Especially in the case of puppies and kittens, </a:t>
            </a:r>
            <a:r>
              <a:rPr lang="en-US" dirty="0" err="1"/>
              <a:t>behaviour</a:t>
            </a:r>
            <a:r>
              <a:rPr lang="en-US" dirty="0"/>
              <a:t> is shown to soften the situation, e.g. licking the face of a dog that growls at them. 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5DEA97B-95FF-461D-8A64-1C4A92C22C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88" t="19201" r="19474" b="38800"/>
          <a:stretch/>
        </p:blipFill>
        <p:spPr>
          <a:xfrm>
            <a:off x="3119669" y="3385139"/>
            <a:ext cx="7082003" cy="273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8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</Words>
  <Application>Microsoft Office PowerPoint</Application>
  <PresentationFormat>Geniş ekran</PresentationFormat>
  <Paragraphs>20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4</vt:i4>
      </vt:variant>
    </vt:vector>
  </HeadingPairs>
  <TitlesOfParts>
    <vt:vector size="10" baseType="lpstr">
      <vt:lpstr>Abril Fatface</vt:lpstr>
      <vt:lpstr>Arial</vt:lpstr>
      <vt:lpstr>Calibri</vt:lpstr>
      <vt:lpstr>Calibri Light</vt:lpstr>
      <vt:lpstr>Office Teması</vt:lpstr>
      <vt:lpstr>1_Office Teması</vt:lpstr>
      <vt:lpstr>BEHAVIOURAL RESPONSES</vt:lpstr>
      <vt:lpstr>AVOIDANCE </vt:lpstr>
      <vt:lpstr>REPELLİNG (ATTACK) </vt:lpstr>
      <vt:lpstr>REPELLİNG (ATTACK)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nailmert bıçakcı</dc:creator>
  <cp:lastModifiedBy>nailmert bıçakcı</cp:lastModifiedBy>
  <cp:revision>1</cp:revision>
  <dcterms:created xsi:type="dcterms:W3CDTF">2025-09-09T18:54:31Z</dcterms:created>
  <dcterms:modified xsi:type="dcterms:W3CDTF">2025-09-09T18:54:52Z</dcterms:modified>
</cp:coreProperties>
</file>