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E2A64B-2242-4CEF-87B3-650EA780E47C}" type="datetime1">
              <a:rPr lang="tr-TR" smtClean="0"/>
              <a:t>28.4.2020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AÜ Fen Fakültesi Doç. Dr. Nurcan ACAR</a:t>
            </a:r>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AD1C43-D939-4131-BC3F-F3EDA99D3258}" type="slidenum">
              <a:rPr lang="tr-TR" smtClean="0"/>
              <a:t>‹#›</a:t>
            </a:fld>
            <a:endParaRPr lang="tr-TR"/>
          </a:p>
        </p:txBody>
      </p:sp>
    </p:spTree>
    <p:extLst>
      <p:ext uri="{BB962C8B-B14F-4D97-AF65-F5344CB8AC3E}">
        <p14:creationId xmlns:p14="http://schemas.microsoft.com/office/powerpoint/2010/main" val="1486619382"/>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4CC272-E3E8-4631-8889-F7D22BE4B613}" type="datetime1">
              <a:rPr lang="tr-TR" smtClean="0"/>
              <a:t>28.4.2020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AÜ Fen Fakültesi Doç. Dr. Nurcan ACAR</a:t>
            </a:r>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C7CC4-D4C4-4905-8384-BF9144E79FA5}" type="slidenum">
              <a:rPr lang="tr-TR" smtClean="0"/>
              <a:t>‹#›</a:t>
            </a:fld>
            <a:endParaRPr lang="tr-TR"/>
          </a:p>
        </p:txBody>
      </p:sp>
    </p:spTree>
    <p:extLst>
      <p:ext uri="{BB962C8B-B14F-4D97-AF65-F5344CB8AC3E}">
        <p14:creationId xmlns:p14="http://schemas.microsoft.com/office/powerpoint/2010/main" val="250955978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78C7CC4-D4C4-4905-8384-BF9144E79FA5}" type="slidenum">
              <a:rPr lang="tr-TR" smtClean="0"/>
              <a:t>1</a:t>
            </a:fld>
            <a:endParaRPr lang="tr-TR"/>
          </a:p>
        </p:txBody>
      </p:sp>
      <p:sp>
        <p:nvSpPr>
          <p:cNvPr id="5" name="Veri Yer Tutucusu 4"/>
          <p:cNvSpPr>
            <a:spLocks noGrp="1"/>
          </p:cNvSpPr>
          <p:nvPr>
            <p:ph type="dt" idx="11"/>
          </p:nvPr>
        </p:nvSpPr>
        <p:spPr/>
        <p:txBody>
          <a:bodyPr/>
          <a:lstStyle/>
          <a:p>
            <a:fld id="{592FF7CC-1387-47A6-B2E0-847474504A7A}" type="datetime1">
              <a:rPr lang="tr-TR" smtClean="0"/>
              <a:t>28.4.2020</a:t>
            </a:fld>
            <a:endParaRPr lang="tr-TR"/>
          </a:p>
        </p:txBody>
      </p:sp>
      <p:sp>
        <p:nvSpPr>
          <p:cNvPr id="7" name="Üstbilgi Yer Tutucusu 6"/>
          <p:cNvSpPr>
            <a:spLocks noGrp="1"/>
          </p:cNvSpPr>
          <p:nvPr>
            <p:ph type="hdr" sz="quarter" idx="13"/>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215467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Üstbilgi Yer Tutucusu 3"/>
          <p:cNvSpPr>
            <a:spLocks noGrp="1"/>
          </p:cNvSpPr>
          <p:nvPr>
            <p:ph type="hdr" sz="quarter" idx="10"/>
          </p:nvPr>
        </p:nvSpPr>
        <p:spPr/>
        <p:txBody>
          <a:bodyPr/>
          <a:lstStyle/>
          <a:p>
            <a:r>
              <a:rPr lang="tr-TR" smtClean="0"/>
              <a:t>AÜ Fen Fakültesi Doç. Dr. Nurcan ACAR</a:t>
            </a:r>
            <a:endParaRPr lang="tr-TR"/>
          </a:p>
        </p:txBody>
      </p:sp>
      <p:sp>
        <p:nvSpPr>
          <p:cNvPr id="5" name="Veri Yer Tutucusu 4"/>
          <p:cNvSpPr>
            <a:spLocks noGrp="1"/>
          </p:cNvSpPr>
          <p:nvPr>
            <p:ph type="dt" idx="11"/>
          </p:nvPr>
        </p:nvSpPr>
        <p:spPr/>
        <p:txBody>
          <a:bodyPr/>
          <a:lstStyle/>
          <a:p>
            <a:fld id="{73FE1087-A731-45BB-8CA4-E3357BBD3FBA}" type="datetime1">
              <a:rPr lang="tr-TR" smtClean="0"/>
              <a:t>28.4.2020</a:t>
            </a:fld>
            <a:endParaRPr lang="tr-TR"/>
          </a:p>
        </p:txBody>
      </p:sp>
      <p:sp>
        <p:nvSpPr>
          <p:cNvPr id="6" name="Slayt Numarası Yer Tutucusu 5"/>
          <p:cNvSpPr>
            <a:spLocks noGrp="1"/>
          </p:cNvSpPr>
          <p:nvPr>
            <p:ph type="sldNum" sz="quarter" idx="12"/>
          </p:nvPr>
        </p:nvSpPr>
        <p:spPr/>
        <p:txBody>
          <a:bodyPr/>
          <a:lstStyle/>
          <a:p>
            <a:fld id="{178C7CC4-D4C4-4905-8384-BF9144E79FA5}" type="slidenum">
              <a:rPr lang="tr-TR" smtClean="0"/>
              <a:t>5</a:t>
            </a:fld>
            <a:endParaRPr lang="tr-TR"/>
          </a:p>
        </p:txBody>
      </p:sp>
    </p:spTree>
    <p:extLst>
      <p:ext uri="{BB962C8B-B14F-4D97-AF65-F5344CB8AC3E}">
        <p14:creationId xmlns:p14="http://schemas.microsoft.com/office/powerpoint/2010/main" val="211851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3666798-051D-4CD5-944B-8B9A29A35904}"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Fakültesi Doç.Dr. Nurcan ACAR</a:t>
            </a:r>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53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95954B6-531E-47F6-80D3-59CAE85C597C}"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Fakültesi Doç.Dr. Nurcan ACAR</a:t>
            </a:r>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424603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7FABCAA-40CE-4B08-9FF3-453A0DC72351}"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Fakültesi Doç.Dr. Nurcan ACAR</a:t>
            </a:r>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72638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7BBC91-A2E6-4F03-9737-FE1C656C22A0}"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Fakültesi Doç.Dr. Nurcan ACAR</a:t>
            </a:r>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417195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81E2EEF-7934-41C1-9AF7-588D6E4DFC53}"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Fakültesi Doç.Dr. Nurcan ACAR</a:t>
            </a:r>
            <a:endParaRPr lang="tr-TR"/>
          </a:p>
        </p:txBody>
      </p:sp>
      <p:sp>
        <p:nvSpPr>
          <p:cNvPr id="6" name="Slide Number Placeholder 5"/>
          <p:cNvSpPr>
            <a:spLocks noGrp="1"/>
          </p:cNvSpPr>
          <p:nvPr>
            <p:ph type="sldNum" sz="quarter" idx="12"/>
          </p:nvPr>
        </p:nvSpPr>
        <p:spPr/>
        <p:txBody>
          <a:bodyPr/>
          <a:lstStyle/>
          <a:p>
            <a:fld id="{484EE0E7-4BBD-4D63-BD09-3FE59A90EF08}"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739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C27761-0A74-49DC-A007-A78C62BA5BA6}"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Fakültesi Doç.Dr. Nurcan ACAR</a:t>
            </a:r>
            <a:endParaRPr lang="tr-TR"/>
          </a:p>
        </p:txBody>
      </p:sp>
      <p:sp>
        <p:nvSpPr>
          <p:cNvPr id="7" name="Slide Number Placeholder 6"/>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3138863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1F13C06-5AF2-4C0C-B96C-A6F39216B5EC}" type="datetime1">
              <a:rPr lang="tr-TR" smtClean="0"/>
              <a:t>28.4.2020</a:t>
            </a:fld>
            <a:endParaRPr lang="tr-TR"/>
          </a:p>
        </p:txBody>
      </p:sp>
      <p:sp>
        <p:nvSpPr>
          <p:cNvPr id="8" name="Footer Placeholder 7"/>
          <p:cNvSpPr>
            <a:spLocks noGrp="1"/>
          </p:cNvSpPr>
          <p:nvPr>
            <p:ph type="ftr" sz="quarter" idx="11"/>
          </p:nvPr>
        </p:nvSpPr>
        <p:spPr/>
        <p:txBody>
          <a:bodyPr/>
          <a:lstStyle/>
          <a:p>
            <a:r>
              <a:rPr lang="tr-TR" smtClean="0"/>
              <a:t>AÜ Fen Fakültesi Doç.Dr. Nurcan ACAR</a:t>
            </a:r>
            <a:endParaRPr lang="tr-TR"/>
          </a:p>
        </p:txBody>
      </p:sp>
      <p:sp>
        <p:nvSpPr>
          <p:cNvPr id="9" name="Slide Number Placeholder 8"/>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3963171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475502-314F-4AEC-A77E-B5BADB1F1A14}" type="datetime1">
              <a:rPr lang="tr-TR" smtClean="0"/>
              <a:t>28.4.2020</a:t>
            </a:fld>
            <a:endParaRPr lang="tr-TR"/>
          </a:p>
        </p:txBody>
      </p:sp>
      <p:sp>
        <p:nvSpPr>
          <p:cNvPr id="4" name="Footer Placeholder 3"/>
          <p:cNvSpPr>
            <a:spLocks noGrp="1"/>
          </p:cNvSpPr>
          <p:nvPr>
            <p:ph type="ftr" sz="quarter" idx="11"/>
          </p:nvPr>
        </p:nvSpPr>
        <p:spPr/>
        <p:txBody>
          <a:bodyPr/>
          <a:lstStyle/>
          <a:p>
            <a:r>
              <a:rPr lang="tr-TR" smtClean="0"/>
              <a:t>AÜ Fen Fakültesi Doç.Dr. Nurcan ACAR</a:t>
            </a:r>
            <a:endParaRPr lang="tr-TR"/>
          </a:p>
        </p:txBody>
      </p:sp>
      <p:sp>
        <p:nvSpPr>
          <p:cNvPr id="5" name="Slide Number Placeholder 4"/>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4937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21B553-2914-4C42-8F57-00E3E54BF6F7}" type="datetime1">
              <a:rPr lang="tr-TR" smtClean="0"/>
              <a:t>28.4.2020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Fen Fakültesi Doç.Dr. Nurcan ACAR</a:t>
            </a:r>
            <a:endParaRPr lang="tr-TR"/>
          </a:p>
        </p:txBody>
      </p:sp>
      <p:sp>
        <p:nvSpPr>
          <p:cNvPr id="9" name="Slide Number Placeholder 8"/>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99728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9CEB13-3D6A-442D-8C3D-2D8DD868FC97}" type="datetime1">
              <a:rPr lang="tr-TR" smtClean="0"/>
              <a:t>28.4.2020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tr-TR" smtClean="0"/>
              <a:t>AÜ Fen Fakültesi Doç.Dr. Nurcan ACAR</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4EE0E7-4BBD-4D63-BD09-3FE59A90EF08}" type="slidenum">
              <a:rPr lang="tr-TR" smtClean="0"/>
              <a:t>‹#›</a:t>
            </a:fld>
            <a:endParaRPr lang="tr-TR"/>
          </a:p>
        </p:txBody>
      </p:sp>
    </p:spTree>
    <p:extLst>
      <p:ext uri="{BB962C8B-B14F-4D97-AF65-F5344CB8AC3E}">
        <p14:creationId xmlns:p14="http://schemas.microsoft.com/office/powerpoint/2010/main" val="2146630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BCAB4F1-FB9D-4AB3-87D1-4F5EBDCE9AE9}"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Fakültesi Doç.Dr. Nurcan ACAR</a:t>
            </a:r>
            <a:endParaRPr lang="tr-TR"/>
          </a:p>
        </p:txBody>
      </p:sp>
      <p:sp>
        <p:nvSpPr>
          <p:cNvPr id="7" name="Slide Number Placeholder 6"/>
          <p:cNvSpPr>
            <a:spLocks noGrp="1"/>
          </p:cNvSpPr>
          <p:nvPr>
            <p:ph type="sldNum" sz="quarter" idx="12"/>
          </p:nvPr>
        </p:nvSpPr>
        <p:spPr/>
        <p:txBody>
          <a:bodyPr/>
          <a:lstStyle/>
          <a:p>
            <a:fld id="{484EE0E7-4BBD-4D63-BD09-3FE59A90EF08}" type="slidenum">
              <a:rPr lang="tr-TR" smtClean="0"/>
              <a:t>‹#›</a:t>
            </a:fld>
            <a:endParaRPr lang="tr-TR"/>
          </a:p>
        </p:txBody>
      </p:sp>
    </p:spTree>
    <p:extLst>
      <p:ext uri="{BB962C8B-B14F-4D97-AF65-F5344CB8AC3E}">
        <p14:creationId xmlns:p14="http://schemas.microsoft.com/office/powerpoint/2010/main" val="1418469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80DF790-FCB5-41DB-BD90-2D2229DF07CC}" type="datetime1">
              <a:rPr lang="tr-TR" smtClean="0"/>
              <a:t>28.4.2020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AÜ Fen Fakültesi Doç.Dr. Nurcan ACAR</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84EE0E7-4BBD-4D63-BD09-3FE59A90EF08}"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769897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Cis</a:t>
            </a:r>
            <a:r>
              <a:rPr lang="tr-TR" dirty="0" smtClean="0"/>
              <a:t> PLATİN</a:t>
            </a:r>
            <a:endParaRPr lang="tr-TR" dirty="0"/>
          </a:p>
        </p:txBody>
      </p:sp>
      <p:sp>
        <p:nvSpPr>
          <p:cNvPr id="3" name="Alt Başlık 2"/>
          <p:cNvSpPr>
            <a:spLocks noGrp="1"/>
          </p:cNvSpPr>
          <p:nvPr>
            <p:ph type="subTitle" idx="1"/>
          </p:nvPr>
        </p:nvSpPr>
        <p:spPr/>
        <p:txBody>
          <a:bodyPr/>
          <a:lstStyle/>
          <a:p>
            <a:r>
              <a:rPr lang="tr-TR" dirty="0" smtClean="0"/>
              <a:t>Bölüm 1. Giriş</a:t>
            </a:r>
            <a:endParaRPr lang="tr-TR" dirty="0"/>
          </a:p>
        </p:txBody>
      </p:sp>
      <p:sp>
        <p:nvSpPr>
          <p:cNvPr id="4" name="Veri Yer Tutucusu 3"/>
          <p:cNvSpPr>
            <a:spLocks noGrp="1"/>
          </p:cNvSpPr>
          <p:nvPr>
            <p:ph type="dt" sz="half" idx="10"/>
          </p:nvPr>
        </p:nvSpPr>
        <p:spPr/>
        <p:txBody>
          <a:bodyPr/>
          <a:lstStyle/>
          <a:p>
            <a:fld id="{5673787E-4C00-4521-8D1D-BB7BB0106978}"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8743059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051560" y="168715"/>
            <a:ext cx="9692640" cy="5451035"/>
          </a:xfrm>
          <a:prstGeom prst="rect">
            <a:avLst/>
          </a:prstGeom>
        </p:spPr>
      </p:pic>
      <p:sp>
        <p:nvSpPr>
          <p:cNvPr id="4" name="Metin kutusu 3"/>
          <p:cNvSpPr txBox="1"/>
          <p:nvPr/>
        </p:nvSpPr>
        <p:spPr>
          <a:xfrm>
            <a:off x="850392" y="5852160"/>
            <a:ext cx="8227702" cy="646331"/>
          </a:xfrm>
          <a:prstGeom prst="rect">
            <a:avLst/>
          </a:prstGeom>
          <a:noFill/>
        </p:spPr>
        <p:txBody>
          <a:bodyPr wrap="none" rtlCol="0">
            <a:spAutoFit/>
          </a:bodyPr>
          <a:lstStyle/>
          <a:p>
            <a:r>
              <a:rPr lang="tr-TR" dirty="0" err="1" smtClean="0"/>
              <a:t>Cisplatinin</a:t>
            </a:r>
            <a:r>
              <a:rPr lang="tr-TR" dirty="0" smtClean="0"/>
              <a:t> sulu ortamda denge halinde oluşan türleri. Biyolojik ortamda da gerçekleşir.</a:t>
            </a:r>
          </a:p>
          <a:p>
            <a:endParaRPr lang="tr-TR" dirty="0"/>
          </a:p>
        </p:txBody>
      </p:sp>
      <p:sp>
        <p:nvSpPr>
          <p:cNvPr id="3" name="Veri Yer Tutucusu 2"/>
          <p:cNvSpPr>
            <a:spLocks noGrp="1"/>
          </p:cNvSpPr>
          <p:nvPr>
            <p:ph type="dt" sz="half" idx="10"/>
          </p:nvPr>
        </p:nvSpPr>
        <p:spPr/>
        <p:txBody>
          <a:bodyPr/>
          <a:lstStyle/>
          <a:p>
            <a:fld id="{942A49FB-5249-48ED-AF66-5B2E8EAD91F3}"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625857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975105" y="352651"/>
            <a:ext cx="5771578" cy="5192423"/>
          </a:xfrm>
          <a:prstGeom prst="rect">
            <a:avLst/>
          </a:prstGeom>
        </p:spPr>
      </p:pic>
      <p:sp>
        <p:nvSpPr>
          <p:cNvPr id="3" name="Metin kutusu 2"/>
          <p:cNvSpPr txBox="1"/>
          <p:nvPr/>
        </p:nvSpPr>
        <p:spPr>
          <a:xfrm>
            <a:off x="2315223" y="5813321"/>
            <a:ext cx="4356129" cy="369332"/>
          </a:xfrm>
          <a:prstGeom prst="rect">
            <a:avLst/>
          </a:prstGeom>
          <a:noFill/>
        </p:spPr>
        <p:txBody>
          <a:bodyPr wrap="none" rtlCol="0">
            <a:spAutoFit/>
          </a:bodyPr>
          <a:lstStyle/>
          <a:p>
            <a:r>
              <a:rPr lang="tr-TR" smtClean="0"/>
              <a:t>DNA ve cisplatn..DNA nın onarılmasını sağlar</a:t>
            </a:r>
            <a:endParaRPr lang="tr-TR"/>
          </a:p>
        </p:txBody>
      </p:sp>
      <p:sp>
        <p:nvSpPr>
          <p:cNvPr id="4" name="Veri Yer Tutucusu 3"/>
          <p:cNvSpPr>
            <a:spLocks noGrp="1"/>
          </p:cNvSpPr>
          <p:nvPr>
            <p:ph type="dt" sz="half" idx="10"/>
          </p:nvPr>
        </p:nvSpPr>
        <p:spPr/>
        <p:txBody>
          <a:bodyPr/>
          <a:lstStyle/>
          <a:p>
            <a:fld id="{C9838C0D-5BC1-4B3A-9F55-13D255C69090}"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6241303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664807" y="585216"/>
            <a:ext cx="10344569" cy="5394959"/>
          </a:xfrm>
          <a:prstGeom prst="rect">
            <a:avLst/>
          </a:prstGeom>
        </p:spPr>
      </p:pic>
      <p:sp>
        <p:nvSpPr>
          <p:cNvPr id="3" name="Veri Yer Tutucusu 2"/>
          <p:cNvSpPr>
            <a:spLocks noGrp="1"/>
          </p:cNvSpPr>
          <p:nvPr>
            <p:ph type="dt" sz="half" idx="10"/>
          </p:nvPr>
        </p:nvSpPr>
        <p:spPr/>
        <p:txBody>
          <a:bodyPr/>
          <a:lstStyle/>
          <a:p>
            <a:fld id="{E648BD95-6413-4E2B-90E0-33E875162484}"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489925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Metin kutusu 1"/>
              <p:cNvSpPr txBox="1"/>
              <p:nvPr/>
            </p:nvSpPr>
            <p:spPr>
              <a:xfrm>
                <a:off x="144136" y="488780"/>
                <a:ext cx="11889368" cy="2677656"/>
              </a:xfrm>
              <a:prstGeom prst="rect">
                <a:avLst/>
              </a:prstGeom>
              <a:noFill/>
            </p:spPr>
            <p:txBody>
              <a:bodyPr wrap="square" rtlCol="0">
                <a:spAutoFit/>
              </a:bodyPr>
              <a:lstStyle/>
              <a:p>
                <a:r>
                  <a:rPr lang="tr-TR" sz="2400" dirty="0" smtClean="0"/>
                  <a:t>Sisplatin, </a:t>
                </a:r>
                <a:r>
                  <a:rPr lang="tr-TR" sz="2400" dirty="0" err="1" smtClean="0"/>
                  <a:t>cis-diamindikloroplatin</a:t>
                </a:r>
                <a:r>
                  <a:rPr lang="tr-TR" sz="2400" dirty="0" smtClean="0"/>
                  <a:t> (II), kare düzlem yapısında bir </a:t>
                </a:r>
                <a14:m>
                  <m:oMath xmlns:m="http://schemas.openxmlformats.org/officeDocument/2006/math">
                    <m:sSup>
                      <m:sSupPr>
                        <m:ctrlPr>
                          <a:rPr lang="tr-TR" sz="2400" i="1" dirty="0" smtClean="0">
                            <a:latin typeface="Cambria Math" panose="02040503050406030204" pitchFamily="18" charset="0"/>
                          </a:rPr>
                        </m:ctrlPr>
                      </m:sSupPr>
                      <m:e>
                        <m:r>
                          <a:rPr lang="tr-TR" sz="2400" b="0" i="1" dirty="0" smtClean="0">
                            <a:latin typeface="Cambria Math" panose="02040503050406030204" pitchFamily="18" charset="0"/>
                          </a:rPr>
                          <m:t>𝑃𝑡</m:t>
                        </m:r>
                      </m:e>
                      <m:sup>
                        <m:r>
                          <a:rPr lang="tr-TR" sz="2400" b="0" i="1" dirty="0" smtClean="0">
                            <a:latin typeface="Cambria Math" panose="02040503050406030204" pitchFamily="18" charset="0"/>
                          </a:rPr>
                          <m:t>2+</m:t>
                        </m:r>
                      </m:sup>
                    </m:sSup>
                    <m:r>
                      <a:rPr lang="tr-TR" sz="2400" i="1" dirty="0" smtClean="0">
                        <a:latin typeface="Cambria Math" panose="02040503050406030204" pitchFamily="18" charset="0"/>
                      </a:rPr>
                      <m:t> </m:t>
                    </m:r>
                  </m:oMath>
                </a14:m>
                <a:r>
                  <a:rPr lang="tr-TR" sz="2400" dirty="0" smtClean="0"/>
                  <a:t>kompleksi olup  kanser tedavisi için dünya çapında klinik kullanıma giren ilk metal içeren bileşiktir. Şu anda, </a:t>
                </a:r>
                <a:r>
                  <a:rPr lang="tr-TR" sz="2400" dirty="0" err="1" smtClean="0"/>
                  <a:t>cisplatin</a:t>
                </a:r>
                <a:r>
                  <a:rPr lang="tr-TR" sz="2400" dirty="0" smtClean="0"/>
                  <a:t> kendi başına veya diğer ilaç kombinasyonları ile; akciğer, yumurtalık, mesane, testis, baş ve boyun, </a:t>
                </a:r>
                <a:r>
                  <a:rPr lang="tr-TR" sz="2400" dirty="0" err="1" smtClean="0"/>
                  <a:t>özofagus</a:t>
                </a:r>
                <a:r>
                  <a:rPr lang="tr-TR" sz="2400" dirty="0" smtClean="0"/>
                  <a:t>, kolon, </a:t>
                </a:r>
                <a:r>
                  <a:rPr lang="tr-TR" sz="2400" dirty="0" err="1" smtClean="0"/>
                  <a:t>gastrik</a:t>
                </a:r>
                <a:r>
                  <a:rPr lang="tr-TR" sz="2400" dirty="0" smtClean="0"/>
                  <a:t>, meme, </a:t>
                </a:r>
                <a:r>
                  <a:rPr lang="tr-TR" sz="2400" dirty="0" err="1" smtClean="0"/>
                  <a:t>melanoma</a:t>
                </a:r>
                <a:r>
                  <a:rPr lang="tr-TR" sz="2400" dirty="0" smtClean="0"/>
                  <a:t> ve prostat kanseri tedavisi için kullanılır. Her ne kadar </a:t>
                </a:r>
                <a:r>
                  <a:rPr lang="tr-TR" sz="2400" dirty="0" err="1" smtClean="0"/>
                  <a:t>cisplatin</a:t>
                </a:r>
                <a:r>
                  <a:rPr lang="tr-TR" sz="2400" dirty="0" smtClean="0"/>
                  <a:t> satışları azalmakta olsa da, ikinci ve üçüncü nesil analoglar daha yaygın olarak reçete edilirken, </a:t>
                </a:r>
                <a:r>
                  <a:rPr lang="tr-TR" sz="2400" dirty="0" err="1" smtClean="0"/>
                  <a:t>cisplatin</a:t>
                </a:r>
                <a:r>
                  <a:rPr lang="tr-TR" sz="2400" dirty="0" smtClean="0"/>
                  <a:t>, platin ve platin olmayan metal bazlı </a:t>
                </a:r>
                <a:r>
                  <a:rPr lang="tr-TR" sz="2400" dirty="0" err="1" smtClean="0"/>
                  <a:t>antikanser</a:t>
                </a:r>
                <a:r>
                  <a:rPr lang="tr-TR" sz="2400" dirty="0" smtClean="0"/>
                  <a:t> ilaçların karşılaştırıldığı 'altın standart' olmaya devam ediyor</a:t>
                </a:r>
              </a:p>
            </p:txBody>
          </p:sp>
        </mc:Choice>
        <mc:Fallback xmlns="">
          <p:sp>
            <p:nvSpPr>
              <p:cNvPr id="2" name="Metin kutusu 1"/>
              <p:cNvSpPr txBox="1">
                <a:spLocks noRot="1" noChangeAspect="1" noMove="1" noResize="1" noEditPoints="1" noAdjustHandles="1" noChangeArrowheads="1" noChangeShapeType="1" noTextEdit="1"/>
              </p:cNvSpPr>
              <p:nvPr/>
            </p:nvSpPr>
            <p:spPr>
              <a:xfrm>
                <a:off x="144136" y="488780"/>
                <a:ext cx="11889368" cy="2677656"/>
              </a:xfrm>
              <a:prstGeom prst="rect">
                <a:avLst/>
              </a:prstGeom>
              <a:blipFill rotWithShape="0">
                <a:blip r:embed="rId2"/>
                <a:stretch>
                  <a:fillRect l="-821" t="-1822" r="-923" b="-4328"/>
                </a:stretch>
              </a:blipFill>
            </p:spPr>
            <p:txBody>
              <a:bodyPr/>
              <a:lstStyle/>
              <a:p>
                <a:r>
                  <a:rPr lang="tr-TR">
                    <a:noFill/>
                  </a:rPr>
                  <a:t> </a:t>
                </a:r>
              </a:p>
            </p:txBody>
          </p:sp>
        </mc:Fallback>
      </mc:AlternateContent>
      <p:pic>
        <p:nvPicPr>
          <p:cNvPr id="1026" name="Picture 2" descr="Cisplatin-2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72832" y="3875314"/>
            <a:ext cx="3102487" cy="1757136"/>
          </a:xfrm>
          <a:prstGeom prst="rect">
            <a:avLst/>
          </a:prstGeom>
          <a:noFill/>
          <a:extLst>
            <a:ext uri="{909E8E84-426E-40DD-AFC4-6F175D3DCCD1}">
              <a14:hiddenFill xmlns:a14="http://schemas.microsoft.com/office/drawing/2010/main">
                <a:solidFill>
                  <a:srgbClr val="FFFFFF"/>
                </a:solidFill>
              </a14:hiddenFill>
            </a:ext>
          </a:extLst>
        </p:spPr>
      </p:pic>
      <p:sp>
        <p:nvSpPr>
          <p:cNvPr id="3" name="Veri Yer Tutucusu 2"/>
          <p:cNvSpPr>
            <a:spLocks noGrp="1"/>
          </p:cNvSpPr>
          <p:nvPr>
            <p:ph type="dt" sz="half" idx="10"/>
          </p:nvPr>
        </p:nvSpPr>
        <p:spPr/>
        <p:txBody>
          <a:bodyPr/>
          <a:lstStyle/>
          <a:p>
            <a:fld id="{86170EAF-BCC0-4E67-9B77-CECE6945D41B}"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2503812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5656" y="420624"/>
            <a:ext cx="11219688" cy="6278642"/>
          </a:xfrm>
          <a:prstGeom prst="rect">
            <a:avLst/>
          </a:prstGeom>
          <a:noFill/>
        </p:spPr>
        <p:txBody>
          <a:bodyPr wrap="square" rtlCol="0">
            <a:spAutoFit/>
          </a:bodyPr>
          <a:lstStyle/>
          <a:p>
            <a:r>
              <a:rPr lang="tr-TR" sz="2400" dirty="0" err="1" smtClean="0">
                <a:solidFill>
                  <a:srgbClr val="FF0000"/>
                </a:solidFill>
              </a:rPr>
              <a:t>cisplatinin</a:t>
            </a:r>
            <a:r>
              <a:rPr lang="tr-TR" sz="2400" dirty="0" smtClean="0">
                <a:solidFill>
                  <a:srgbClr val="FF0000"/>
                </a:solidFill>
              </a:rPr>
              <a:t> bulunuşu</a:t>
            </a:r>
          </a:p>
          <a:p>
            <a:r>
              <a:rPr lang="tr-TR" sz="2400" dirty="0" err="1" smtClean="0"/>
              <a:t>Sisplatinin</a:t>
            </a:r>
            <a:r>
              <a:rPr lang="tr-TR" sz="2400" dirty="0" smtClean="0"/>
              <a:t> </a:t>
            </a:r>
            <a:r>
              <a:rPr lang="tr-TR" sz="2400" dirty="0" err="1" smtClean="0"/>
              <a:t>antitümör</a:t>
            </a:r>
            <a:r>
              <a:rPr lang="tr-TR" sz="2400" dirty="0" smtClean="0"/>
              <a:t> özelliklerini araştırma fikri, Michigan Eyalet Üniversitesi'nde biyofizik profesörü </a:t>
            </a:r>
            <a:r>
              <a:rPr lang="tr-TR" sz="2400" dirty="0" err="1" smtClean="0"/>
              <a:t>Barnett</a:t>
            </a:r>
            <a:r>
              <a:rPr lang="tr-TR" sz="2400" dirty="0" smtClean="0"/>
              <a:t> </a:t>
            </a:r>
            <a:r>
              <a:rPr lang="tr-TR" sz="2400" dirty="0" err="1" smtClean="0"/>
              <a:t>Rosenberg</a:t>
            </a:r>
            <a:r>
              <a:rPr lang="tr-TR" sz="2400" dirty="0" smtClean="0"/>
              <a:t> ve 1960'ların başında meslektaşları tarafından yapılan kazara keşfe dayanıyordu Profesör </a:t>
            </a:r>
            <a:r>
              <a:rPr lang="tr-TR" sz="2400" dirty="0" err="1" smtClean="0"/>
              <a:t>Rosenberg</a:t>
            </a:r>
            <a:r>
              <a:rPr lang="tr-TR" sz="2400" dirty="0" smtClean="0"/>
              <a:t>, elektrik alanlarının hücrelerin büyümesi üzerindeki etkilerini araştırıyordu. Ekibiyle birlikte, hücrelerin sürekli olarak büyümesine ve hasat edilmesine izin veren platin örgü elektrotlar içeren özel bir hücre kültürü aparatı yaptılar. Çalışmanın amacı elektrotlara farklı frekanslarda alternatif akımlar uygulamak ve elektrik akımının hücrelerin bölünme yeteneğini ve ne ölçüde etkilediğini belirlemekti.</a:t>
            </a:r>
          </a:p>
          <a:p>
            <a:r>
              <a:rPr lang="tr-TR" sz="2400" dirty="0" smtClean="0"/>
              <a:t>Araştırmacılar gerçekte ilgilendikleri memeli hücrelerinin büyümesi iken, yeni cihazı E. </a:t>
            </a:r>
            <a:r>
              <a:rPr lang="tr-TR" sz="2400" dirty="0" err="1" smtClean="0"/>
              <a:t>coli</a:t>
            </a:r>
            <a:r>
              <a:rPr lang="tr-TR" sz="2400" dirty="0" smtClean="0"/>
              <a:t> bakteri kullanarak test ettiler ve bazı akım frekanslarının kültür aparatında büyüyen hücre sayısını büyük ölçüde azalttığını gördüler.</a:t>
            </a:r>
          </a:p>
          <a:p>
            <a:r>
              <a:rPr lang="tr-TR" sz="2400" dirty="0" smtClean="0"/>
              <a:t>Elektrik akımına maruz kalan bakterilerin görünümü üzerinde yapılan bir kontrol, bakteri hücrelerinin mevcut olduğunu, ancak normal 'sosis’ şekline sahip olmak yerine, hücrelerin büyüdüğünü ancak bölünmediğini gösteren uzun spagetti benzeri çubuklar olduğunu ortaya koydu.</a:t>
            </a:r>
          </a:p>
          <a:p>
            <a:endParaRPr lang="tr-TR" dirty="0"/>
          </a:p>
        </p:txBody>
      </p:sp>
      <p:sp>
        <p:nvSpPr>
          <p:cNvPr id="3" name="Veri Yer Tutucusu 2"/>
          <p:cNvSpPr>
            <a:spLocks noGrp="1"/>
          </p:cNvSpPr>
          <p:nvPr>
            <p:ph type="dt" sz="half" idx="10"/>
          </p:nvPr>
        </p:nvSpPr>
        <p:spPr/>
        <p:txBody>
          <a:bodyPr/>
          <a:lstStyle/>
          <a:p>
            <a:fld id="{2658AFE2-FAA7-4ABE-A48F-010349DDE91E}"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2474396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65176" y="283464"/>
            <a:ext cx="11539728" cy="5539978"/>
          </a:xfrm>
          <a:prstGeom prst="rect">
            <a:avLst/>
          </a:prstGeom>
          <a:noFill/>
        </p:spPr>
        <p:txBody>
          <a:bodyPr wrap="square" rtlCol="0">
            <a:spAutoFit/>
          </a:bodyPr>
          <a:lstStyle/>
          <a:p>
            <a:r>
              <a:rPr lang="tr-TR" sz="2400" dirty="0" smtClean="0"/>
              <a:t>Yeni ve çok </a:t>
            </a:r>
            <a:r>
              <a:rPr lang="tr-TR" sz="2400" dirty="0" err="1" smtClean="0"/>
              <a:t>sıradışı</a:t>
            </a:r>
            <a:r>
              <a:rPr lang="tr-TR" sz="2400" dirty="0" smtClean="0"/>
              <a:t> bir şey gözlemlediklerini algılayan araştırmacılar, elektrik akımının kendisinin hücre bölünmesi üzerinde doğrudan bir etkisi olmamasına rağmen, kontrol deneylerinde akımın hücrede oksijen, amonyum iyonu (NH4þ) ve klorür iyonu (Cl) gerektiren kültür ortamında. kimyasal reaksiyona neden olduğunu göstermeyi başardılar. </a:t>
            </a:r>
            <a:endParaRPr lang="tr-TR" dirty="0"/>
          </a:p>
          <a:p>
            <a:endParaRPr lang="tr-TR" dirty="0" smtClean="0"/>
          </a:p>
          <a:p>
            <a:r>
              <a:rPr lang="tr-TR" sz="2400" dirty="0" smtClean="0"/>
              <a:t>Bunu öğrendikten sonra ve akımın elektrotların yüzeyinde az miktarda platin metalin çözünmesine neden olduğunu fark ettikten </a:t>
            </a:r>
            <a:r>
              <a:rPr lang="tr-TR" sz="2400" dirty="0" err="1" smtClean="0"/>
              <a:t>sonra,akım</a:t>
            </a:r>
            <a:r>
              <a:rPr lang="tr-TR" sz="2400" dirty="0" smtClean="0"/>
              <a:t> bir şekilde kültür ortamında platin kompleksleri üretiyordu ve elektrik akımı değil, bu kimyasal türlerin E. </a:t>
            </a:r>
            <a:r>
              <a:rPr lang="tr-TR" sz="2400" dirty="0" err="1" smtClean="0"/>
              <a:t>coli'nin</a:t>
            </a:r>
            <a:r>
              <a:rPr lang="tr-TR" sz="2400" dirty="0" smtClean="0"/>
              <a:t> büyümesini etkilediği görülüyordu. Elektrottaki </a:t>
            </a:r>
            <a:r>
              <a:rPr lang="tr-TR" sz="2400" dirty="0" err="1" smtClean="0"/>
              <a:t>elementer</a:t>
            </a:r>
            <a:r>
              <a:rPr lang="tr-TR" sz="2400" dirty="0" smtClean="0"/>
              <a:t> platinin Pt</a:t>
            </a:r>
            <a:r>
              <a:rPr lang="tr-TR" sz="2400" baseline="30000" dirty="0" smtClean="0"/>
              <a:t>4+</a:t>
            </a:r>
            <a:r>
              <a:rPr lang="tr-TR" sz="2400" dirty="0" smtClean="0"/>
              <a:t>'e yükseltgendiğinden şüphelenerek, Pt</a:t>
            </a:r>
            <a:r>
              <a:rPr lang="tr-TR" sz="2400" baseline="30000" dirty="0" smtClean="0"/>
              <a:t>4+</a:t>
            </a:r>
            <a:r>
              <a:rPr lang="tr-TR" sz="2400" dirty="0" smtClean="0"/>
              <a:t>'e bulundurmanın yanı sıra klorür ve amonyum iyonu içeren bir </a:t>
            </a:r>
          </a:p>
          <a:p>
            <a:r>
              <a:rPr lang="tr-TR" sz="2400" dirty="0" smtClean="0"/>
              <a:t>[NH</a:t>
            </a:r>
            <a:r>
              <a:rPr lang="tr-TR" sz="2400" baseline="-25000" dirty="0" smtClean="0"/>
              <a:t>4</a:t>
            </a:r>
            <a:r>
              <a:rPr lang="tr-TR" sz="2400" dirty="0" smtClean="0"/>
              <a:t>] </a:t>
            </a:r>
            <a:r>
              <a:rPr lang="tr-TR" sz="2400" baseline="-25000" dirty="0" smtClean="0"/>
              <a:t>2</a:t>
            </a:r>
            <a:r>
              <a:rPr lang="tr-TR" sz="2400" dirty="0" smtClean="0"/>
              <a:t> [PtCl</a:t>
            </a:r>
            <a:r>
              <a:rPr lang="tr-TR" sz="2400" baseline="-25000" dirty="0" smtClean="0"/>
              <a:t>6</a:t>
            </a:r>
            <a:r>
              <a:rPr lang="tr-TR" sz="2400" dirty="0" smtClean="0"/>
              <a:t>] örneğini test ettiler, ancak bileşiğin bakterilerin büyüme üzerinde hiçbir etkisi </a:t>
            </a:r>
            <a:r>
              <a:rPr lang="tr-TR" sz="2400" dirty="0" err="1" smtClean="0"/>
              <a:t>yoktu.Bununla</a:t>
            </a:r>
            <a:r>
              <a:rPr lang="tr-TR" sz="2400" dirty="0" smtClean="0"/>
              <a:t> birlikte, [NH</a:t>
            </a:r>
            <a:r>
              <a:rPr lang="tr-TR" sz="2400" baseline="-25000" dirty="0" smtClean="0"/>
              <a:t>4</a:t>
            </a:r>
            <a:r>
              <a:rPr lang="tr-TR" sz="2400" dirty="0" smtClean="0"/>
              <a:t>] </a:t>
            </a:r>
            <a:r>
              <a:rPr lang="tr-TR" sz="2400" baseline="-25000" dirty="0" smtClean="0"/>
              <a:t>2</a:t>
            </a:r>
            <a:r>
              <a:rPr lang="tr-TR" sz="2400" dirty="0" smtClean="0"/>
              <a:t> [PtCl</a:t>
            </a:r>
            <a:r>
              <a:rPr lang="tr-TR" sz="2400" baseline="-25000" dirty="0" smtClean="0"/>
              <a:t>6</a:t>
            </a:r>
            <a:r>
              <a:rPr lang="tr-TR" sz="2400" dirty="0" smtClean="0"/>
              <a:t>] çözeltileri laboratuvar tezgahı üzerinde uzun bir süre ortam ışığına maruz bırakıldıysa veya bir ışık kaynağı kullanılarak kasıtlı olarak radyasyona maruz bırakıldıysa, sonuçta ortaya çıkan çözeltiler, E. </a:t>
            </a:r>
            <a:r>
              <a:rPr lang="tr-TR" sz="2400" dirty="0" err="1" smtClean="0"/>
              <a:t>coli'nin</a:t>
            </a:r>
            <a:r>
              <a:rPr lang="tr-TR" sz="2400" dirty="0" smtClean="0"/>
              <a:t> bölünmesinin bloke edilmesinde çok etkili olmuştur.</a:t>
            </a:r>
            <a:endParaRPr lang="tr-TR" sz="2400" dirty="0"/>
          </a:p>
        </p:txBody>
      </p:sp>
      <p:sp>
        <p:nvSpPr>
          <p:cNvPr id="3" name="Veri Yer Tutucusu 2"/>
          <p:cNvSpPr>
            <a:spLocks noGrp="1"/>
          </p:cNvSpPr>
          <p:nvPr>
            <p:ph type="dt" sz="half" idx="10"/>
          </p:nvPr>
        </p:nvSpPr>
        <p:spPr/>
        <p:txBody>
          <a:bodyPr/>
          <a:lstStyle/>
          <a:p>
            <a:fld id="{D54BA54D-6219-42F7-AB08-1BC57C98B467}"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2808427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37161" y="155448"/>
            <a:ext cx="11539728" cy="5632311"/>
          </a:xfrm>
          <a:prstGeom prst="rect">
            <a:avLst/>
          </a:prstGeom>
          <a:noFill/>
        </p:spPr>
        <p:txBody>
          <a:bodyPr wrap="square" rtlCol="0">
            <a:spAutoFit/>
          </a:bodyPr>
          <a:lstStyle/>
          <a:p>
            <a:r>
              <a:rPr lang="tr-TR" sz="2400" dirty="0" smtClean="0"/>
              <a:t>Bu gözlemler, araştırmacıları Pt</a:t>
            </a:r>
            <a:r>
              <a:rPr lang="tr-TR" sz="2400" baseline="30000" dirty="0" smtClean="0"/>
              <a:t>2+</a:t>
            </a:r>
            <a:r>
              <a:rPr lang="tr-TR" sz="2400" dirty="0" smtClean="0"/>
              <a:t> içeren [NH</a:t>
            </a:r>
            <a:r>
              <a:rPr lang="tr-TR" sz="2400" baseline="-25000" dirty="0" smtClean="0"/>
              <a:t>4</a:t>
            </a:r>
            <a:r>
              <a:rPr lang="tr-TR" sz="2400" dirty="0" smtClean="0"/>
              <a:t>] </a:t>
            </a:r>
            <a:r>
              <a:rPr lang="tr-TR" sz="2400" baseline="-25000" dirty="0" smtClean="0"/>
              <a:t>2</a:t>
            </a:r>
            <a:r>
              <a:rPr lang="tr-TR" sz="2400" dirty="0" smtClean="0"/>
              <a:t> [PtCl</a:t>
            </a:r>
            <a:r>
              <a:rPr lang="tr-TR" sz="2400" baseline="-25000" dirty="0" smtClean="0"/>
              <a:t>4</a:t>
            </a:r>
            <a:r>
              <a:rPr lang="tr-TR" sz="2400" dirty="0" smtClean="0"/>
              <a:t>] çözeltilerini ışınlamaya yöneltti ve çözümleri analiz ettikten sonra, foto reaksiyonlarda üretilen nötr kimyasal türlerin E. </a:t>
            </a:r>
            <a:r>
              <a:rPr lang="tr-TR" sz="2400" dirty="0" err="1" smtClean="0"/>
              <a:t>coli</a:t>
            </a:r>
            <a:r>
              <a:rPr lang="tr-TR" sz="2400" dirty="0" smtClean="0"/>
              <a:t> hücrelerinin bölünmemesinden sorumlu olduğu sonucuna vardılar. </a:t>
            </a:r>
          </a:p>
          <a:p>
            <a:endParaRPr lang="tr-TR" sz="2400" dirty="0" smtClean="0"/>
          </a:p>
          <a:p>
            <a:r>
              <a:rPr lang="tr-TR" sz="2400" dirty="0" smtClean="0"/>
              <a:t>Birçok platin kompleksinin otantik örneklerini sentezleyerek öğrendiler ki;  Pt</a:t>
            </a:r>
            <a:r>
              <a:rPr lang="tr-TR" sz="2400" baseline="30000" dirty="0" smtClean="0"/>
              <a:t>4+</a:t>
            </a:r>
            <a:r>
              <a:rPr lang="tr-TR" sz="2400" dirty="0" smtClean="0"/>
              <a:t> içeren altı koordineli </a:t>
            </a:r>
            <a:r>
              <a:rPr lang="tr-TR" sz="2400" dirty="0" err="1" smtClean="0"/>
              <a:t>oktahedral</a:t>
            </a:r>
            <a:r>
              <a:rPr lang="tr-TR" sz="2400" dirty="0" smtClean="0"/>
              <a:t> </a:t>
            </a:r>
            <a:r>
              <a:rPr lang="tr-TR" sz="2400" dirty="0" err="1" smtClean="0"/>
              <a:t>cis</a:t>
            </a:r>
            <a:r>
              <a:rPr lang="tr-TR" sz="2400" dirty="0" smtClean="0"/>
              <a:t>- [PtCl</a:t>
            </a:r>
            <a:r>
              <a:rPr lang="tr-TR" sz="2400" baseline="-25000" dirty="0" smtClean="0"/>
              <a:t>4</a:t>
            </a:r>
            <a:r>
              <a:rPr lang="tr-TR" sz="2400" dirty="0" smtClean="0"/>
              <a:t> (NH</a:t>
            </a:r>
            <a:r>
              <a:rPr lang="tr-TR" sz="2400" baseline="-25000" dirty="0" smtClean="0"/>
              <a:t>3</a:t>
            </a:r>
            <a:r>
              <a:rPr lang="tr-TR" sz="2400" dirty="0" smtClean="0"/>
              <a:t>) </a:t>
            </a:r>
            <a:r>
              <a:rPr lang="tr-TR" sz="2400" baseline="-25000" dirty="0" smtClean="0"/>
              <a:t>2</a:t>
            </a:r>
            <a:r>
              <a:rPr lang="tr-TR" sz="2400" dirty="0" smtClean="0"/>
              <a:t>] ve Pt</a:t>
            </a:r>
            <a:r>
              <a:rPr lang="tr-TR" sz="2400" baseline="30000" dirty="0" smtClean="0"/>
              <a:t>2+</a:t>
            </a:r>
            <a:r>
              <a:rPr lang="tr-TR" sz="2400" dirty="0" smtClean="0"/>
              <a:t> içeren dört koordineli kare düzlem</a:t>
            </a:r>
          </a:p>
          <a:p>
            <a:r>
              <a:rPr lang="tr-TR" sz="2400" dirty="0" smtClean="0"/>
              <a:t> </a:t>
            </a:r>
            <a:r>
              <a:rPr lang="tr-TR" sz="2400" dirty="0" err="1" smtClean="0"/>
              <a:t>cis</a:t>
            </a:r>
            <a:r>
              <a:rPr lang="tr-TR" sz="2400" dirty="0" smtClean="0"/>
              <a:t>- [PtCl</a:t>
            </a:r>
            <a:r>
              <a:rPr lang="tr-TR" sz="2400" baseline="-25000" dirty="0" smtClean="0"/>
              <a:t>2</a:t>
            </a:r>
            <a:r>
              <a:rPr lang="tr-TR" sz="2400" dirty="0" smtClean="0"/>
              <a:t> (NH</a:t>
            </a:r>
            <a:r>
              <a:rPr lang="tr-TR" sz="2400" baseline="-25000" dirty="0" smtClean="0"/>
              <a:t>3</a:t>
            </a:r>
            <a:r>
              <a:rPr lang="tr-TR" sz="2400" dirty="0" smtClean="0"/>
              <a:t>) </a:t>
            </a:r>
            <a:r>
              <a:rPr lang="tr-TR" sz="2400" baseline="-25000" dirty="0" smtClean="0"/>
              <a:t>2</a:t>
            </a:r>
            <a:r>
              <a:rPr lang="tr-TR" sz="2400" dirty="0" smtClean="0"/>
              <a:t>] '</a:t>
            </a:r>
            <a:r>
              <a:rPr lang="tr-TR" sz="2400" dirty="0" err="1" smtClean="0"/>
              <a:t>nin</a:t>
            </a:r>
            <a:r>
              <a:rPr lang="tr-TR" sz="2400" dirty="0" smtClean="0"/>
              <a:t> bakteri hücrelerinin uzamasına neden olur.</a:t>
            </a:r>
          </a:p>
          <a:p>
            <a:endParaRPr lang="tr-TR" sz="2400" dirty="0" smtClean="0"/>
          </a:p>
          <a:p>
            <a:r>
              <a:rPr lang="tr-TR" sz="2400" dirty="0" smtClean="0"/>
              <a:t>Hücre bölünmesini </a:t>
            </a:r>
            <a:r>
              <a:rPr lang="tr-TR" sz="2400" dirty="0" err="1" smtClean="0"/>
              <a:t>inhibe</a:t>
            </a:r>
            <a:r>
              <a:rPr lang="tr-TR" sz="2400" dirty="0" smtClean="0"/>
              <a:t> edebilen bir platin kompleksinin kanseri tedavi etmek için de yararlı olabileceğini düşünen </a:t>
            </a:r>
            <a:r>
              <a:rPr lang="tr-TR" sz="2400" dirty="0" err="1" smtClean="0"/>
              <a:t>Rosenberg</a:t>
            </a:r>
            <a:r>
              <a:rPr lang="tr-TR" sz="2400" dirty="0" smtClean="0"/>
              <a:t> ve grubu, platin bileşiklerinin tümör taşıyan fareler üzerindeki etkilerini araştırdı.</a:t>
            </a:r>
          </a:p>
          <a:p>
            <a:endParaRPr lang="tr-TR" sz="2400" dirty="0" smtClean="0"/>
          </a:p>
          <a:p>
            <a:r>
              <a:rPr lang="tr-TR" sz="2400" dirty="0" smtClean="0"/>
              <a:t>Daha sonra </a:t>
            </a:r>
            <a:r>
              <a:rPr lang="tr-TR" sz="2400" dirty="0" err="1" smtClean="0"/>
              <a:t>cisplatin</a:t>
            </a:r>
            <a:r>
              <a:rPr lang="tr-TR" sz="2400" dirty="0" smtClean="0"/>
              <a:t> olarak bilinecek olan </a:t>
            </a:r>
            <a:r>
              <a:rPr lang="tr-TR" sz="2400" dirty="0" err="1" smtClean="0"/>
              <a:t>cis</a:t>
            </a:r>
            <a:r>
              <a:rPr lang="tr-TR" sz="2400" dirty="0" smtClean="0"/>
              <a:t>- [PtCl</a:t>
            </a:r>
            <a:r>
              <a:rPr lang="tr-TR" sz="2400" baseline="-25000" dirty="0" smtClean="0"/>
              <a:t>2</a:t>
            </a:r>
            <a:r>
              <a:rPr lang="tr-TR" sz="2400" dirty="0" smtClean="0"/>
              <a:t> (NH</a:t>
            </a:r>
            <a:r>
              <a:rPr lang="tr-TR" sz="2400" baseline="-25000" dirty="0" smtClean="0"/>
              <a:t>3</a:t>
            </a:r>
            <a:r>
              <a:rPr lang="tr-TR" sz="2400" dirty="0" smtClean="0"/>
              <a:t>) </a:t>
            </a:r>
            <a:r>
              <a:rPr lang="tr-TR" sz="2400" baseline="-25000" dirty="0" smtClean="0"/>
              <a:t>2</a:t>
            </a:r>
            <a:r>
              <a:rPr lang="tr-TR" sz="2400" dirty="0" smtClean="0"/>
              <a:t>] '</a:t>
            </a:r>
            <a:r>
              <a:rPr lang="tr-TR" sz="2400" dirty="0" err="1" smtClean="0"/>
              <a:t>nin</a:t>
            </a:r>
            <a:r>
              <a:rPr lang="tr-TR" sz="2400" dirty="0" smtClean="0"/>
              <a:t> farelerde sarkom180 ve lösemi L1210'u durdurmada oldukça etkili olduğunu bulurken trans </a:t>
            </a:r>
            <a:r>
              <a:rPr lang="tr-TR" sz="2400" dirty="0" err="1" smtClean="0"/>
              <a:t>isomer</a:t>
            </a:r>
            <a:r>
              <a:rPr lang="tr-TR" sz="2400" dirty="0" smtClean="0"/>
              <a:t>, trans [PtCl</a:t>
            </a:r>
            <a:r>
              <a:rPr lang="tr-TR" sz="2400" baseline="-25000" dirty="0" smtClean="0"/>
              <a:t>2</a:t>
            </a:r>
            <a:r>
              <a:rPr lang="tr-TR" sz="2400" dirty="0" smtClean="0"/>
              <a:t> (NH</a:t>
            </a:r>
            <a:r>
              <a:rPr lang="tr-TR" sz="2400" baseline="-25000" dirty="0" smtClean="0"/>
              <a:t>3</a:t>
            </a:r>
            <a:r>
              <a:rPr lang="tr-TR" sz="2400" dirty="0" smtClean="0"/>
              <a:t>) </a:t>
            </a:r>
            <a:r>
              <a:rPr lang="tr-TR" sz="2400" baseline="-25000" dirty="0" smtClean="0"/>
              <a:t>2</a:t>
            </a:r>
            <a:r>
              <a:rPr lang="tr-TR" sz="2400" dirty="0" smtClean="0"/>
              <a:t>] çok az </a:t>
            </a:r>
            <a:r>
              <a:rPr lang="tr-TR" sz="2400" dirty="0" err="1" smtClean="0"/>
              <a:t>antitümör</a:t>
            </a:r>
            <a:r>
              <a:rPr lang="tr-TR" sz="2400" dirty="0" smtClean="0"/>
              <a:t> aktivitesi sergiledi.</a:t>
            </a:r>
            <a:endParaRPr lang="tr-TR" sz="2400" dirty="0"/>
          </a:p>
        </p:txBody>
      </p:sp>
      <p:sp>
        <p:nvSpPr>
          <p:cNvPr id="3" name="Veri Yer Tutucusu 2"/>
          <p:cNvSpPr>
            <a:spLocks noGrp="1"/>
          </p:cNvSpPr>
          <p:nvPr>
            <p:ph type="dt" sz="half" idx="10"/>
          </p:nvPr>
        </p:nvSpPr>
        <p:spPr/>
        <p:txBody>
          <a:bodyPr/>
          <a:lstStyle/>
          <a:p>
            <a:fld id="{6287CBCE-2B65-447C-A4A1-2694D39466C0}"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2631453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4883" y="277053"/>
            <a:ext cx="11110525" cy="3970318"/>
          </a:xfrm>
          <a:prstGeom prst="rect">
            <a:avLst/>
          </a:prstGeom>
          <a:noFill/>
        </p:spPr>
        <p:txBody>
          <a:bodyPr wrap="square" rtlCol="0">
            <a:spAutoFit/>
          </a:bodyPr>
          <a:lstStyle/>
          <a:p>
            <a:endParaRPr lang="tr-TR" sz="2800" dirty="0" smtClean="0">
              <a:solidFill>
                <a:srgbClr val="FF0000"/>
              </a:solidFill>
            </a:endParaRPr>
          </a:p>
          <a:p>
            <a:r>
              <a:rPr lang="tr-TR" sz="2800" dirty="0" smtClean="0">
                <a:solidFill>
                  <a:srgbClr val="FF0000"/>
                </a:solidFill>
              </a:rPr>
              <a:t>3.1 </a:t>
            </a:r>
            <a:r>
              <a:rPr lang="tr-TR" sz="2800" dirty="0" err="1" smtClean="0">
                <a:solidFill>
                  <a:srgbClr val="FF0000"/>
                </a:solidFill>
              </a:rPr>
              <a:t>Sisplatinin</a:t>
            </a:r>
            <a:r>
              <a:rPr lang="tr-TR" sz="2800" dirty="0" smtClean="0">
                <a:solidFill>
                  <a:srgbClr val="FF0000"/>
                </a:solidFill>
              </a:rPr>
              <a:t> fiziksel ve kimyasal özellikleri</a:t>
            </a:r>
          </a:p>
          <a:p>
            <a:endParaRPr lang="tr-TR" sz="2800" dirty="0" smtClean="0">
              <a:solidFill>
                <a:srgbClr val="FF0000"/>
              </a:solidFill>
            </a:endParaRPr>
          </a:p>
          <a:p>
            <a:r>
              <a:rPr lang="tr-TR" sz="2800" dirty="0" err="1" smtClean="0"/>
              <a:t>Cis-diamminedikloroplatin</a:t>
            </a:r>
            <a:r>
              <a:rPr lang="tr-TR" sz="2800" dirty="0" smtClean="0"/>
              <a:t> (II), </a:t>
            </a:r>
            <a:r>
              <a:rPr lang="tr-TR" sz="2800" dirty="0" err="1" smtClean="0"/>
              <a:t>cis</a:t>
            </a:r>
            <a:r>
              <a:rPr lang="tr-TR" sz="2800" dirty="0" smtClean="0"/>
              <a:t>- [PtCl</a:t>
            </a:r>
            <a:r>
              <a:rPr lang="tr-TR" sz="2800" baseline="-25000" dirty="0" smtClean="0"/>
              <a:t>2</a:t>
            </a:r>
            <a:r>
              <a:rPr lang="tr-TR" sz="2800" dirty="0" smtClean="0"/>
              <a:t> (NH</a:t>
            </a:r>
            <a:r>
              <a:rPr lang="tr-TR" sz="2800" baseline="-25000" dirty="0" smtClean="0"/>
              <a:t>3</a:t>
            </a:r>
            <a:r>
              <a:rPr lang="tr-TR" sz="2800" dirty="0" smtClean="0"/>
              <a:t>) </a:t>
            </a:r>
            <a:r>
              <a:rPr lang="tr-TR" sz="2800" baseline="-25000" dirty="0" smtClean="0"/>
              <a:t>2</a:t>
            </a:r>
            <a:r>
              <a:rPr lang="tr-TR" sz="2800" dirty="0" smtClean="0"/>
              <a:t>], </a:t>
            </a:r>
            <a:r>
              <a:rPr lang="tr-TR" sz="2800" dirty="0" err="1" smtClean="0"/>
              <a:t>cisplatin</a:t>
            </a:r>
            <a:r>
              <a:rPr lang="tr-TR" sz="2800" dirty="0" smtClean="0"/>
              <a:t>, ilk olarak 1844'te </a:t>
            </a:r>
            <a:r>
              <a:rPr lang="tr-TR" sz="2800" dirty="0" err="1" smtClean="0"/>
              <a:t>Peyrone</a:t>
            </a:r>
            <a:r>
              <a:rPr lang="tr-TR" sz="2800" dirty="0" smtClean="0"/>
              <a:t> tarafından sentezlenen parlak sarı bir katıdır.</a:t>
            </a:r>
          </a:p>
          <a:p>
            <a:r>
              <a:rPr lang="tr-TR" sz="2800" dirty="0" smtClean="0"/>
              <a:t>Modern </a:t>
            </a:r>
            <a:r>
              <a:rPr lang="tr-TR" sz="2800" dirty="0" err="1" smtClean="0"/>
              <a:t>sisplatin</a:t>
            </a:r>
            <a:r>
              <a:rPr lang="tr-TR" sz="2800" dirty="0" smtClean="0"/>
              <a:t> sentezi, iki amonyak molekülünü kare düzlem platin iyonu üzerindeki </a:t>
            </a:r>
            <a:r>
              <a:rPr lang="tr-TR" sz="2800" dirty="0" err="1" smtClean="0"/>
              <a:t>cis</a:t>
            </a:r>
            <a:r>
              <a:rPr lang="tr-TR" sz="2800" dirty="0" smtClean="0"/>
              <a:t> bölgelerine verimli bir şekilde yönlendirmek için iyodür iyonunun trans etkisini kullanan </a:t>
            </a:r>
            <a:r>
              <a:rPr lang="tr-TR" sz="2800" dirty="0" err="1" smtClean="0"/>
              <a:t>Dhara</a:t>
            </a:r>
            <a:r>
              <a:rPr lang="tr-TR" sz="2800" dirty="0" smtClean="0"/>
              <a:t> yöntemini kullanır.</a:t>
            </a:r>
          </a:p>
          <a:p>
            <a:endParaRPr lang="tr-TR" sz="2800" dirty="0" smtClean="0"/>
          </a:p>
        </p:txBody>
      </p:sp>
      <p:sp>
        <p:nvSpPr>
          <p:cNvPr id="3" name="Veri Yer Tutucusu 2"/>
          <p:cNvSpPr>
            <a:spLocks noGrp="1"/>
          </p:cNvSpPr>
          <p:nvPr>
            <p:ph type="dt" sz="half" idx="10"/>
          </p:nvPr>
        </p:nvSpPr>
        <p:spPr/>
        <p:txBody>
          <a:bodyPr/>
          <a:lstStyle/>
          <a:p>
            <a:fld id="{2389B7A2-AD3C-4090-8853-62CB64BDE000}"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2004139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316736" y="195031"/>
            <a:ext cx="7636764" cy="5167544"/>
          </a:xfrm>
          <a:prstGeom prst="rect">
            <a:avLst/>
          </a:prstGeom>
        </p:spPr>
      </p:pic>
      <p:sp>
        <p:nvSpPr>
          <p:cNvPr id="3" name="Metin kutusu 2"/>
          <p:cNvSpPr txBox="1"/>
          <p:nvPr/>
        </p:nvSpPr>
        <p:spPr>
          <a:xfrm>
            <a:off x="475489" y="5622146"/>
            <a:ext cx="9345167" cy="369332"/>
          </a:xfrm>
          <a:prstGeom prst="rect">
            <a:avLst/>
          </a:prstGeom>
          <a:noFill/>
        </p:spPr>
        <p:txBody>
          <a:bodyPr wrap="square" rtlCol="0">
            <a:spAutoFit/>
          </a:bodyPr>
          <a:lstStyle/>
          <a:p>
            <a:r>
              <a:rPr lang="en-US" dirty="0" smtClean="0"/>
              <a:t>Synthesis of cisplatin</a:t>
            </a:r>
            <a:r>
              <a:rPr lang="tr-TR" dirty="0" err="1" smtClean="0"/>
              <a:t>cisplatinin</a:t>
            </a:r>
            <a:r>
              <a:rPr lang="tr-TR" dirty="0" smtClean="0"/>
              <a:t> </a:t>
            </a:r>
            <a:r>
              <a:rPr lang="tr-TR" dirty="0" err="1" smtClean="0">
                <a:solidFill>
                  <a:srgbClr val="FF0000"/>
                </a:solidFill>
              </a:rPr>
              <a:t>Dhara</a:t>
            </a:r>
            <a:r>
              <a:rPr lang="tr-TR" dirty="0" smtClean="0">
                <a:solidFill>
                  <a:srgbClr val="FF0000"/>
                </a:solidFill>
              </a:rPr>
              <a:t> metodu </a:t>
            </a:r>
            <a:r>
              <a:rPr lang="tr-TR" dirty="0" smtClean="0"/>
              <a:t>ile sentezi. Tüm reaksiyonlar sulu ortamdadır.</a:t>
            </a:r>
            <a:endParaRPr lang="tr-TR" dirty="0"/>
          </a:p>
        </p:txBody>
      </p:sp>
      <p:sp>
        <p:nvSpPr>
          <p:cNvPr id="4" name="Veri Yer Tutucusu 3"/>
          <p:cNvSpPr>
            <a:spLocks noGrp="1"/>
          </p:cNvSpPr>
          <p:nvPr>
            <p:ph type="dt" sz="half" idx="10"/>
          </p:nvPr>
        </p:nvSpPr>
        <p:spPr/>
        <p:txBody>
          <a:bodyPr/>
          <a:lstStyle/>
          <a:p>
            <a:fld id="{8500ABF9-A79E-4B59-B870-80FC8F77960C}"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661697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7136" y="429090"/>
            <a:ext cx="10841736" cy="4832092"/>
          </a:xfrm>
          <a:prstGeom prst="rect">
            <a:avLst/>
          </a:prstGeom>
        </p:spPr>
        <p:txBody>
          <a:bodyPr wrap="square">
            <a:spAutoFit/>
          </a:bodyPr>
          <a:lstStyle/>
          <a:p>
            <a:r>
              <a:rPr lang="tr-TR" sz="2800" dirty="0" smtClean="0"/>
              <a:t>Pt</a:t>
            </a:r>
            <a:r>
              <a:rPr lang="tr-TR" sz="2800" baseline="30000" dirty="0" smtClean="0"/>
              <a:t>2+</a:t>
            </a:r>
            <a:r>
              <a:rPr lang="tr-TR" sz="2800" dirty="0" smtClean="0"/>
              <a:t>, 5d</a:t>
            </a:r>
            <a:r>
              <a:rPr lang="tr-TR" sz="2800" baseline="30000" dirty="0" smtClean="0"/>
              <a:t>8</a:t>
            </a:r>
            <a:r>
              <a:rPr lang="tr-TR" sz="2800" dirty="0" smtClean="0"/>
              <a:t> elektronik konfigürasyonuna sahip olduğundan ve </a:t>
            </a:r>
            <a:r>
              <a:rPr lang="tr-TR" sz="2800" dirty="0" err="1" smtClean="0"/>
              <a:t>cisplatin</a:t>
            </a:r>
            <a:r>
              <a:rPr lang="tr-TR" sz="2800" dirty="0" smtClean="0"/>
              <a:t> </a:t>
            </a:r>
            <a:r>
              <a:rPr lang="tr-TR" sz="2800" dirty="0" err="1" smtClean="0"/>
              <a:t>diyamanyetik</a:t>
            </a:r>
            <a:r>
              <a:rPr lang="tr-TR" sz="2800" dirty="0" smtClean="0"/>
              <a:t> (S=0) olduğundan, kare düzlem kompleksteki d-</a:t>
            </a:r>
            <a:r>
              <a:rPr lang="tr-TR" sz="2800" dirty="0" err="1" smtClean="0"/>
              <a:t>orbitalleri</a:t>
            </a:r>
            <a:r>
              <a:rPr lang="tr-TR" sz="2800" dirty="0" smtClean="0"/>
              <a:t>, artan enerji sırasına göre içeren elektronik konfigürasyon</a:t>
            </a:r>
          </a:p>
          <a:p>
            <a:endParaRPr lang="tr-TR" sz="2800" dirty="0" smtClean="0"/>
          </a:p>
          <a:p>
            <a:r>
              <a:rPr lang="tr-TR" sz="2800" dirty="0" smtClean="0"/>
              <a:t> d</a:t>
            </a:r>
            <a:r>
              <a:rPr lang="tr-TR" sz="2800" baseline="30000" dirty="0" smtClean="0"/>
              <a:t>2</a:t>
            </a:r>
            <a:r>
              <a:rPr lang="tr-TR" sz="2800" dirty="0" smtClean="0"/>
              <a:t> </a:t>
            </a:r>
            <a:r>
              <a:rPr lang="tr-TR" sz="2800" baseline="-25000" dirty="0" err="1" smtClean="0"/>
              <a:t>xz</a:t>
            </a:r>
            <a:r>
              <a:rPr lang="tr-TR" sz="2800" dirty="0" smtClean="0"/>
              <a:t>‘; d</a:t>
            </a:r>
            <a:r>
              <a:rPr lang="tr-TR" sz="2800" baseline="30000" dirty="0" smtClean="0"/>
              <a:t>2</a:t>
            </a:r>
            <a:r>
              <a:rPr lang="tr-TR" sz="2800" baseline="-25000" dirty="0" smtClean="0"/>
              <a:t>yz</a:t>
            </a:r>
            <a:r>
              <a:rPr lang="tr-TR" sz="2800" dirty="0" smtClean="0"/>
              <a:t> (dejenere),</a:t>
            </a:r>
          </a:p>
          <a:p>
            <a:r>
              <a:rPr lang="tr-TR" sz="2800" dirty="0" smtClean="0"/>
              <a:t> d</a:t>
            </a:r>
            <a:r>
              <a:rPr lang="tr-TR" sz="2800" baseline="30000" dirty="0" smtClean="0"/>
              <a:t>2</a:t>
            </a:r>
            <a:r>
              <a:rPr lang="tr-TR" sz="2800" baseline="-25000" dirty="0" smtClean="0"/>
              <a:t>z2</a:t>
            </a:r>
            <a:r>
              <a:rPr lang="tr-TR" sz="2800" dirty="0" smtClean="0"/>
              <a:t>;    d</a:t>
            </a:r>
            <a:r>
              <a:rPr lang="tr-TR" sz="2800" baseline="30000" dirty="0" smtClean="0"/>
              <a:t>2</a:t>
            </a:r>
            <a:r>
              <a:rPr lang="tr-TR" sz="2800" dirty="0" smtClean="0"/>
              <a:t> </a:t>
            </a:r>
            <a:r>
              <a:rPr lang="tr-TR" sz="2800" baseline="-25000" dirty="0" err="1" smtClean="0"/>
              <a:t>xy</a:t>
            </a:r>
            <a:r>
              <a:rPr lang="tr-TR" sz="2800" dirty="0" smtClean="0"/>
              <a:t>;   d</a:t>
            </a:r>
            <a:r>
              <a:rPr lang="tr-TR" sz="2800" baseline="30000" dirty="0" smtClean="0"/>
              <a:t>0</a:t>
            </a:r>
            <a:r>
              <a:rPr lang="tr-TR" sz="2800" dirty="0" smtClean="0"/>
              <a:t> </a:t>
            </a:r>
            <a:r>
              <a:rPr lang="tr-TR" sz="2800" baseline="-25000" dirty="0" smtClean="0"/>
              <a:t>x2 y2</a:t>
            </a:r>
            <a:r>
              <a:rPr lang="tr-TR" sz="2800" dirty="0" smtClean="0"/>
              <a:t>. </a:t>
            </a:r>
            <a:r>
              <a:rPr lang="tr-TR" sz="2800" dirty="0" err="1" smtClean="0"/>
              <a:t>dir</a:t>
            </a:r>
            <a:r>
              <a:rPr lang="tr-TR" sz="2800" dirty="0" smtClean="0"/>
              <a:t>. </a:t>
            </a:r>
          </a:p>
          <a:p>
            <a:endParaRPr lang="tr-TR" sz="2800" dirty="0" smtClean="0"/>
          </a:p>
          <a:p>
            <a:r>
              <a:rPr lang="tr-TR" sz="2800" dirty="0" smtClean="0"/>
              <a:t>En yüksek enerjili yörünge olan d</a:t>
            </a:r>
            <a:r>
              <a:rPr lang="tr-TR" sz="2800" baseline="-25000" dirty="0" smtClean="0"/>
              <a:t>x2 y2 </a:t>
            </a:r>
            <a:r>
              <a:rPr lang="tr-TR" sz="2800" dirty="0" smtClean="0"/>
              <a:t>boştur, çünkü  </a:t>
            </a:r>
            <a:r>
              <a:rPr lang="tr-TR" sz="2800" dirty="0" err="1" smtClean="0"/>
              <a:t>dxy</a:t>
            </a:r>
            <a:r>
              <a:rPr lang="tr-TR" sz="2800" dirty="0" smtClean="0"/>
              <a:t> ile arasındaki enerji farkı </a:t>
            </a:r>
            <a:r>
              <a:rPr lang="el-GR" sz="2800" dirty="0" smtClean="0"/>
              <a:t>Δ</a:t>
            </a:r>
            <a:r>
              <a:rPr lang="tr-TR" sz="2800" dirty="0" smtClean="0"/>
              <a:t> büyüktür, </a:t>
            </a:r>
          </a:p>
          <a:p>
            <a:endParaRPr lang="tr-TR" sz="2800" dirty="0" smtClean="0"/>
          </a:p>
          <a:p>
            <a:r>
              <a:rPr lang="tr-TR" sz="2800" dirty="0" smtClean="0"/>
              <a:t>iki elektronu daha kararlı </a:t>
            </a:r>
            <a:r>
              <a:rPr lang="tr-TR" sz="2800" dirty="0" err="1" smtClean="0"/>
              <a:t>d</a:t>
            </a:r>
            <a:r>
              <a:rPr lang="tr-TR" sz="2800" baseline="-25000" dirty="0" err="1" smtClean="0"/>
              <a:t>xy</a:t>
            </a:r>
            <a:r>
              <a:rPr lang="tr-TR" sz="2800" dirty="0" smtClean="0"/>
              <a:t> yörüngesinde eşleşmeye zorlar.</a:t>
            </a:r>
            <a:endParaRPr lang="tr-TR" sz="2800" dirty="0"/>
          </a:p>
        </p:txBody>
      </p:sp>
      <p:sp>
        <p:nvSpPr>
          <p:cNvPr id="3" name="Veri Yer Tutucusu 2"/>
          <p:cNvSpPr>
            <a:spLocks noGrp="1"/>
          </p:cNvSpPr>
          <p:nvPr>
            <p:ph type="dt" sz="half" idx="10"/>
          </p:nvPr>
        </p:nvSpPr>
        <p:spPr/>
        <p:txBody>
          <a:bodyPr/>
          <a:lstStyle/>
          <a:p>
            <a:fld id="{B47B2275-7277-4FE0-8ED4-BD488A42C42E}"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1961050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484632" y="207532"/>
            <a:ext cx="10479024" cy="5232310"/>
          </a:xfrm>
          <a:prstGeom prst="rect">
            <a:avLst/>
          </a:prstGeom>
        </p:spPr>
      </p:pic>
      <p:sp>
        <p:nvSpPr>
          <p:cNvPr id="3" name="Metin kutusu 2"/>
          <p:cNvSpPr txBox="1"/>
          <p:nvPr/>
        </p:nvSpPr>
        <p:spPr>
          <a:xfrm>
            <a:off x="905256" y="5897880"/>
            <a:ext cx="8926162" cy="369332"/>
          </a:xfrm>
          <a:prstGeom prst="rect">
            <a:avLst/>
          </a:prstGeom>
          <a:noFill/>
        </p:spPr>
        <p:txBody>
          <a:bodyPr wrap="none" rtlCol="0">
            <a:spAutoFit/>
          </a:bodyPr>
          <a:lstStyle/>
          <a:p>
            <a:r>
              <a:rPr lang="tr-TR" dirty="0" err="1" smtClean="0"/>
              <a:t>Oktahedral</a:t>
            </a:r>
            <a:r>
              <a:rPr lang="tr-TR" dirty="0" smtClean="0"/>
              <a:t>                                                                                                                             </a:t>
            </a:r>
            <a:r>
              <a:rPr lang="tr-TR" dirty="0" err="1" smtClean="0"/>
              <a:t>karedüzlem</a:t>
            </a:r>
            <a:endParaRPr lang="tr-TR" dirty="0"/>
          </a:p>
        </p:txBody>
      </p:sp>
      <p:sp>
        <p:nvSpPr>
          <p:cNvPr id="4" name="Veri Yer Tutucusu 3"/>
          <p:cNvSpPr>
            <a:spLocks noGrp="1"/>
          </p:cNvSpPr>
          <p:nvPr>
            <p:ph type="dt" sz="half" idx="10"/>
          </p:nvPr>
        </p:nvSpPr>
        <p:spPr/>
        <p:txBody>
          <a:bodyPr/>
          <a:lstStyle/>
          <a:p>
            <a:fld id="{4D05E5B1-BBA3-4D0E-B175-7B0EEF50E086}"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Doç.Dr. Nurcan ACAR</a:t>
            </a:r>
            <a:endParaRPr lang="tr-TR"/>
          </a:p>
        </p:txBody>
      </p:sp>
    </p:spTree>
    <p:extLst>
      <p:ext uri="{BB962C8B-B14F-4D97-AF65-F5344CB8AC3E}">
        <p14:creationId xmlns:p14="http://schemas.microsoft.com/office/powerpoint/2010/main" val="325830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261</TotalTime>
  <Words>782</Words>
  <Application>Microsoft Office PowerPoint</Application>
  <PresentationFormat>Geniş ekran</PresentationFormat>
  <Paragraphs>66</Paragraphs>
  <Slides>12</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Calibri</vt:lpstr>
      <vt:lpstr>Calibri Light</vt:lpstr>
      <vt:lpstr>Cambria Math</vt:lpstr>
      <vt:lpstr>Geçmişe bakış</vt:lpstr>
      <vt:lpstr>Cis PLATİN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23</cp:revision>
  <dcterms:created xsi:type="dcterms:W3CDTF">2020-04-06T22:32:33Z</dcterms:created>
  <dcterms:modified xsi:type="dcterms:W3CDTF">2020-04-28T20:40:47Z</dcterms:modified>
</cp:coreProperties>
</file>