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5"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4BE0413-58D6-4EBA-AC88-CC53E3AA2652}"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3451354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4BE0413-58D6-4EBA-AC88-CC53E3AA2652}"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262631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4BE0413-58D6-4EBA-AC88-CC53E3AA2652}"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7C68A03-11F6-4D57-BCF2-59BD00D6DC5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54335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4BE0413-58D6-4EBA-AC88-CC53E3AA2652}"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11200920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4BE0413-58D6-4EBA-AC88-CC53E3AA2652}"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7C68A03-11F6-4D57-BCF2-59BD00D6DC5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6059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4BE0413-58D6-4EBA-AC88-CC53E3AA2652}"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3867462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4BE0413-58D6-4EBA-AC88-CC53E3AA2652}"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15435900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4BE0413-58D6-4EBA-AC88-CC53E3AA2652}"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2498903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4BE0413-58D6-4EBA-AC88-CC53E3AA2652}"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3981855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4BE0413-58D6-4EBA-AC88-CC53E3AA2652}" type="datetimeFigureOut">
              <a:rPr lang="tr-TR" smtClean="0"/>
              <a:t>15.11.2017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3363862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4BE0413-58D6-4EBA-AC88-CC53E3AA2652}"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294926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4BE0413-58D6-4EBA-AC88-CC53E3AA2652}" type="datetimeFigureOut">
              <a:rPr lang="tr-TR" smtClean="0"/>
              <a:t>15.11.2017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480484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4BE0413-58D6-4EBA-AC88-CC53E3AA2652}" type="datetimeFigureOut">
              <a:rPr lang="tr-TR" smtClean="0"/>
              <a:t>15.11.2017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256183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BE0413-58D6-4EBA-AC88-CC53E3AA2652}" type="datetimeFigureOut">
              <a:rPr lang="tr-TR" smtClean="0"/>
              <a:t>15.11.2017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3273637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4BE0413-58D6-4EBA-AC88-CC53E3AA2652}"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1152692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4BE0413-58D6-4EBA-AC88-CC53E3AA2652}" type="datetimeFigureOut">
              <a:rPr lang="tr-TR" smtClean="0"/>
              <a:t>15.11.2017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7C68A03-11F6-4D57-BCF2-59BD00D6DC59}" type="slidenum">
              <a:rPr lang="tr-TR" smtClean="0"/>
              <a:t>‹#›</a:t>
            </a:fld>
            <a:endParaRPr lang="tr-TR"/>
          </a:p>
        </p:txBody>
      </p:sp>
    </p:spTree>
    <p:extLst>
      <p:ext uri="{BB962C8B-B14F-4D97-AF65-F5344CB8AC3E}">
        <p14:creationId xmlns:p14="http://schemas.microsoft.com/office/powerpoint/2010/main" val="1133911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4BE0413-58D6-4EBA-AC88-CC53E3AA2652}" type="datetimeFigureOut">
              <a:rPr lang="tr-TR" smtClean="0"/>
              <a:t>15.11.2017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7C68A03-11F6-4D57-BCF2-59BD00D6DC59}" type="slidenum">
              <a:rPr lang="tr-TR" smtClean="0"/>
              <a:t>‹#›</a:t>
            </a:fld>
            <a:endParaRPr lang="tr-TR"/>
          </a:p>
        </p:txBody>
      </p:sp>
    </p:spTree>
    <p:extLst>
      <p:ext uri="{BB962C8B-B14F-4D97-AF65-F5344CB8AC3E}">
        <p14:creationId xmlns:p14="http://schemas.microsoft.com/office/powerpoint/2010/main" val="23403848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ABBÂSÎ HİLÂFETİ VE KARMATÎLER-EMÎRÜ’L-UMERALAR DÖNEMİ-SELÇUKLU EGEMENLİĞİ VE YIKILIŞ</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28984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smtClean="0"/>
              <a:t>Karmatîler</a:t>
            </a:r>
            <a:r>
              <a:rPr lang="tr-TR" dirty="0" smtClean="0"/>
              <a:t>: </a:t>
            </a:r>
            <a:r>
              <a:rPr lang="tr-TR" dirty="0" err="1" smtClean="0"/>
              <a:t>Mu’tazıd</a:t>
            </a:r>
            <a:r>
              <a:rPr lang="tr-TR" dirty="0" smtClean="0"/>
              <a:t>  </a:t>
            </a:r>
            <a:r>
              <a:rPr lang="tr-TR" dirty="0"/>
              <a:t>döneminde en tehlikeli isyan </a:t>
            </a:r>
            <a:r>
              <a:rPr lang="tr-TR" dirty="0" err="1"/>
              <a:t>Karmatilerden</a:t>
            </a:r>
            <a:r>
              <a:rPr lang="tr-TR" dirty="0"/>
              <a:t> geldi. </a:t>
            </a:r>
            <a:r>
              <a:rPr lang="tr-TR" dirty="0" err="1"/>
              <a:t>Karmatiler</a:t>
            </a:r>
            <a:r>
              <a:rPr lang="tr-TR" dirty="0"/>
              <a:t>, Şii-</a:t>
            </a:r>
            <a:r>
              <a:rPr lang="tr-TR" dirty="0" err="1"/>
              <a:t>İsmaili</a:t>
            </a:r>
            <a:r>
              <a:rPr lang="tr-TR" dirty="0"/>
              <a:t> öğretiyi savunan ve </a:t>
            </a:r>
            <a:r>
              <a:rPr lang="tr-TR" dirty="0" err="1"/>
              <a:t>İsmailiye’nin</a:t>
            </a:r>
            <a:r>
              <a:rPr lang="tr-TR" dirty="0"/>
              <a:t> Irak- </a:t>
            </a:r>
            <a:r>
              <a:rPr lang="tr-TR" dirty="0" err="1"/>
              <a:t>Kufe</a:t>
            </a:r>
            <a:r>
              <a:rPr lang="tr-TR" dirty="0"/>
              <a:t> </a:t>
            </a:r>
            <a:r>
              <a:rPr lang="tr-TR" dirty="0" err="1"/>
              <a:t>Sevad</a:t>
            </a:r>
            <a:r>
              <a:rPr lang="tr-TR" dirty="0"/>
              <a:t> bölgesinde  baş </a:t>
            </a:r>
            <a:r>
              <a:rPr lang="tr-TR" dirty="0" err="1"/>
              <a:t>daisi</a:t>
            </a:r>
            <a:r>
              <a:rPr lang="tr-TR" dirty="0"/>
              <a:t> Hamdan b. el-</a:t>
            </a:r>
            <a:r>
              <a:rPr lang="tr-TR" dirty="0" err="1"/>
              <a:t>Eş’as’ın</a:t>
            </a:r>
            <a:r>
              <a:rPr lang="tr-TR" dirty="0"/>
              <a:t> </a:t>
            </a:r>
            <a:r>
              <a:rPr lang="tr-TR" dirty="0" err="1"/>
              <a:t>Karmat</a:t>
            </a:r>
            <a:r>
              <a:rPr lang="tr-TR" dirty="0"/>
              <a:t> lakabına nispetle bu adla anılmışlardır. Eski kültürleri İslam ile buluşturan ve batıni yorum geleneğini benimseyen bu akım, Abbasiler döneminde devleti zor durumda bırakmıştı. </a:t>
            </a:r>
            <a:r>
              <a:rPr lang="tr-TR" dirty="0" err="1"/>
              <a:t>Karmatiler</a:t>
            </a:r>
            <a:r>
              <a:rPr lang="tr-TR" dirty="0"/>
              <a:t> ilk saldırılarını 12 Şevval 287/10 Ekim 900 yılında  </a:t>
            </a:r>
            <a:r>
              <a:rPr lang="tr-TR" dirty="0" err="1"/>
              <a:t>Cünbüla’da</a:t>
            </a:r>
            <a:r>
              <a:rPr lang="tr-TR" dirty="0"/>
              <a:t> </a:t>
            </a:r>
            <a:r>
              <a:rPr lang="tr-TR" dirty="0" smtClean="0"/>
              <a:t>gerçekleştirmişti.</a:t>
            </a:r>
            <a:endParaRPr lang="tr-TR" dirty="0"/>
          </a:p>
        </p:txBody>
      </p:sp>
    </p:spTree>
    <p:extLst>
      <p:ext uri="{BB962C8B-B14F-4D97-AF65-F5344CB8AC3E}">
        <p14:creationId xmlns:p14="http://schemas.microsoft.com/office/powerpoint/2010/main" val="4116329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a:t>Karmatîler</a:t>
            </a:r>
            <a:r>
              <a:rPr lang="tr-TR" dirty="0"/>
              <a:t> 317/929 yılında Mekke’ye yaptıkları baskında aldıkları </a:t>
            </a:r>
            <a:r>
              <a:rPr lang="tr-TR" dirty="0" err="1"/>
              <a:t>Hacerü’l-Esved’i</a:t>
            </a:r>
            <a:r>
              <a:rPr lang="tr-TR" dirty="0"/>
              <a:t> 339/950 yılında herhangi bir maddi karşılık beklemeksizin geri verdiler. </a:t>
            </a:r>
            <a:r>
              <a:rPr lang="tr-TR" dirty="0" err="1"/>
              <a:t>Karmatilerin</a:t>
            </a:r>
            <a:r>
              <a:rPr lang="tr-TR" dirty="0"/>
              <a:t> Bahreyn’de kurdukları egemenlik uzun yıllar sonunda ancak 469/1076 yılında  yüzyılda  sona erdirildi.</a:t>
            </a:r>
          </a:p>
          <a:p>
            <a:r>
              <a:rPr lang="tr-TR" b="1" dirty="0" err="1" smtClean="0"/>
              <a:t>Emirü’l-Umeralık:</a:t>
            </a:r>
            <a:r>
              <a:rPr lang="tr-TR" dirty="0" err="1"/>
              <a:t>Halife</a:t>
            </a:r>
            <a:r>
              <a:rPr lang="tr-TR" dirty="0"/>
              <a:t> Razi, vezirlerin ülkeyi iyi yönetemedikleri, ileri gelen komutanların nüfuzlarını artırarak devlet işlerine karışmaları ve gittikçe ülke genelinde kontrolü kaybettiklerinin önemli ölçüde farkında idi. Bu koşullar altında Halife Razi bir çözüm olarak  merkezdeki otorite zaafını ortadan kaldırmak ve ülkenin daha iyi yönetilmesi adına  </a:t>
            </a:r>
            <a:r>
              <a:rPr lang="tr-TR" dirty="0" err="1"/>
              <a:t>Emiru’l-Umeralık</a:t>
            </a:r>
            <a:r>
              <a:rPr lang="tr-TR" dirty="0"/>
              <a:t> kurumunu oluşturdu.</a:t>
            </a:r>
          </a:p>
          <a:p>
            <a:endParaRPr lang="tr-TR" dirty="0"/>
          </a:p>
        </p:txBody>
      </p:sp>
    </p:spTree>
    <p:extLst>
      <p:ext uri="{BB962C8B-B14F-4D97-AF65-F5344CB8AC3E}">
        <p14:creationId xmlns:p14="http://schemas.microsoft.com/office/powerpoint/2010/main" val="4148273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r>
              <a:rPr lang="tr-TR" dirty="0" err="1"/>
              <a:t>Emiru’l-umeralık</a:t>
            </a:r>
            <a:r>
              <a:rPr lang="tr-TR" dirty="0"/>
              <a:t> vezirlik, </a:t>
            </a:r>
            <a:r>
              <a:rPr lang="tr-TR" dirty="0" err="1"/>
              <a:t>haciblik</a:t>
            </a:r>
            <a:r>
              <a:rPr lang="tr-TR" dirty="0"/>
              <a:t>, valilik gibi bir kurumdu.  Halife Razi, hilafete gelmesinden iki yıl sonra 324/936 yılında Basra ve </a:t>
            </a:r>
            <a:r>
              <a:rPr lang="tr-TR" dirty="0" err="1"/>
              <a:t>Vasıt</a:t>
            </a:r>
            <a:r>
              <a:rPr lang="tr-TR" dirty="0"/>
              <a:t> valisi Türk asıllı Muhammed b. </a:t>
            </a:r>
            <a:r>
              <a:rPr lang="tr-TR" dirty="0" err="1"/>
              <a:t>Raik</a:t>
            </a:r>
            <a:r>
              <a:rPr lang="tr-TR" dirty="0"/>
              <a:t> el-</a:t>
            </a:r>
            <a:r>
              <a:rPr lang="tr-TR" dirty="0" err="1"/>
              <a:t>Hazari’yi</a:t>
            </a:r>
            <a:r>
              <a:rPr lang="tr-TR" dirty="0"/>
              <a:t> Bağdat’a davet ederek onu </a:t>
            </a:r>
            <a:r>
              <a:rPr lang="tr-TR" dirty="0" err="1"/>
              <a:t>Emirü’l-Umera</a:t>
            </a:r>
            <a:r>
              <a:rPr lang="tr-TR" dirty="0"/>
              <a:t> tayin etti. </a:t>
            </a:r>
            <a:endParaRPr lang="tr-TR" dirty="0" smtClean="0"/>
          </a:p>
          <a:p>
            <a:r>
              <a:rPr lang="tr-TR" b="1" dirty="0"/>
              <a:t>Şii </a:t>
            </a:r>
            <a:r>
              <a:rPr lang="tr-TR" b="1" dirty="0" err="1"/>
              <a:t>Büveyhilerin</a:t>
            </a:r>
            <a:r>
              <a:rPr lang="tr-TR" b="1" dirty="0"/>
              <a:t> Bağdat’ı İşgali ve </a:t>
            </a:r>
            <a:r>
              <a:rPr lang="tr-TR" b="1" dirty="0" err="1"/>
              <a:t>Emirü’l-Umera</a:t>
            </a:r>
            <a:r>
              <a:rPr lang="tr-TR" b="1" dirty="0"/>
              <a:t> Olarak </a:t>
            </a:r>
            <a:r>
              <a:rPr lang="tr-TR" b="1" dirty="0" smtClean="0"/>
              <a:t>Atanmaları:</a:t>
            </a:r>
          </a:p>
          <a:p>
            <a:r>
              <a:rPr lang="tr-TR" dirty="0"/>
              <a:t>Bağdat’a yönelen </a:t>
            </a:r>
            <a:r>
              <a:rPr lang="tr-TR" dirty="0" err="1"/>
              <a:t>Büveyhi</a:t>
            </a:r>
            <a:r>
              <a:rPr lang="tr-TR" dirty="0"/>
              <a:t> </a:t>
            </a:r>
            <a:r>
              <a:rPr lang="tr-TR" dirty="0" err="1"/>
              <a:t>Ebü’l-Hüseyn</a:t>
            </a:r>
            <a:r>
              <a:rPr lang="tr-TR" dirty="0"/>
              <a:t> </a:t>
            </a:r>
            <a:r>
              <a:rPr lang="tr-TR" dirty="0" err="1"/>
              <a:t>Ahmed</a:t>
            </a:r>
            <a:r>
              <a:rPr lang="tr-TR" dirty="0"/>
              <a:t> Abbasilerin hiç bir direnmesi ile karşılaşmadı ve   334/ 945’de Bağdat’a girdi. </a:t>
            </a:r>
            <a:r>
              <a:rPr lang="tr-TR" dirty="0" err="1"/>
              <a:t>Büveyhi</a:t>
            </a:r>
            <a:r>
              <a:rPr lang="tr-TR" dirty="0"/>
              <a:t> </a:t>
            </a:r>
            <a:r>
              <a:rPr lang="tr-TR" dirty="0" err="1"/>
              <a:t>Ahmed’in</a:t>
            </a:r>
            <a:r>
              <a:rPr lang="tr-TR" dirty="0"/>
              <a:t> Bağdat’a girmesiyle birlikte Irak, </a:t>
            </a:r>
            <a:r>
              <a:rPr lang="tr-TR" dirty="0" err="1"/>
              <a:t>Büveyhi</a:t>
            </a:r>
            <a:r>
              <a:rPr lang="tr-TR" dirty="0"/>
              <a:t> ailesinin egemenlik alanına katıldı. </a:t>
            </a:r>
          </a:p>
        </p:txBody>
      </p:sp>
    </p:spTree>
    <p:extLst>
      <p:ext uri="{BB962C8B-B14F-4D97-AF65-F5344CB8AC3E}">
        <p14:creationId xmlns:p14="http://schemas.microsoft.com/office/powerpoint/2010/main" val="2083831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Abbasi halifesi </a:t>
            </a:r>
            <a:r>
              <a:rPr lang="tr-TR" dirty="0" err="1"/>
              <a:t>Müstekfi</a:t>
            </a:r>
            <a:r>
              <a:rPr lang="tr-TR" dirty="0"/>
              <a:t> bu durum karşısında </a:t>
            </a:r>
            <a:r>
              <a:rPr lang="tr-TR" dirty="0" err="1"/>
              <a:t>Büveyhi</a:t>
            </a:r>
            <a:r>
              <a:rPr lang="tr-TR" dirty="0"/>
              <a:t> emiri </a:t>
            </a:r>
            <a:r>
              <a:rPr lang="tr-TR" dirty="0" err="1"/>
              <a:t>Ahmed’i</a:t>
            </a:r>
            <a:r>
              <a:rPr lang="tr-TR" dirty="0"/>
              <a:t> </a:t>
            </a:r>
            <a:r>
              <a:rPr lang="tr-TR" dirty="0" err="1"/>
              <a:t>Emiru’l-umera</a:t>
            </a:r>
            <a:r>
              <a:rPr lang="tr-TR" dirty="0"/>
              <a:t> olarak atamış   ve ona </a:t>
            </a:r>
            <a:r>
              <a:rPr lang="tr-TR" dirty="0" err="1"/>
              <a:t>Muizuddevle</a:t>
            </a:r>
            <a:r>
              <a:rPr lang="tr-TR" dirty="0"/>
              <a:t> </a:t>
            </a:r>
            <a:r>
              <a:rPr lang="tr-TR" dirty="0" err="1"/>
              <a:t>ünvanını</a:t>
            </a:r>
            <a:r>
              <a:rPr lang="tr-TR" dirty="0"/>
              <a:t> vermiştir. Böylece Bağdat’ta </a:t>
            </a:r>
            <a:r>
              <a:rPr lang="tr-TR" dirty="0" err="1"/>
              <a:t>Emirül’l-Umeralar</a:t>
            </a:r>
            <a:r>
              <a:rPr lang="tr-TR" dirty="0"/>
              <a:t> döneminin bir devamı niteliğinde görülebilecek </a:t>
            </a:r>
            <a:r>
              <a:rPr lang="tr-TR" dirty="0" err="1"/>
              <a:t>Büveyhiler</a:t>
            </a:r>
            <a:r>
              <a:rPr lang="tr-TR" dirty="0"/>
              <a:t> dönemi başlamış oldu</a:t>
            </a:r>
            <a:r>
              <a:rPr lang="tr-TR" dirty="0" smtClean="0"/>
              <a:t>.</a:t>
            </a:r>
          </a:p>
          <a:p>
            <a:r>
              <a:rPr lang="tr-TR" dirty="0"/>
              <a:t>Bu dönemde görev yapan Abbasi halifeleri ise   </a:t>
            </a:r>
            <a:r>
              <a:rPr lang="tr-TR" dirty="0" err="1"/>
              <a:t>Müstekfi</a:t>
            </a:r>
            <a:r>
              <a:rPr lang="tr-TR" dirty="0"/>
              <a:t>, Muti </a:t>
            </a:r>
            <a:r>
              <a:rPr lang="tr-TR" dirty="0" err="1"/>
              <a:t>Lillah</a:t>
            </a:r>
            <a:r>
              <a:rPr lang="tr-TR" dirty="0"/>
              <a:t>,  </a:t>
            </a:r>
            <a:r>
              <a:rPr lang="tr-TR" dirty="0" err="1"/>
              <a:t>Tai</a:t>
            </a:r>
            <a:r>
              <a:rPr lang="tr-TR" dirty="0"/>
              <a:t> </a:t>
            </a:r>
            <a:r>
              <a:rPr lang="tr-TR" dirty="0" err="1"/>
              <a:t>lillah</a:t>
            </a:r>
            <a:r>
              <a:rPr lang="tr-TR" dirty="0"/>
              <a:t> (363-381/ 974-991), Kadir Billah (381-422/ 991-1031) ve Kaim </a:t>
            </a:r>
            <a:r>
              <a:rPr lang="tr-TR" dirty="0" err="1"/>
              <a:t>Biemrillah</a:t>
            </a:r>
            <a:r>
              <a:rPr lang="tr-TR" dirty="0"/>
              <a:t> (422-467/1031-1075) olmuştur. Bunlardan </a:t>
            </a:r>
            <a:r>
              <a:rPr lang="tr-TR" dirty="0" err="1"/>
              <a:t>Müstekfi</a:t>
            </a:r>
            <a:r>
              <a:rPr lang="tr-TR" dirty="0"/>
              <a:t>, Muti </a:t>
            </a:r>
            <a:r>
              <a:rPr lang="tr-TR" dirty="0" err="1"/>
              <a:t>Lillah</a:t>
            </a:r>
            <a:r>
              <a:rPr lang="tr-TR" dirty="0"/>
              <a:t> ve </a:t>
            </a:r>
            <a:r>
              <a:rPr lang="tr-TR" dirty="0" err="1"/>
              <a:t>Tai</a:t>
            </a:r>
            <a:r>
              <a:rPr lang="tr-TR" dirty="0"/>
              <a:t> </a:t>
            </a:r>
            <a:r>
              <a:rPr lang="tr-TR" dirty="0" err="1"/>
              <a:t>Lillah</a:t>
            </a:r>
            <a:r>
              <a:rPr lang="tr-TR" dirty="0"/>
              <a:t> </a:t>
            </a:r>
            <a:r>
              <a:rPr lang="tr-TR" dirty="0" err="1"/>
              <a:t>Büveyhiler</a:t>
            </a:r>
            <a:r>
              <a:rPr lang="tr-TR" dirty="0"/>
              <a:t>  tarafından tahtan indirilmiş ve yerlerine halife olanlar </a:t>
            </a:r>
            <a:r>
              <a:rPr lang="tr-TR" dirty="0" err="1"/>
              <a:t>Büveyhi</a:t>
            </a:r>
            <a:r>
              <a:rPr lang="tr-TR" dirty="0"/>
              <a:t> emirlerince belirlenmişlerdir. Kadir Billah ve Kaim </a:t>
            </a:r>
            <a:r>
              <a:rPr lang="tr-TR" dirty="0" err="1"/>
              <a:t>Biemrillah</a:t>
            </a:r>
            <a:r>
              <a:rPr lang="tr-TR" dirty="0"/>
              <a:t> ise haleflerini kendileri tayin etmiştir. </a:t>
            </a:r>
          </a:p>
          <a:p>
            <a:endParaRPr lang="tr-TR" dirty="0"/>
          </a:p>
        </p:txBody>
      </p:sp>
    </p:spTree>
    <p:extLst>
      <p:ext uri="{BB962C8B-B14F-4D97-AF65-F5344CB8AC3E}">
        <p14:creationId xmlns:p14="http://schemas.microsoft.com/office/powerpoint/2010/main" val="90573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r>
              <a:rPr lang="tr-TR" b="1" dirty="0" smtClean="0"/>
              <a:t>Selçuklu hakimiyeti (447-590/1055-1194)</a:t>
            </a:r>
            <a:endParaRPr lang="tr-TR" b="1" dirty="0"/>
          </a:p>
          <a:p>
            <a:r>
              <a:rPr lang="tr-TR" dirty="0" err="1" smtClean="0"/>
              <a:t>Büveyhi</a:t>
            </a:r>
            <a:r>
              <a:rPr lang="tr-TR" dirty="0" smtClean="0"/>
              <a:t> </a:t>
            </a:r>
            <a:r>
              <a:rPr lang="tr-TR" dirty="0"/>
              <a:t>hakimiyetini sona erdirmek isteyen   Abbasi halifesi Kaim </a:t>
            </a:r>
            <a:r>
              <a:rPr lang="tr-TR" dirty="0" err="1"/>
              <a:t>Biemrillah</a:t>
            </a:r>
            <a:r>
              <a:rPr lang="tr-TR" dirty="0"/>
              <a:t> çözüm olarak   bu sıralarda hakimiyet alanları gittikçe genişleyen ve İran’ın en önemli bölgelerini işgal eden   güçlü Sünni Büyük Selçuklu Sultanı Tuğrul Bey’den yardım istedi.  Halifenin ısrarlı oluşu karşısında Tuğrul Bey ordusu ile birlikte Bağdat’a hareket etti. Halife Tuğrul Bey için büyük bir karşılama töreni hazırladı. Tuğrul Bey 25 Ramazan 447/18 Aralık 1055’te Bağdat’a girdi. </a:t>
            </a:r>
          </a:p>
        </p:txBody>
      </p:sp>
    </p:spTree>
    <p:extLst>
      <p:ext uri="{BB962C8B-B14F-4D97-AF65-F5344CB8AC3E}">
        <p14:creationId xmlns:p14="http://schemas.microsoft.com/office/powerpoint/2010/main" val="1384049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Zilkade 449/Ocak 1058’de yapılan törende ise halife Tuğrul Bey’e yedi siyah </a:t>
            </a:r>
            <a:r>
              <a:rPr lang="tr-TR" dirty="0" err="1"/>
              <a:t>hil’at</a:t>
            </a:r>
            <a:r>
              <a:rPr lang="tr-TR" dirty="0"/>
              <a:t> giydirmişti. Bunun anlamı cihan </a:t>
            </a:r>
            <a:r>
              <a:rPr lang="tr-TR" dirty="0" err="1"/>
              <a:t>hükümdarlığnın</a:t>
            </a:r>
            <a:r>
              <a:rPr lang="tr-TR" dirty="0"/>
              <a:t> Selçuklu sultanına yöneltilmesiydi. Ayrıca ona ““ </a:t>
            </a:r>
            <a:r>
              <a:rPr lang="tr-TR" dirty="0" err="1"/>
              <a:t>Sultanu’l</a:t>
            </a:r>
            <a:r>
              <a:rPr lang="tr-TR" dirty="0"/>
              <a:t> </a:t>
            </a:r>
            <a:r>
              <a:rPr lang="tr-TR" dirty="0" err="1"/>
              <a:t>Mağrib</a:t>
            </a:r>
            <a:r>
              <a:rPr lang="tr-TR" dirty="0"/>
              <a:t> </a:t>
            </a:r>
            <a:r>
              <a:rPr lang="tr-TR" dirty="0" err="1"/>
              <a:t>ve’l</a:t>
            </a:r>
            <a:r>
              <a:rPr lang="tr-TR" dirty="0"/>
              <a:t>-Maşrık (Doğu ve Batı’nın Sultanı)’ı </a:t>
            </a:r>
            <a:r>
              <a:rPr lang="tr-TR" dirty="0" err="1"/>
              <a:t>ünvanı</a:t>
            </a:r>
            <a:r>
              <a:rPr lang="tr-TR" dirty="0"/>
              <a:t> verdi. </a:t>
            </a:r>
            <a:endParaRPr lang="tr-TR" dirty="0" smtClean="0"/>
          </a:p>
          <a:p>
            <a:r>
              <a:rPr lang="tr-TR" dirty="0"/>
              <a:t>Selçuklu Sultanı Alparslan(455-465/1063-1072</a:t>
            </a:r>
            <a:r>
              <a:rPr lang="tr-TR" dirty="0" smtClean="0"/>
              <a:t>)</a:t>
            </a:r>
            <a:r>
              <a:rPr lang="tr-TR" dirty="0"/>
              <a:t> oğlu  </a:t>
            </a:r>
            <a:r>
              <a:rPr lang="tr-TR" dirty="0" err="1"/>
              <a:t>Melikşah</a:t>
            </a:r>
            <a:r>
              <a:rPr lang="tr-TR" dirty="0"/>
              <a:t> (465-485/1072-1092</a:t>
            </a:r>
            <a:r>
              <a:rPr lang="tr-TR" dirty="0" smtClean="0"/>
              <a:t>) ilişkiler iyi .</a:t>
            </a:r>
            <a:endParaRPr lang="tr-TR" dirty="0"/>
          </a:p>
        </p:txBody>
      </p:sp>
    </p:spTree>
    <p:extLst>
      <p:ext uri="{BB962C8B-B14F-4D97-AF65-F5344CB8AC3E}">
        <p14:creationId xmlns:p14="http://schemas.microsoft.com/office/powerpoint/2010/main" val="2305574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Moğol İşgali ve </a:t>
            </a:r>
            <a:r>
              <a:rPr lang="tr-TR" b="1" dirty="0" err="1"/>
              <a:t>Bağdad’ın</a:t>
            </a:r>
            <a:r>
              <a:rPr lang="tr-TR" b="1" dirty="0"/>
              <a:t> Düşüşü </a:t>
            </a:r>
            <a:endParaRPr lang="tr-TR" dirty="0"/>
          </a:p>
          <a:p>
            <a:r>
              <a:rPr lang="tr-TR" dirty="0" err="1"/>
              <a:t>Hülagu</a:t>
            </a:r>
            <a:r>
              <a:rPr lang="tr-TR" dirty="0"/>
              <a:t>, İran’da son mukavemetleri kırarak 656/1258 yılının Ocak ayında Bağdat önlerine geldi. Ve şehri kuşattı. Bağdat Moğollara karşı dayanacak güçte değildi. Barış görüşmelerinden hiç bir sonuç alınamayınca son Abbasi halifesi </a:t>
            </a:r>
            <a:r>
              <a:rPr lang="tr-TR" dirty="0" err="1"/>
              <a:t>Musta’sım</a:t>
            </a:r>
            <a:r>
              <a:rPr lang="tr-TR" dirty="0"/>
              <a:t> (640-656/1242-1258), bürokratları  ile birlikte teslim olmak mecburiyetinde kaldı. </a:t>
            </a:r>
            <a:r>
              <a:rPr lang="tr-TR" dirty="0" err="1"/>
              <a:t>Hülagu</a:t>
            </a:r>
            <a:r>
              <a:rPr lang="tr-TR" dirty="0"/>
              <a:t>, teslim olanların hepsini idam ettirdi. Bağdat tahrip edildi. Şehir tamamen yağma edildi. Kütüphaneler tahrip edildi. Kitaplar yakıldı ve Dicle nehrine atıldı. Böylece 132-656/749/50-1258 tarihleri arasında hüküm sürmüş olan Abbasi Devleti sona ermiş oldu. </a:t>
            </a:r>
          </a:p>
          <a:p>
            <a:endParaRPr lang="tr-TR" dirty="0"/>
          </a:p>
        </p:txBody>
      </p:sp>
    </p:spTree>
    <p:extLst>
      <p:ext uri="{BB962C8B-B14F-4D97-AF65-F5344CB8AC3E}">
        <p14:creationId xmlns:p14="http://schemas.microsoft.com/office/powerpoint/2010/main" val="309847192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TotalTime>
  <Words>547</Words>
  <Application>Microsoft Office PowerPoint</Application>
  <PresentationFormat>Geniş ekran</PresentationFormat>
  <Paragraphs>15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ABBÂSÎ HİLÂFETİ VE KARMATÎLER-EMÎRÜ’L-UMERALAR DÖNEMİ-SELÇUKLU EGEMENLİĞİ VE YIKILIŞ</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ABBÂSÎ HİLÂFETİ VE KARMATÎLER-EMÎRÜ’L-UMERALAR DÖNEMİ-SELÇUKLU EGEMENLİĞİ VE YIKILIŞ</dc:title>
  <dc:creator>nahide</dc:creator>
  <cp:lastModifiedBy>nahide</cp:lastModifiedBy>
  <cp:revision>4</cp:revision>
  <dcterms:created xsi:type="dcterms:W3CDTF">2017-11-15T13:09:43Z</dcterms:created>
  <dcterms:modified xsi:type="dcterms:W3CDTF">2017-11-15T13:32:35Z</dcterms:modified>
</cp:coreProperties>
</file>