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64" r:id="rId3"/>
    <p:sldId id="265" r:id="rId4"/>
    <p:sldId id="266" r:id="rId5"/>
    <p:sldId id="267" r:id="rId6"/>
    <p:sldId id="268" r:id="rId7"/>
    <p:sldId id="269" r:id="rId8"/>
    <p:sldId id="270" r:id="rId9"/>
    <p:sldId id="271" r:id="rId10"/>
    <p:sldId id="27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301690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611037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E8CDF72-C654-4683-8C6F-600FDF57AD6B}" type="datetimeFigureOut">
              <a:rPr lang="tr-TR" smtClean="0"/>
              <a:t>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3703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E8CDF72-C654-4683-8C6F-600FDF57AD6B}" type="datetimeFigureOut">
              <a:rPr lang="tr-TR" smtClean="0"/>
              <a:t>7.08.2020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06066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E8CDF72-C654-4683-8C6F-600FDF57AD6B}" type="datetimeFigureOut">
              <a:rPr lang="tr-TR" smtClean="0"/>
              <a:t>7.08.2020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53921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E8CDF72-C654-4683-8C6F-600FDF57AD6B}" type="datetimeFigureOut">
              <a:rPr lang="tr-TR" smtClean="0"/>
              <a:t>7.08.2020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282131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E8CDF72-C654-4683-8C6F-600FDF57AD6B}" type="datetimeFigureOut">
              <a:rPr lang="tr-TR" smtClean="0"/>
              <a:t>7.08.2020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790651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E8CDF72-C654-4683-8C6F-600FDF57AD6B}" type="datetimeFigureOut">
              <a:rPr lang="tr-TR" smtClean="0"/>
              <a:t>7.08.2020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66A7884-FB3D-4EED-A900-B921BD8315C5}" type="slidenum">
              <a:rPr lang="tr-TR" smtClean="0"/>
              <a:t>‹#›</a:t>
            </a:fld>
            <a:endParaRPr lang="tr-TR"/>
          </a:p>
        </p:txBody>
      </p:sp>
    </p:spTree>
    <p:extLst>
      <p:ext uri="{BB962C8B-B14F-4D97-AF65-F5344CB8AC3E}">
        <p14:creationId xmlns:p14="http://schemas.microsoft.com/office/powerpoint/2010/main" val="536195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E8CDF72-C654-4683-8C6F-600FDF57AD6B}" type="datetimeFigureOut">
              <a:rPr lang="tr-TR" smtClean="0"/>
              <a:t>7.08.2020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528676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7.08.2020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(15.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20212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CEDC08-767B-4A9F-A567-CBD4F79474CF}"/>
              </a:ext>
            </a:extLst>
          </p:cNvPr>
          <p:cNvSpPr>
            <a:spLocks noGrp="1"/>
          </p:cNvSpPr>
          <p:nvPr>
            <p:ph type="title"/>
          </p:nvPr>
        </p:nvSpPr>
        <p:spPr/>
        <p:txBody>
          <a:bodyPr/>
          <a:lstStyle/>
          <a:p>
            <a:r>
              <a:rPr lang="tr-TR" dirty="0"/>
              <a:t>BORÇ İLİŞKİSİNİN UNSURLARI</a:t>
            </a:r>
          </a:p>
        </p:txBody>
      </p:sp>
      <p:sp>
        <p:nvSpPr>
          <p:cNvPr id="3" name="İçerik Yer Tutucusu 2">
            <a:extLst>
              <a:ext uri="{FF2B5EF4-FFF2-40B4-BE49-F238E27FC236}">
                <a16:creationId xmlns:a16="http://schemas.microsoft.com/office/drawing/2014/main" id="{9E3688EE-D443-48BE-B1F6-11024CC8A36A}"/>
              </a:ext>
            </a:extLst>
          </p:cNvPr>
          <p:cNvSpPr>
            <a:spLocks noGrp="1"/>
          </p:cNvSpPr>
          <p:nvPr>
            <p:ph idx="1"/>
          </p:nvPr>
        </p:nvSpPr>
        <p:spPr/>
        <p:txBody>
          <a:bodyPr>
            <a:normAutofit fontScale="92500"/>
          </a:bodyPr>
          <a:lstStyle/>
          <a:p>
            <a:r>
              <a:rPr lang="tr-TR" b="1" dirty="0"/>
              <a:t>3) BORÇLUYA KARŞI TAZYİK</a:t>
            </a:r>
          </a:p>
          <a:p>
            <a:pPr algn="just"/>
            <a:r>
              <a:rPr lang="tr-TR" dirty="0"/>
              <a:t>Borcunu yerine getirmeyen borçluya, bu borcunu ifaya zorlamak için, cebir ve tazyik uygulanabilir, bu ise borçluya bir yaptırım uygulanması anlamına gelmektedir. Cebir ve tazyik, dava ve icra yolları ile sağlanır. Yaptırım uygulama imkanı bulunan borç ilişkilerine </a:t>
            </a:r>
            <a:r>
              <a:rPr lang="tr-TR" b="1" dirty="0"/>
              <a:t>tam borç (</a:t>
            </a:r>
            <a:r>
              <a:rPr lang="tr-TR" b="1" i="1" dirty="0" err="1"/>
              <a:t>obligatio</a:t>
            </a:r>
            <a:r>
              <a:rPr lang="tr-TR" b="1" i="1" dirty="0"/>
              <a:t> </a:t>
            </a:r>
            <a:r>
              <a:rPr lang="tr-TR" b="1" i="1" dirty="0" err="1"/>
              <a:t>civilis</a:t>
            </a:r>
            <a:r>
              <a:rPr lang="tr-TR" b="1" dirty="0"/>
              <a:t>) </a:t>
            </a:r>
            <a:r>
              <a:rPr lang="tr-TR" dirty="0"/>
              <a:t>denir.</a:t>
            </a:r>
          </a:p>
          <a:p>
            <a:pPr algn="just"/>
            <a:r>
              <a:rPr lang="tr-TR" dirty="0"/>
              <a:t>Borçluya karşı bir dava ve icra imkanının tanınmadığı borçlara ise </a:t>
            </a:r>
            <a:r>
              <a:rPr lang="tr-TR" b="1" dirty="0"/>
              <a:t>tabii/eksik borç (</a:t>
            </a:r>
            <a:r>
              <a:rPr lang="tr-TR" b="1" i="1" dirty="0" err="1"/>
              <a:t>obligatio</a:t>
            </a:r>
            <a:r>
              <a:rPr lang="tr-TR" b="1" i="1" dirty="0"/>
              <a:t> </a:t>
            </a:r>
            <a:r>
              <a:rPr lang="tr-TR" b="1" i="1" dirty="0" err="1"/>
              <a:t>naturalis</a:t>
            </a:r>
            <a:r>
              <a:rPr lang="tr-TR" b="1" dirty="0"/>
              <a:t>) </a:t>
            </a:r>
            <a:r>
              <a:rPr lang="tr-TR" dirty="0"/>
              <a:t>denir; Roma Hukuku’nda kölelerin borçları, aile içinde bulunan kimseler arasındaki borçlar tabii/eksik borçlara örnek gösterilebilir. Türk Hukuku’nda ise kumar ve bahis borçları (TBK m. 604), zamanaşımına uğramış borçlar (TBK m. 78) tabii/eksik borçlara örnek gösterilebilir.</a:t>
            </a:r>
          </a:p>
          <a:p>
            <a:pPr algn="just"/>
            <a:r>
              <a:rPr lang="tr-TR" dirty="0"/>
              <a:t>Roma Hukuku’nda tam borçlar için uygulanan başlıca tazyik yöntemini </a:t>
            </a:r>
            <a:r>
              <a:rPr lang="tr-TR" b="1" i="1" dirty="0"/>
              <a:t>actio </a:t>
            </a:r>
            <a:r>
              <a:rPr lang="tr-TR" b="1" dirty="0"/>
              <a:t>(dava)</a:t>
            </a:r>
            <a:r>
              <a:rPr lang="tr-TR" dirty="0"/>
              <a:t> teşkil etmektedir. Alacaklı, borçlusuna karşı bir dava açarak ve onu mahkum ettirerek borcunun yerine getirilmesini sağlayabilmekteydi. Ancak borçlunun, aleyhine olan mahkumiyet kararını yerine getirmemesi halinde alacaklı, bu sefer cebri icra yollarına başvurabilmekteydi. Roma Hukuku’nda cebri icra usulleri, devirlere göre zaman içinde değişiklere uğramış ve daha insancıl bir </a:t>
            </a:r>
            <a:r>
              <a:rPr lang="tr-TR"/>
              <a:t>hale gelmiştir.</a:t>
            </a:r>
            <a:endParaRPr lang="tr-TR" dirty="0"/>
          </a:p>
        </p:txBody>
      </p:sp>
    </p:spTree>
    <p:extLst>
      <p:ext uri="{BB962C8B-B14F-4D97-AF65-F5344CB8AC3E}">
        <p14:creationId xmlns:p14="http://schemas.microsoft.com/office/powerpoint/2010/main" val="3606696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D8CA60-E687-4928-AEF6-A48B0D9FD92C}"/>
              </a:ext>
            </a:extLst>
          </p:cNvPr>
          <p:cNvSpPr>
            <a:spLocks noGrp="1"/>
          </p:cNvSpPr>
          <p:nvPr>
            <p:ph type="title"/>
          </p:nvPr>
        </p:nvSpPr>
        <p:spPr/>
        <p:txBody>
          <a:bodyPr/>
          <a:lstStyle/>
          <a:p>
            <a:r>
              <a:rPr lang="tr-TR" dirty="0"/>
              <a:t>BORÇ İLİŞKİSİ</a:t>
            </a:r>
          </a:p>
        </p:txBody>
      </p:sp>
      <p:sp>
        <p:nvSpPr>
          <p:cNvPr id="3" name="İçerik Yer Tutucusu 2">
            <a:extLst>
              <a:ext uri="{FF2B5EF4-FFF2-40B4-BE49-F238E27FC236}">
                <a16:creationId xmlns:a16="http://schemas.microsoft.com/office/drawing/2014/main" id="{383083FB-F0DF-460C-A550-3464C385C1A1}"/>
              </a:ext>
            </a:extLst>
          </p:cNvPr>
          <p:cNvSpPr>
            <a:spLocks noGrp="1"/>
          </p:cNvSpPr>
          <p:nvPr>
            <p:ph idx="1"/>
          </p:nvPr>
        </p:nvSpPr>
        <p:spPr/>
        <p:txBody>
          <a:bodyPr/>
          <a:lstStyle/>
          <a:p>
            <a:r>
              <a:rPr lang="tr-TR" b="1" dirty="0"/>
              <a:t>BORÇ KAVRAMI</a:t>
            </a:r>
          </a:p>
          <a:p>
            <a:r>
              <a:rPr lang="tr-TR" b="1" dirty="0"/>
              <a:t>Borç</a:t>
            </a:r>
            <a:r>
              <a:rPr lang="tr-TR" dirty="0"/>
              <a:t>, biri alacaklı ve biri borçlu olan iki taraf arasında meydana gelen ve alacaklının borçludan belirli bir şeyi ifa etmesini veya belirli bir şekilde hareket etmesini istemek hakkına sahip olduğu hukukî ilişkidir. (</a:t>
            </a:r>
            <a:r>
              <a:rPr lang="tr-TR" dirty="0" err="1"/>
              <a:t>Ins</a:t>
            </a:r>
            <a:r>
              <a:rPr lang="tr-TR" dirty="0"/>
              <a:t>. 3, 13 </a:t>
            </a:r>
            <a:r>
              <a:rPr lang="tr-TR" dirty="0" err="1"/>
              <a:t>pr</a:t>
            </a:r>
            <a:r>
              <a:rPr lang="tr-TR" dirty="0"/>
              <a:t>.)</a:t>
            </a:r>
          </a:p>
          <a:p>
            <a:pPr algn="just"/>
            <a:r>
              <a:rPr lang="tr-TR" dirty="0"/>
              <a:t>Latincede «borç» anlamına gelen </a:t>
            </a:r>
            <a:r>
              <a:rPr lang="tr-TR" b="1" i="1" dirty="0" err="1"/>
              <a:t>obligatio</a:t>
            </a:r>
            <a:r>
              <a:rPr lang="tr-TR" b="1" dirty="0"/>
              <a:t> </a:t>
            </a:r>
            <a:r>
              <a:rPr lang="tr-TR" dirty="0"/>
              <a:t>kelimesinin kökenini </a:t>
            </a:r>
            <a:r>
              <a:rPr lang="tr-TR" i="1" dirty="0" err="1"/>
              <a:t>ligare</a:t>
            </a:r>
            <a:r>
              <a:rPr lang="tr-TR" dirty="0"/>
              <a:t>, yani «bağlamak» kelimesi oluşturmaktadır. Romalılar, bu anlamda borcu, iki tarafın adeta birbirine bağlandığı bir ilişki olarak görmüşlerdir. İfa kavramının karşılığını oluşturan </a:t>
            </a:r>
            <a:r>
              <a:rPr lang="tr-TR" i="1" dirty="0" err="1"/>
              <a:t>solvere</a:t>
            </a:r>
            <a:r>
              <a:rPr lang="tr-TR" i="1" dirty="0"/>
              <a:t> </a:t>
            </a:r>
            <a:r>
              <a:rPr lang="tr-TR" dirty="0"/>
              <a:t>veya </a:t>
            </a:r>
            <a:r>
              <a:rPr lang="tr-TR" i="1" dirty="0" err="1"/>
              <a:t>solutio</a:t>
            </a:r>
            <a:r>
              <a:rPr lang="tr-TR" dirty="0"/>
              <a:t> da esasında «çözmek» anlamına gelmekte ve Romalıların gözünde borcun ifa edilmesi, tarafların arasındaki bağın çözülmesi sonucuna ulaştırmaktadır.</a:t>
            </a:r>
          </a:p>
          <a:p>
            <a:endParaRPr lang="tr-TR" dirty="0"/>
          </a:p>
        </p:txBody>
      </p:sp>
    </p:spTree>
    <p:extLst>
      <p:ext uri="{BB962C8B-B14F-4D97-AF65-F5344CB8AC3E}">
        <p14:creationId xmlns:p14="http://schemas.microsoft.com/office/powerpoint/2010/main" val="206075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29F3AB-5A1B-483F-93F6-EA672746E205}"/>
              </a:ext>
            </a:extLst>
          </p:cNvPr>
          <p:cNvSpPr>
            <a:spLocks noGrp="1"/>
          </p:cNvSpPr>
          <p:nvPr>
            <p:ph type="title"/>
          </p:nvPr>
        </p:nvSpPr>
        <p:spPr/>
        <p:txBody>
          <a:bodyPr/>
          <a:lstStyle/>
          <a:p>
            <a:r>
              <a:rPr lang="tr-TR" dirty="0"/>
              <a:t>BORÇ İLİŞKİSİ</a:t>
            </a:r>
          </a:p>
        </p:txBody>
      </p:sp>
      <p:sp>
        <p:nvSpPr>
          <p:cNvPr id="3" name="İçerik Yer Tutucusu 2">
            <a:extLst>
              <a:ext uri="{FF2B5EF4-FFF2-40B4-BE49-F238E27FC236}">
                <a16:creationId xmlns:a16="http://schemas.microsoft.com/office/drawing/2014/main" id="{B0E9E106-AD09-4F05-9A2C-C9BE336A3E83}"/>
              </a:ext>
            </a:extLst>
          </p:cNvPr>
          <p:cNvSpPr>
            <a:spLocks noGrp="1"/>
          </p:cNvSpPr>
          <p:nvPr>
            <p:ph idx="1"/>
          </p:nvPr>
        </p:nvSpPr>
        <p:spPr/>
        <p:txBody>
          <a:bodyPr/>
          <a:lstStyle/>
          <a:p>
            <a:pPr algn="just"/>
            <a:r>
              <a:rPr lang="tr-TR" dirty="0"/>
              <a:t>Borç, mülkiyet ve irtifak gibi aynî haklardan farklı nitelik arz etmektedir. Nitekim aynî haklar, bir kişiye belirli bir şey üzerinde mutlak hak tanımaktadır ve bu hak herkese karşı ileri sürülebilmektedir; borç ise yalnızca ilişkinin arasında meydana gelmiş olduğu alacaklı ve borçlunun birbirlerine karşı birtakım hakların ileri sürülebildiği şahsi ve nispi bir hukuki ilişki tesis eder.</a:t>
            </a:r>
          </a:p>
          <a:p>
            <a:pPr algn="just"/>
            <a:r>
              <a:rPr lang="tr-TR" dirty="0"/>
              <a:t>Şahsi ve nispi olması dolayısıyla borç ilişkisinden doğan davalar, yalnızca borç ilişkisinin tarafları arasında açılabilir niteliktedir. Roma Hukuku’nda böylesi davalar </a:t>
            </a:r>
            <a:r>
              <a:rPr lang="tr-TR" b="1" i="1" dirty="0"/>
              <a:t>actio in </a:t>
            </a:r>
            <a:r>
              <a:rPr lang="tr-TR" b="1" i="1" dirty="0" err="1"/>
              <a:t>personam</a:t>
            </a:r>
            <a:r>
              <a:rPr lang="tr-TR" b="1" dirty="0"/>
              <a:t> </a:t>
            </a:r>
            <a:r>
              <a:rPr lang="tr-TR" dirty="0"/>
              <a:t>(şahsi dava) olarak adlandırılmaktaydı.</a:t>
            </a:r>
          </a:p>
        </p:txBody>
      </p:sp>
    </p:spTree>
    <p:extLst>
      <p:ext uri="{BB962C8B-B14F-4D97-AF65-F5344CB8AC3E}">
        <p14:creationId xmlns:p14="http://schemas.microsoft.com/office/powerpoint/2010/main" val="2710658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75638A-6630-4181-B670-992535763211}"/>
              </a:ext>
            </a:extLst>
          </p:cNvPr>
          <p:cNvSpPr>
            <a:spLocks noGrp="1"/>
          </p:cNvSpPr>
          <p:nvPr>
            <p:ph type="title"/>
          </p:nvPr>
        </p:nvSpPr>
        <p:spPr/>
        <p:txBody>
          <a:bodyPr/>
          <a:lstStyle/>
          <a:p>
            <a:r>
              <a:rPr lang="tr-TR" dirty="0"/>
              <a:t>BORÇ İLİŞKİSİNİN UNSURLARI</a:t>
            </a:r>
          </a:p>
        </p:txBody>
      </p:sp>
      <p:sp>
        <p:nvSpPr>
          <p:cNvPr id="3" name="İçerik Yer Tutucusu 2">
            <a:extLst>
              <a:ext uri="{FF2B5EF4-FFF2-40B4-BE49-F238E27FC236}">
                <a16:creationId xmlns:a16="http://schemas.microsoft.com/office/drawing/2014/main" id="{B6EF8681-1783-4C9B-9F75-B46EFD23407E}"/>
              </a:ext>
            </a:extLst>
          </p:cNvPr>
          <p:cNvSpPr>
            <a:spLocks noGrp="1"/>
          </p:cNvSpPr>
          <p:nvPr>
            <p:ph idx="1"/>
          </p:nvPr>
        </p:nvSpPr>
        <p:spPr/>
        <p:txBody>
          <a:bodyPr/>
          <a:lstStyle/>
          <a:p>
            <a:r>
              <a:rPr lang="tr-TR" dirty="0"/>
              <a:t>Her borç ilişkisinde bulunan üç unsur vardır:</a:t>
            </a:r>
          </a:p>
          <a:p>
            <a:r>
              <a:rPr lang="tr-TR" b="1" dirty="0"/>
              <a:t>1) Borç ilişkisinin tarafları</a:t>
            </a:r>
          </a:p>
          <a:p>
            <a:r>
              <a:rPr lang="tr-TR" b="1" dirty="0"/>
              <a:t>2) Borcun konusu</a:t>
            </a:r>
          </a:p>
          <a:p>
            <a:r>
              <a:rPr lang="tr-TR" b="1" dirty="0"/>
              <a:t>3) Borçluya karşı tazyik</a:t>
            </a:r>
          </a:p>
        </p:txBody>
      </p:sp>
    </p:spTree>
    <p:extLst>
      <p:ext uri="{BB962C8B-B14F-4D97-AF65-F5344CB8AC3E}">
        <p14:creationId xmlns:p14="http://schemas.microsoft.com/office/powerpoint/2010/main" val="2837852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5D6047-F4FA-4F86-9F6A-B640A84E5872}"/>
              </a:ext>
            </a:extLst>
          </p:cNvPr>
          <p:cNvSpPr>
            <a:spLocks noGrp="1"/>
          </p:cNvSpPr>
          <p:nvPr>
            <p:ph type="title"/>
          </p:nvPr>
        </p:nvSpPr>
        <p:spPr/>
        <p:txBody>
          <a:bodyPr/>
          <a:lstStyle/>
          <a:p>
            <a:r>
              <a:rPr lang="tr-TR" dirty="0"/>
              <a:t>BORÇ İLİŞKİSİNİN UNSURLARI</a:t>
            </a:r>
          </a:p>
        </p:txBody>
      </p:sp>
      <p:sp>
        <p:nvSpPr>
          <p:cNvPr id="3" name="İçerik Yer Tutucusu 2">
            <a:extLst>
              <a:ext uri="{FF2B5EF4-FFF2-40B4-BE49-F238E27FC236}">
                <a16:creationId xmlns:a16="http://schemas.microsoft.com/office/drawing/2014/main" id="{BC9644DB-7297-4BF0-8EA5-62CED5AA4892}"/>
              </a:ext>
            </a:extLst>
          </p:cNvPr>
          <p:cNvSpPr>
            <a:spLocks noGrp="1"/>
          </p:cNvSpPr>
          <p:nvPr>
            <p:ph idx="1"/>
          </p:nvPr>
        </p:nvSpPr>
        <p:spPr/>
        <p:txBody>
          <a:bodyPr/>
          <a:lstStyle/>
          <a:p>
            <a:r>
              <a:rPr lang="tr-TR" b="1" dirty="0"/>
              <a:t>1) BORÇ İLİŞKİSİNİN TARAFLARI</a:t>
            </a:r>
          </a:p>
          <a:p>
            <a:r>
              <a:rPr lang="tr-TR" dirty="0"/>
              <a:t>Her borç ilişkisinin iki tarafı vardır, borcun süjeleri olarak da adlandırılan bu taraflar «alacaklı» ve «</a:t>
            </a:r>
            <a:r>
              <a:rPr lang="tr-TR" dirty="0" err="1"/>
              <a:t>borçlu»dur</a:t>
            </a:r>
            <a:r>
              <a:rPr lang="tr-TR" dirty="0"/>
              <a:t>.</a:t>
            </a:r>
          </a:p>
          <a:p>
            <a:pPr algn="just"/>
            <a:r>
              <a:rPr lang="tr-TR" dirty="0"/>
              <a:t>Alacaklı, borçlu tarafından borç konusunu teşkil eden edimin yerine getirilmesini istemeye yetkili kimsedir. Roma Hukuku’nda alacaklı </a:t>
            </a:r>
            <a:r>
              <a:rPr lang="tr-TR" i="1" dirty="0" err="1"/>
              <a:t>creditor</a:t>
            </a:r>
            <a:r>
              <a:rPr lang="tr-TR" i="1" dirty="0"/>
              <a:t> </a:t>
            </a:r>
            <a:r>
              <a:rPr lang="tr-TR" dirty="0"/>
              <a:t>(kredi veren) olarak adlandırılmaktadır. Alacaklı, borç ilişkisinin aktif tarafıdır.</a:t>
            </a:r>
          </a:p>
          <a:p>
            <a:pPr algn="just"/>
            <a:r>
              <a:rPr lang="tr-TR" dirty="0"/>
              <a:t>Borçlu, borç ilişkisi kapsamında bir edimi yerine getirme yükümlülüğü altına girmiş olan kimsedir. Roma Hukuku’nda borçlu </a:t>
            </a:r>
            <a:r>
              <a:rPr lang="tr-TR" i="1" dirty="0" err="1"/>
              <a:t>debitor</a:t>
            </a:r>
            <a:r>
              <a:rPr lang="tr-TR" i="1" dirty="0"/>
              <a:t> </a:t>
            </a:r>
            <a:r>
              <a:rPr lang="tr-TR" dirty="0"/>
              <a:t>(yükümlü olan) olarak adlandırılmaktadır. Borçlu, borç ilişkisinin pasif tarafıdır.</a:t>
            </a:r>
          </a:p>
        </p:txBody>
      </p:sp>
    </p:spTree>
    <p:extLst>
      <p:ext uri="{BB962C8B-B14F-4D97-AF65-F5344CB8AC3E}">
        <p14:creationId xmlns:p14="http://schemas.microsoft.com/office/powerpoint/2010/main" val="2296512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F39C05-3D4F-4BF6-9795-38C1A568B1B4}"/>
              </a:ext>
            </a:extLst>
          </p:cNvPr>
          <p:cNvSpPr>
            <a:spLocks noGrp="1"/>
          </p:cNvSpPr>
          <p:nvPr>
            <p:ph type="title"/>
          </p:nvPr>
        </p:nvSpPr>
        <p:spPr/>
        <p:txBody>
          <a:bodyPr/>
          <a:lstStyle/>
          <a:p>
            <a:r>
              <a:rPr lang="tr-TR" dirty="0"/>
              <a:t>BORÇ İLİŞKİSİNİN UNSURLARI</a:t>
            </a:r>
          </a:p>
        </p:txBody>
      </p:sp>
      <p:sp>
        <p:nvSpPr>
          <p:cNvPr id="3" name="İçerik Yer Tutucusu 2">
            <a:extLst>
              <a:ext uri="{FF2B5EF4-FFF2-40B4-BE49-F238E27FC236}">
                <a16:creationId xmlns:a16="http://schemas.microsoft.com/office/drawing/2014/main" id="{E5DBC8DB-38EE-44E1-BE17-FA2BFE6413D9}"/>
              </a:ext>
            </a:extLst>
          </p:cNvPr>
          <p:cNvSpPr>
            <a:spLocks noGrp="1"/>
          </p:cNvSpPr>
          <p:nvPr>
            <p:ph idx="1"/>
          </p:nvPr>
        </p:nvSpPr>
        <p:spPr/>
        <p:txBody>
          <a:bodyPr/>
          <a:lstStyle/>
          <a:p>
            <a:r>
              <a:rPr lang="tr-TR" b="1" dirty="0"/>
              <a:t>2) BORCUN KONUSU</a:t>
            </a:r>
            <a:endParaRPr lang="tr-TR" dirty="0"/>
          </a:p>
          <a:p>
            <a:pPr algn="just"/>
            <a:r>
              <a:rPr lang="tr-TR" dirty="0"/>
              <a:t>Borç ilişkisinin konusu </a:t>
            </a:r>
            <a:r>
              <a:rPr lang="tr-TR" b="1" dirty="0"/>
              <a:t>edim</a:t>
            </a:r>
            <a:r>
              <a:rPr lang="tr-TR" dirty="0"/>
              <a:t> olarak adlandırılır. Edim, borçlunun yerine getirmekle yükümlü olduğu, alacaklının ise borçludan talep etmeye yetkili olduğu hareket tarzıdır. Latincede edim </a:t>
            </a:r>
            <a:r>
              <a:rPr lang="tr-TR" i="1" dirty="0" err="1"/>
              <a:t>praestare</a:t>
            </a:r>
            <a:r>
              <a:rPr lang="tr-TR" i="1" dirty="0"/>
              <a:t> </a:t>
            </a:r>
            <a:r>
              <a:rPr lang="tr-TR" dirty="0"/>
              <a:t>ve </a:t>
            </a:r>
            <a:r>
              <a:rPr lang="tr-TR" i="1" dirty="0" err="1"/>
              <a:t>praestatio</a:t>
            </a:r>
            <a:r>
              <a:rPr lang="tr-TR" i="1" dirty="0"/>
              <a:t> </a:t>
            </a:r>
            <a:r>
              <a:rPr lang="tr-TR" dirty="0"/>
              <a:t>kelimeleriyle ifade edilmektedir.</a:t>
            </a:r>
          </a:p>
          <a:p>
            <a:pPr algn="just"/>
            <a:r>
              <a:rPr lang="tr-TR" dirty="0"/>
              <a:t>Edim çeşitli şekillerde karşımıza çıkabilmektedir: Bir şeyin mülkiyetinin nakli, bir miktar paranın ödenmesi, bir şeyin iadesi, bir işin yapılması veya yapılmaması… gibi birçok hareket tarzı edim olabilmektedir.</a:t>
            </a:r>
          </a:p>
        </p:txBody>
      </p:sp>
    </p:spTree>
    <p:extLst>
      <p:ext uri="{BB962C8B-B14F-4D97-AF65-F5344CB8AC3E}">
        <p14:creationId xmlns:p14="http://schemas.microsoft.com/office/powerpoint/2010/main" val="2846281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6BB80E-FC07-4B9F-93DE-A408BA846EB8}"/>
              </a:ext>
            </a:extLst>
          </p:cNvPr>
          <p:cNvSpPr>
            <a:spLocks noGrp="1"/>
          </p:cNvSpPr>
          <p:nvPr>
            <p:ph type="title"/>
          </p:nvPr>
        </p:nvSpPr>
        <p:spPr/>
        <p:txBody>
          <a:bodyPr/>
          <a:lstStyle/>
          <a:p>
            <a:r>
              <a:rPr lang="tr-TR" dirty="0"/>
              <a:t>BORÇ İLİŞKİSİNİN UNSURLARI</a:t>
            </a:r>
          </a:p>
        </p:txBody>
      </p:sp>
      <p:sp>
        <p:nvSpPr>
          <p:cNvPr id="3" name="İçerik Yer Tutucusu 2">
            <a:extLst>
              <a:ext uri="{FF2B5EF4-FFF2-40B4-BE49-F238E27FC236}">
                <a16:creationId xmlns:a16="http://schemas.microsoft.com/office/drawing/2014/main" id="{C4B84BE1-E2F8-4DA9-8044-7C7867D54D06}"/>
              </a:ext>
            </a:extLst>
          </p:cNvPr>
          <p:cNvSpPr>
            <a:spLocks noGrp="1"/>
          </p:cNvSpPr>
          <p:nvPr>
            <p:ph idx="1"/>
          </p:nvPr>
        </p:nvSpPr>
        <p:spPr/>
        <p:txBody>
          <a:bodyPr>
            <a:normAutofit fontScale="92500" lnSpcReduction="20000"/>
          </a:bodyPr>
          <a:lstStyle/>
          <a:p>
            <a:pPr algn="just"/>
            <a:r>
              <a:rPr lang="tr-TR" b="1" dirty="0"/>
              <a:t>2) BORCUN KONUSU</a:t>
            </a:r>
            <a:endParaRPr lang="tr-TR" dirty="0"/>
          </a:p>
          <a:p>
            <a:pPr algn="just"/>
            <a:r>
              <a:rPr lang="tr-TR" dirty="0"/>
              <a:t>Edimin muteber kabul edilebilmesi için belirli şartların varlığı aranmaktadır:</a:t>
            </a:r>
          </a:p>
          <a:p>
            <a:pPr algn="just"/>
            <a:r>
              <a:rPr lang="tr-TR" dirty="0"/>
              <a:t>A) </a:t>
            </a:r>
            <a:r>
              <a:rPr lang="tr-TR" b="1" dirty="0"/>
              <a:t>Edimin ifasının mümkün olması, yani imkansız olmaması gerekmektedir</a:t>
            </a:r>
            <a:r>
              <a:rPr lang="tr-TR" dirty="0"/>
              <a:t>. Romalılara göre imkansız bir şey üzerinde borç doğmamaktaydı (D. 50. 17. 185). İmkansızlık ya maddi imkansızlık ya da hukuki imkansızlık olarak ortaya çıkabilir, bu hallerde objektif imkansızlıktan bahsedilmektedir.</a:t>
            </a:r>
          </a:p>
          <a:p>
            <a:pPr algn="just"/>
            <a:r>
              <a:rPr lang="tr-TR" dirty="0"/>
              <a:t>B) </a:t>
            </a:r>
            <a:r>
              <a:rPr lang="tr-TR" b="1" dirty="0"/>
              <a:t>Edim hukuka, kanunlara, ahlaka ve adaba aykırı olmamalıdır</a:t>
            </a:r>
            <a:r>
              <a:rPr lang="tr-TR" dirty="0"/>
              <a:t>. Böylesi bir edimin varlığı halinde borç ilişkisi geçersizdir, nitekim hukuk düzeni hukuka, kanunlara, ahlaka ve adaba aykırı hareketleri korumaz.</a:t>
            </a:r>
          </a:p>
          <a:p>
            <a:pPr algn="just"/>
            <a:r>
              <a:rPr lang="tr-TR" dirty="0"/>
              <a:t>C) </a:t>
            </a:r>
            <a:r>
              <a:rPr lang="tr-TR" b="1" dirty="0"/>
              <a:t>Edimin belirli veya belirlenebilir karakter taşıması gerekmektedir. </a:t>
            </a:r>
            <a:r>
              <a:rPr lang="tr-TR" dirty="0"/>
              <a:t>Buna göre, borç konusunun taraflar arasında ferden veya cins ve miktar olarak belirlenmiş olması ya da belirlenmiş olmasa bile ileride belirlenebilmesine yarayacak objektif unsurların gösterilmiş olması gerekmektedir.</a:t>
            </a:r>
          </a:p>
          <a:p>
            <a:pPr algn="just"/>
            <a:r>
              <a:rPr lang="tr-TR" dirty="0"/>
              <a:t>D) </a:t>
            </a:r>
            <a:r>
              <a:rPr lang="tr-TR" b="1" dirty="0"/>
              <a:t>Edim para ile ölçülebilir olmalıdır.</a:t>
            </a:r>
            <a:r>
              <a:rPr lang="tr-TR" dirty="0"/>
              <a:t> Ancak bu unsur, bugünkü hukukumuzda aranmamaktadır. Nitekim, şarkı söyleme, konferans verme, komşuyu rahatsız etmeme taahhütleri bugün edim olarak kabul edilmektedir.</a:t>
            </a:r>
          </a:p>
          <a:p>
            <a:endParaRPr lang="tr-TR" dirty="0"/>
          </a:p>
        </p:txBody>
      </p:sp>
    </p:spTree>
    <p:extLst>
      <p:ext uri="{BB962C8B-B14F-4D97-AF65-F5344CB8AC3E}">
        <p14:creationId xmlns:p14="http://schemas.microsoft.com/office/powerpoint/2010/main" val="2075643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6CE115-6501-4B5B-9A51-F546C0BDC498}"/>
              </a:ext>
            </a:extLst>
          </p:cNvPr>
          <p:cNvSpPr>
            <a:spLocks noGrp="1"/>
          </p:cNvSpPr>
          <p:nvPr>
            <p:ph type="title"/>
          </p:nvPr>
        </p:nvSpPr>
        <p:spPr/>
        <p:txBody>
          <a:bodyPr/>
          <a:lstStyle/>
          <a:p>
            <a:r>
              <a:rPr lang="tr-TR" dirty="0"/>
              <a:t>BORÇ İLİŞKİSİNİN UNSURLARI - EDİM</a:t>
            </a:r>
          </a:p>
        </p:txBody>
      </p:sp>
      <p:sp>
        <p:nvSpPr>
          <p:cNvPr id="3" name="İçerik Yer Tutucusu 2">
            <a:extLst>
              <a:ext uri="{FF2B5EF4-FFF2-40B4-BE49-F238E27FC236}">
                <a16:creationId xmlns:a16="http://schemas.microsoft.com/office/drawing/2014/main" id="{3361B5EC-00A2-42B6-95A4-F6A721E63931}"/>
              </a:ext>
            </a:extLst>
          </p:cNvPr>
          <p:cNvSpPr>
            <a:spLocks noGrp="1"/>
          </p:cNvSpPr>
          <p:nvPr>
            <p:ph idx="1"/>
          </p:nvPr>
        </p:nvSpPr>
        <p:spPr/>
        <p:txBody>
          <a:bodyPr>
            <a:normAutofit fontScale="85000" lnSpcReduction="10000"/>
          </a:bodyPr>
          <a:lstStyle/>
          <a:p>
            <a:pPr algn="just"/>
            <a:r>
              <a:rPr lang="tr-TR" dirty="0"/>
              <a:t>Roma Hukuku’nda bir şeyin mülkiyetini devretme veya başka bir ayni hakkı temin etme olan </a:t>
            </a:r>
            <a:r>
              <a:rPr lang="tr-TR" b="1" i="1" dirty="0" err="1"/>
              <a:t>dare</a:t>
            </a:r>
            <a:r>
              <a:rPr lang="tr-TR" b="1" dirty="0"/>
              <a:t> (vermek)</a:t>
            </a:r>
            <a:r>
              <a:rPr lang="tr-TR" dirty="0"/>
              <a:t>; her türlü işin yapılması veya bir şeyin yapılmaması olan </a:t>
            </a:r>
            <a:r>
              <a:rPr lang="tr-TR" b="1" i="1" dirty="0" err="1"/>
              <a:t>facere</a:t>
            </a:r>
            <a:r>
              <a:rPr lang="tr-TR" b="1" i="1" dirty="0"/>
              <a:t> </a:t>
            </a:r>
            <a:r>
              <a:rPr lang="tr-TR" b="1" dirty="0"/>
              <a:t>(yapmak)</a:t>
            </a:r>
            <a:r>
              <a:rPr lang="tr-TR" dirty="0"/>
              <a:t> ve </a:t>
            </a:r>
            <a:r>
              <a:rPr lang="tr-TR" i="1" dirty="0" err="1"/>
              <a:t>dare</a:t>
            </a:r>
            <a:r>
              <a:rPr lang="tr-TR" i="1" dirty="0"/>
              <a:t> </a:t>
            </a:r>
            <a:r>
              <a:rPr lang="tr-TR" dirty="0"/>
              <a:t>ile </a:t>
            </a:r>
            <a:r>
              <a:rPr lang="tr-TR" i="1" dirty="0" err="1"/>
              <a:t>facere</a:t>
            </a:r>
            <a:r>
              <a:rPr lang="tr-TR" dirty="0" err="1"/>
              <a:t>’yi</a:t>
            </a:r>
            <a:r>
              <a:rPr lang="tr-TR" dirty="0"/>
              <a:t> de kapsayan her türlü yükümlülüğü ifade eden </a:t>
            </a:r>
            <a:r>
              <a:rPr lang="tr-TR" b="1" i="1" dirty="0" err="1"/>
              <a:t>praestare</a:t>
            </a:r>
            <a:r>
              <a:rPr lang="tr-TR" b="1" i="1" dirty="0"/>
              <a:t> </a:t>
            </a:r>
            <a:r>
              <a:rPr lang="tr-TR" dirty="0"/>
              <a:t>olmak üzere başlıca üç edim tipi vardır.</a:t>
            </a:r>
          </a:p>
          <a:p>
            <a:pPr algn="just"/>
            <a:r>
              <a:rPr lang="tr-TR" dirty="0"/>
              <a:t>Edimin ne olduğu, yani içeriği ferden tayin edilmiş ise, </a:t>
            </a:r>
            <a:r>
              <a:rPr lang="tr-TR" b="1" dirty="0"/>
              <a:t>parça (</a:t>
            </a:r>
            <a:r>
              <a:rPr lang="tr-TR" b="1" i="1" dirty="0" err="1"/>
              <a:t>species</a:t>
            </a:r>
            <a:r>
              <a:rPr lang="tr-TR" b="1" dirty="0"/>
              <a:t>) borcu</a:t>
            </a:r>
            <a:r>
              <a:rPr lang="tr-TR" dirty="0"/>
              <a:t>ndan; ferden değil, ama cins ve miktarı ile tayin edilmiş ise, </a:t>
            </a:r>
            <a:r>
              <a:rPr lang="tr-TR" b="1" dirty="0"/>
              <a:t>cins (</a:t>
            </a:r>
            <a:r>
              <a:rPr lang="tr-TR" b="1" i="1" dirty="0" err="1"/>
              <a:t>genus</a:t>
            </a:r>
            <a:r>
              <a:rPr lang="tr-TR" b="1" dirty="0"/>
              <a:t>) borcu</a:t>
            </a:r>
            <a:r>
              <a:rPr lang="tr-TR" dirty="0"/>
              <a:t>ndan bahsedilebilir.</a:t>
            </a:r>
          </a:p>
          <a:p>
            <a:pPr algn="just"/>
            <a:r>
              <a:rPr lang="tr-TR" dirty="0"/>
              <a:t>Parça ve cins borcu ayrımı edimin niteliğine ilişkindir, edime konu edilen eşyanın objektif niteliğine göre ise </a:t>
            </a:r>
            <a:r>
              <a:rPr lang="tr-TR" b="1" dirty="0"/>
              <a:t>misli mal ve gayri misli mal ayrımı </a:t>
            </a:r>
            <a:r>
              <a:rPr lang="tr-TR" dirty="0"/>
              <a:t>yapılır. Doğada özellikleri icabı bir benzeri bulunmayan mal gayri misli mal, doğada benzerleri bulunan mallara ise misli mal denir. Cins borcunun konusu genellikle misli mallar olmaktayken, parça borcunun konusu genellikle gayri misli mallar olur, ama her iki borç tipi için aksi de söz konusu olabilir.</a:t>
            </a:r>
          </a:p>
          <a:p>
            <a:pPr algn="just"/>
            <a:r>
              <a:rPr lang="tr-TR" dirty="0"/>
              <a:t>Cins borçlarında borcun konusunu teşkil edecek şeylerin seçimi kural olarak borçluya aittir, ancak borçlu tarafından seçilecek şeyin ortalama nitelikten düşük olmaması gerekmektedir (TBK m. 86).</a:t>
            </a:r>
          </a:p>
          <a:p>
            <a:pPr algn="just"/>
            <a:r>
              <a:rPr lang="tr-TR" dirty="0"/>
              <a:t>Parça borçlarında borçlunun sorumlu tutulmadığı bir sebepten ötürü borcun imkansız hale gelmesi halinde borçlu borcundan kurtulmaktadır, öte yandan cins borcunda, borca ilişkin mallar doğada var oldukça borcun ifası imkansız hale gelmemektedir (</a:t>
            </a:r>
            <a:r>
              <a:rPr lang="tr-TR" i="1" dirty="0" err="1"/>
              <a:t>genus</a:t>
            </a:r>
            <a:r>
              <a:rPr lang="tr-TR" i="1" dirty="0"/>
              <a:t> </a:t>
            </a:r>
            <a:r>
              <a:rPr lang="tr-TR" i="1" dirty="0" err="1"/>
              <a:t>non</a:t>
            </a:r>
            <a:r>
              <a:rPr lang="tr-TR" i="1" dirty="0"/>
              <a:t> </a:t>
            </a:r>
            <a:r>
              <a:rPr lang="tr-TR" i="1" dirty="0" err="1"/>
              <a:t>perit</a:t>
            </a:r>
            <a:r>
              <a:rPr lang="tr-TR" dirty="0"/>
              <a:t>).</a:t>
            </a:r>
          </a:p>
          <a:p>
            <a:pPr algn="just"/>
            <a:endParaRPr lang="tr-TR" dirty="0"/>
          </a:p>
        </p:txBody>
      </p:sp>
    </p:spTree>
    <p:extLst>
      <p:ext uri="{BB962C8B-B14F-4D97-AF65-F5344CB8AC3E}">
        <p14:creationId xmlns:p14="http://schemas.microsoft.com/office/powerpoint/2010/main" val="3402911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3FAAC2-6881-44D5-AB96-CAE94BA4230D}"/>
              </a:ext>
            </a:extLst>
          </p:cNvPr>
          <p:cNvSpPr>
            <a:spLocks noGrp="1"/>
          </p:cNvSpPr>
          <p:nvPr>
            <p:ph type="title"/>
          </p:nvPr>
        </p:nvSpPr>
        <p:spPr/>
        <p:txBody>
          <a:bodyPr/>
          <a:lstStyle/>
          <a:p>
            <a:r>
              <a:rPr lang="tr-TR" dirty="0"/>
              <a:t>BORÇ İLİŞKİSİNİN UNSURLARI - EDİM</a:t>
            </a:r>
          </a:p>
        </p:txBody>
      </p:sp>
      <p:sp>
        <p:nvSpPr>
          <p:cNvPr id="3" name="İçerik Yer Tutucusu 2">
            <a:extLst>
              <a:ext uri="{FF2B5EF4-FFF2-40B4-BE49-F238E27FC236}">
                <a16:creationId xmlns:a16="http://schemas.microsoft.com/office/drawing/2014/main" id="{82288CA6-5DA7-43BF-A5CE-C8DBF6A32CCE}"/>
              </a:ext>
            </a:extLst>
          </p:cNvPr>
          <p:cNvSpPr>
            <a:spLocks noGrp="1"/>
          </p:cNvSpPr>
          <p:nvPr>
            <p:ph idx="1"/>
          </p:nvPr>
        </p:nvSpPr>
        <p:spPr/>
        <p:txBody>
          <a:bodyPr>
            <a:normAutofit lnSpcReduction="10000"/>
          </a:bodyPr>
          <a:lstStyle/>
          <a:p>
            <a:pPr algn="just"/>
            <a:r>
              <a:rPr lang="tr-TR" dirty="0"/>
              <a:t>Bir borç ilişkisinde iki veya daha fazla edimin gösterilmesi ve bu edimlerden yalnız birinin ifasının gerektiği hallerde </a:t>
            </a:r>
            <a:r>
              <a:rPr lang="tr-TR" b="1" dirty="0"/>
              <a:t>seçimlik borçlar</a:t>
            </a:r>
            <a:r>
              <a:rPr lang="tr-TR" dirty="0"/>
              <a:t>dan bahsedilir. Borçlu, bu seçimlik borçlardan birisini yerine getirdiği takdirde borcundan kurtulur. Seçim hakkı, kural olarak borçluya aittir (TBK m. 87).</a:t>
            </a:r>
          </a:p>
          <a:p>
            <a:pPr algn="just"/>
            <a:r>
              <a:rPr lang="tr-TR" dirty="0"/>
              <a:t>Roma Hukuku’nda, seçim hakkının alacaklıya tanındığı hallerde, alacaklının seçtiği borcu borçlusundan talebi ve bu talebin borçlu tarafından kabulü sonrasında edime dair seçimden dönülemezdi. Aynı şekilde Klasik Hukuk Devri’nde alacaklının borçluya dava açmasından ve davada </a:t>
            </a:r>
            <a:r>
              <a:rPr lang="tr-TR" i="1" dirty="0" err="1"/>
              <a:t>litis</a:t>
            </a:r>
            <a:r>
              <a:rPr lang="tr-TR" i="1" dirty="0"/>
              <a:t> </a:t>
            </a:r>
            <a:r>
              <a:rPr lang="tr-TR" i="1" dirty="0" err="1"/>
              <a:t>contestatio</a:t>
            </a:r>
            <a:r>
              <a:rPr lang="tr-TR" i="1" dirty="0"/>
              <a:t> </a:t>
            </a:r>
            <a:r>
              <a:rPr lang="tr-TR" dirty="0"/>
              <a:t>aşaması ile edimin tespitinden sonra da seçimden dönme imkanı kalmazdı. </a:t>
            </a:r>
            <a:r>
              <a:rPr lang="tr-TR" i="1" dirty="0"/>
              <a:t>Iustinianus </a:t>
            </a:r>
            <a:r>
              <a:rPr lang="tr-TR" dirty="0"/>
              <a:t>Hukuku’nda ise, alacaklı dava açıp edimlerden birini talep ettiği anda seçimden dönemezdi. Seçimlik borçlarda, edimlerden birisinin imkansız hale gelmesi halinde diğer edim (veya diğer edimlerden biri) borcun kesin konusu sayılır.</a:t>
            </a:r>
          </a:p>
          <a:p>
            <a:pPr algn="just"/>
            <a:r>
              <a:rPr lang="tr-TR" dirty="0"/>
              <a:t>Edim, borcun tamamına bir zarar gelmeksizin ufak bölümlere ayrılarak ifa edilebiliyorsa </a:t>
            </a:r>
            <a:r>
              <a:rPr lang="tr-TR" b="1" dirty="0"/>
              <a:t>bölünebilir borç</a:t>
            </a:r>
            <a:r>
              <a:rPr lang="tr-TR" dirty="0"/>
              <a:t>tan bahsedilir. </a:t>
            </a:r>
            <a:r>
              <a:rPr lang="tr-TR" i="1" dirty="0" err="1"/>
              <a:t>Dare</a:t>
            </a:r>
            <a:r>
              <a:rPr lang="tr-TR" i="1" dirty="0"/>
              <a:t> </a:t>
            </a:r>
            <a:r>
              <a:rPr lang="tr-TR" dirty="0"/>
              <a:t>borçları, duruma göre, hem bölünebilen hem de bölünemeyen borçlardandır; </a:t>
            </a:r>
            <a:r>
              <a:rPr lang="tr-TR" i="1" dirty="0" err="1"/>
              <a:t>facere</a:t>
            </a:r>
            <a:r>
              <a:rPr lang="tr-TR" i="1" dirty="0"/>
              <a:t> </a:t>
            </a:r>
            <a:r>
              <a:rPr lang="tr-TR" dirty="0"/>
              <a:t>ve </a:t>
            </a:r>
            <a:r>
              <a:rPr lang="tr-TR" i="1" dirty="0" err="1"/>
              <a:t>non</a:t>
            </a:r>
            <a:r>
              <a:rPr lang="tr-TR" i="1" dirty="0"/>
              <a:t> </a:t>
            </a:r>
            <a:r>
              <a:rPr lang="tr-TR" i="1" dirty="0" err="1"/>
              <a:t>facere</a:t>
            </a:r>
            <a:r>
              <a:rPr lang="tr-TR" dirty="0"/>
              <a:t> (yapmama) borçları kural olarak bölünemeyen borçlardandır.</a:t>
            </a:r>
          </a:p>
          <a:p>
            <a:pPr algn="just"/>
            <a:endParaRPr lang="tr-TR" dirty="0"/>
          </a:p>
        </p:txBody>
      </p:sp>
    </p:spTree>
    <p:extLst>
      <p:ext uri="{BB962C8B-B14F-4D97-AF65-F5344CB8AC3E}">
        <p14:creationId xmlns:p14="http://schemas.microsoft.com/office/powerpoint/2010/main" val="3911600552"/>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362</TotalTime>
  <Words>1200</Words>
  <Application>Microsoft Office PowerPoint</Application>
  <PresentationFormat>Geniş ekran</PresentationFormat>
  <Paragraphs>46</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Calibri</vt:lpstr>
      <vt:lpstr>Calibri Light</vt:lpstr>
      <vt:lpstr>Geçmişe bakış</vt:lpstr>
      <vt:lpstr>Roma Hukuku (15. hafta)</vt:lpstr>
      <vt:lpstr>BORÇ İLİŞKİSİ</vt:lpstr>
      <vt:lpstr>BORÇ İLİŞKİSİ</vt:lpstr>
      <vt:lpstr>BORÇ İLİŞKİSİNİN UNSURLARI</vt:lpstr>
      <vt:lpstr>BORÇ İLİŞKİSİNİN UNSURLARI</vt:lpstr>
      <vt:lpstr>BORÇ İLİŞKİSİNİN UNSURLARI</vt:lpstr>
      <vt:lpstr>BORÇ İLİŞKİSİNİN UNSURLARI</vt:lpstr>
      <vt:lpstr>BORÇ İLİŞKİSİNİN UNSURLARI - EDİM</vt:lpstr>
      <vt:lpstr>BORÇ İLİŞKİSİNİN UNSURLARI - EDİM</vt:lpstr>
      <vt:lpstr>BORÇ İLİŞKİSİNİN UNSURLARI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dc:title>
  <dc:creator>Alaz Tarhan</dc:creator>
  <cp:lastModifiedBy>Alaz Tarhan</cp:lastModifiedBy>
  <cp:revision>31</cp:revision>
  <dcterms:created xsi:type="dcterms:W3CDTF">2020-07-31T12:26:02Z</dcterms:created>
  <dcterms:modified xsi:type="dcterms:W3CDTF">2020-08-07T16:04:33Z</dcterms:modified>
</cp:coreProperties>
</file>