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EB11335-1F78-4688-8FA6-C2459F80BA3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21943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B11335-1F78-4688-8FA6-C2459F80BA3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38126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B11335-1F78-4688-8FA6-C2459F80BA3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73714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B11335-1F78-4688-8FA6-C2459F80BA3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374067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EB11335-1F78-4688-8FA6-C2459F80BA3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174157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B11335-1F78-4688-8FA6-C2459F80BA3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334748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B11335-1F78-4688-8FA6-C2459F80BA33}" type="datetimeFigureOut">
              <a:rPr lang="tr-TR" smtClean="0"/>
              <a:t>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160338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B11335-1F78-4688-8FA6-C2459F80BA33}" type="datetimeFigureOut">
              <a:rPr lang="tr-TR" smtClean="0"/>
              <a:t>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37868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B11335-1F78-4688-8FA6-C2459F80BA33}" type="datetimeFigureOut">
              <a:rPr lang="tr-TR" smtClean="0"/>
              <a:t>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52750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B11335-1F78-4688-8FA6-C2459F80BA3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71840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B11335-1F78-4688-8FA6-C2459F80BA3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51596B-49D2-4C3C-9D8E-9BC4609815F6}" type="slidenum">
              <a:rPr lang="tr-TR" smtClean="0"/>
              <a:t>‹#›</a:t>
            </a:fld>
            <a:endParaRPr lang="tr-TR"/>
          </a:p>
        </p:txBody>
      </p:sp>
    </p:spTree>
    <p:extLst>
      <p:ext uri="{BB962C8B-B14F-4D97-AF65-F5344CB8AC3E}">
        <p14:creationId xmlns:p14="http://schemas.microsoft.com/office/powerpoint/2010/main" val="405538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11335-1F78-4688-8FA6-C2459F80BA33}" type="datetimeFigureOut">
              <a:rPr lang="tr-TR" smtClean="0"/>
              <a:t>31.1.2017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1596B-49D2-4C3C-9D8E-9BC4609815F6}" type="slidenum">
              <a:rPr lang="tr-TR" smtClean="0"/>
              <a:t>‹#›</a:t>
            </a:fld>
            <a:endParaRPr lang="tr-TR"/>
          </a:p>
        </p:txBody>
      </p:sp>
    </p:spTree>
    <p:extLst>
      <p:ext uri="{BB962C8B-B14F-4D97-AF65-F5344CB8AC3E}">
        <p14:creationId xmlns:p14="http://schemas.microsoft.com/office/powerpoint/2010/main" val="327115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60279"/>
            <a:ext cx="6447501" cy="602750"/>
          </a:xfrm>
        </p:spPr>
        <p:txBody>
          <a:bodyPr>
            <a:normAutofit fontScale="90000"/>
          </a:bodyPr>
          <a:lstStyle/>
          <a:p>
            <a:r>
              <a:rPr lang="tr-TR" dirty="0" smtClean="0"/>
              <a:t>İKLİM FAKTÖRLERİ</a:t>
            </a:r>
            <a:endParaRPr lang="tr-TR" dirty="0"/>
          </a:p>
        </p:txBody>
      </p:sp>
      <p:sp>
        <p:nvSpPr>
          <p:cNvPr id="3" name="Content Placeholder 2"/>
          <p:cNvSpPr>
            <a:spLocks noGrp="1"/>
          </p:cNvSpPr>
          <p:nvPr>
            <p:ph sz="quarter" idx="1"/>
          </p:nvPr>
        </p:nvSpPr>
        <p:spPr>
          <a:xfrm>
            <a:off x="508001" y="999610"/>
            <a:ext cx="6447501" cy="3880773"/>
          </a:xfrm>
        </p:spPr>
        <p:txBody>
          <a:bodyPr>
            <a:normAutofit fontScale="47500" lnSpcReduction="20000"/>
          </a:bodyPr>
          <a:lstStyle/>
          <a:p>
            <a:pPr>
              <a:buNone/>
            </a:pPr>
            <a:r>
              <a:rPr lang="tr-TR" dirty="0" smtClean="0">
                <a:solidFill>
                  <a:srgbClr val="FF0000"/>
                </a:solidFill>
                <a:effectLst>
                  <a:outerShdw blurRad="38100" dist="38100" dir="2700000" algn="tl">
                    <a:srgbClr val="000000">
                      <a:alpha val="43137"/>
                    </a:srgbClr>
                  </a:outerShdw>
                </a:effectLst>
              </a:rPr>
              <a:t>1-)IŞIK: </a:t>
            </a:r>
          </a:p>
          <a:p>
            <a:pPr algn="just">
              <a:buFont typeface="Wingdings" panose="05000000000000000000" pitchFamily="2" charset="2"/>
              <a:buChar char="Ø"/>
            </a:pPr>
            <a:r>
              <a:rPr lang="tr-TR" dirty="0" smtClean="0"/>
              <a:t>Fotosentez için mutlak gerekli olup çoğu defa  sıcaklıklarla birlikte etki </a:t>
            </a:r>
            <a:r>
              <a:rPr lang="tr-TR" dirty="0" err="1" smtClean="0"/>
              <a:t>gösterir.Işık</a:t>
            </a:r>
            <a:r>
              <a:rPr lang="tr-TR" dirty="0" smtClean="0"/>
              <a:t> bakımından bitkiler tam güneşli ortamlardan ve az ışıklı ortamlarda yetiştirilenler diye gruplandırılır. Çöllerde steplerde ve orman kuşağının üst sınırında yetişen bitkiler tam ışıklı ortamda yetişirler. Bazı bitkilerde tam ışıkta yetişmekle birlikte nispeten hafif gölgeli </a:t>
            </a:r>
            <a:r>
              <a:rPr lang="tr-TR" dirty="0" err="1" smtClean="0"/>
              <a:t>ortamlardada</a:t>
            </a:r>
            <a:r>
              <a:rPr lang="tr-TR" dirty="0" smtClean="0"/>
              <a:t> yetişebilirler. Ör: Kanarya otu kekik papatya gibi bitkiler…</a:t>
            </a:r>
          </a:p>
          <a:p>
            <a:pPr algn="just">
              <a:buFont typeface="Wingdings" panose="05000000000000000000" pitchFamily="2" charset="2"/>
              <a:buChar char="Ø"/>
            </a:pPr>
            <a:r>
              <a:rPr lang="tr-TR" dirty="0"/>
              <a:t>Özellikle orman altı bitkileri  gölgeli ortamlarda daha iyi gelişme </a:t>
            </a:r>
            <a:r>
              <a:rPr lang="tr-TR" dirty="0" smtClean="0"/>
              <a:t>gösterirler. Ör</a:t>
            </a:r>
            <a:r>
              <a:rPr lang="tr-TR" dirty="0"/>
              <a:t>: Orkide, </a:t>
            </a:r>
            <a:r>
              <a:rPr lang="tr-TR" dirty="0" smtClean="0"/>
              <a:t>salep</a:t>
            </a:r>
          </a:p>
          <a:p>
            <a:pPr algn="just">
              <a:buFont typeface="Wingdings" panose="05000000000000000000" pitchFamily="2" charset="2"/>
              <a:buChar char="Ø"/>
            </a:pPr>
            <a:r>
              <a:rPr lang="tr-TR" dirty="0"/>
              <a:t>Işık bitkilerin </a:t>
            </a:r>
            <a:r>
              <a:rPr lang="tr-TR" dirty="0" err="1"/>
              <a:t>çimlenmesinede</a:t>
            </a:r>
            <a:r>
              <a:rPr lang="tr-TR" dirty="0"/>
              <a:t> etkili olup bazı bitkiler ışıklı ortamlarda bazı bitkiler ise karanlık ortamlarda </a:t>
            </a:r>
            <a:r>
              <a:rPr lang="tr-TR" dirty="0" err="1"/>
              <a:t>çimlenir.Işıkda</a:t>
            </a:r>
            <a:r>
              <a:rPr lang="tr-TR" dirty="0"/>
              <a:t> çimlenme özelliği gösteren bitkilerin tohumları ya toprak yüzeyine ekilip hafif bastırılmalı veya en fazla 1 cm derinliğe kadar ekilmelidir. Aksi taktirde çimlenme göstermez. ÖRNEK: Fesleğen, Tere, Papatya, Karaman Kimyonu, Mercan Köşk, Nane, Kekik, Kereviz, Oğulotu gibi bitkilerin tohumları ışıkta çimlenir.</a:t>
            </a:r>
          </a:p>
          <a:p>
            <a:pPr algn="just">
              <a:buFont typeface="Wingdings" panose="05000000000000000000" pitchFamily="2" charset="2"/>
              <a:buChar char="Ø"/>
            </a:pPr>
            <a:endParaRPr lang="tr-TR" dirty="0"/>
          </a:p>
          <a:p>
            <a:pPr>
              <a:buNone/>
            </a:pPr>
            <a:endParaRPr lang="tr-TR" dirty="0" smtClean="0"/>
          </a:p>
          <a:p>
            <a:pPr>
              <a:buNone/>
            </a:pPr>
            <a:endParaRPr lang="tr-TR" dirty="0"/>
          </a:p>
        </p:txBody>
      </p:sp>
      <p:pic>
        <p:nvPicPr>
          <p:cNvPr id="4" name="Picture 3" descr="H:\haziryazilacak\11.5 18.5.11 cankiri tulipa\IMG_6329.JPG"/>
          <p:cNvPicPr>
            <a:picLocks noChangeAspect="1" noChangeArrowheads="1"/>
          </p:cNvPicPr>
          <p:nvPr/>
        </p:nvPicPr>
        <p:blipFill>
          <a:blip r:embed="rId2" cstate="print"/>
          <a:srcRect/>
          <a:stretch>
            <a:fillRect/>
          </a:stretch>
        </p:blipFill>
        <p:spPr bwMode="auto">
          <a:xfrm>
            <a:off x="6955502" y="1423761"/>
            <a:ext cx="2242334" cy="3184198"/>
          </a:xfrm>
          <a:prstGeom prst="rect">
            <a:avLst/>
          </a:prstGeom>
          <a:noFill/>
        </p:spPr>
      </p:pic>
      <p:pic>
        <p:nvPicPr>
          <p:cNvPr id="5" name="Picture 2" descr="H:\grupresim-89\feslegen\mart07-36 (246).jpg"/>
          <p:cNvPicPr>
            <a:picLocks noChangeAspect="1" noChangeArrowheads="1"/>
          </p:cNvPicPr>
          <p:nvPr/>
        </p:nvPicPr>
        <p:blipFill>
          <a:blip r:embed="rId3" cstate="print"/>
          <a:srcRect/>
          <a:stretch>
            <a:fillRect/>
          </a:stretch>
        </p:blipFill>
        <p:spPr bwMode="auto">
          <a:xfrm>
            <a:off x="791562" y="4754681"/>
            <a:ext cx="2681685" cy="1943952"/>
          </a:xfrm>
          <a:prstGeom prst="rect">
            <a:avLst/>
          </a:prstGeom>
          <a:noFill/>
        </p:spPr>
      </p:pic>
      <p:pic>
        <p:nvPicPr>
          <p:cNvPr id="6" name="Picture 3" descr="H:\grupresim-89\Origanum\Origanum vulgare\Haziran07 (18).jpg"/>
          <p:cNvPicPr>
            <a:picLocks noChangeAspect="1" noChangeArrowheads="1"/>
          </p:cNvPicPr>
          <p:nvPr/>
        </p:nvPicPr>
        <p:blipFill>
          <a:blip r:embed="rId4" cstate="print"/>
          <a:srcRect/>
          <a:stretch>
            <a:fillRect/>
          </a:stretch>
        </p:blipFill>
        <p:spPr bwMode="auto">
          <a:xfrm>
            <a:off x="4201196" y="4754681"/>
            <a:ext cx="2754306" cy="1818250"/>
          </a:xfrm>
          <a:prstGeom prst="rect">
            <a:avLst/>
          </a:prstGeom>
          <a:noFill/>
        </p:spPr>
      </p:pic>
      <p:sp>
        <p:nvSpPr>
          <p:cNvPr id="7" name="3 Metin kutusu"/>
          <p:cNvSpPr txBox="1"/>
          <p:nvPr/>
        </p:nvSpPr>
        <p:spPr>
          <a:xfrm>
            <a:off x="1052346" y="4853635"/>
            <a:ext cx="2538282" cy="646331"/>
          </a:xfrm>
          <a:prstGeom prst="rect">
            <a:avLst/>
          </a:prstGeom>
          <a:noFill/>
        </p:spPr>
        <p:txBody>
          <a:bodyPr wrap="square" rtlCol="0">
            <a:spAutoFit/>
          </a:bodyPr>
          <a:lstStyle/>
          <a:p>
            <a:r>
              <a:rPr lang="tr-TR" dirty="0">
                <a:solidFill>
                  <a:schemeClr val="bg1"/>
                </a:solidFill>
              </a:rPr>
              <a:t>Fesleğen </a:t>
            </a:r>
            <a:r>
              <a:rPr lang="tr-TR" i="1" dirty="0" err="1">
                <a:solidFill>
                  <a:schemeClr val="bg1"/>
                </a:solidFill>
              </a:rPr>
              <a:t>Ocimum</a:t>
            </a:r>
            <a:r>
              <a:rPr lang="tr-TR" i="1" dirty="0">
                <a:solidFill>
                  <a:schemeClr val="bg1"/>
                </a:solidFill>
              </a:rPr>
              <a:t> </a:t>
            </a:r>
            <a:r>
              <a:rPr lang="tr-TR" i="1" dirty="0" err="1">
                <a:solidFill>
                  <a:schemeClr val="bg1"/>
                </a:solidFill>
              </a:rPr>
              <a:t>basilicum</a:t>
            </a:r>
            <a:r>
              <a:rPr lang="tr-TR" i="1" dirty="0">
                <a:solidFill>
                  <a:schemeClr val="bg1"/>
                </a:solidFill>
              </a:rPr>
              <a:t> </a:t>
            </a:r>
            <a:r>
              <a:rPr lang="tr-TR" dirty="0">
                <a:solidFill>
                  <a:schemeClr val="bg1"/>
                </a:solidFill>
              </a:rPr>
              <a:t>Kültür</a:t>
            </a:r>
          </a:p>
        </p:txBody>
      </p:sp>
      <p:sp>
        <p:nvSpPr>
          <p:cNvPr id="8" name="5 Metin kutusu"/>
          <p:cNvSpPr txBox="1"/>
          <p:nvPr/>
        </p:nvSpPr>
        <p:spPr>
          <a:xfrm>
            <a:off x="5068016" y="6019227"/>
            <a:ext cx="2430270" cy="646331"/>
          </a:xfrm>
          <a:prstGeom prst="rect">
            <a:avLst/>
          </a:prstGeom>
          <a:noFill/>
        </p:spPr>
        <p:txBody>
          <a:bodyPr wrap="square" rtlCol="0">
            <a:spAutoFit/>
          </a:bodyPr>
          <a:lstStyle/>
          <a:p>
            <a:r>
              <a:rPr lang="tr-TR" dirty="0">
                <a:solidFill>
                  <a:schemeClr val="bg1"/>
                </a:solidFill>
              </a:rPr>
              <a:t>Mercan Köşk </a:t>
            </a:r>
            <a:r>
              <a:rPr lang="tr-TR" i="1" dirty="0" err="1">
                <a:solidFill>
                  <a:schemeClr val="bg1"/>
                </a:solidFill>
              </a:rPr>
              <a:t>Origanum</a:t>
            </a:r>
            <a:r>
              <a:rPr lang="tr-TR" i="1" dirty="0">
                <a:solidFill>
                  <a:schemeClr val="bg1"/>
                </a:solidFill>
              </a:rPr>
              <a:t> </a:t>
            </a:r>
            <a:r>
              <a:rPr lang="tr-TR" i="1" dirty="0" err="1">
                <a:solidFill>
                  <a:schemeClr val="bg1"/>
                </a:solidFill>
              </a:rPr>
              <a:t>vulgare</a:t>
            </a:r>
            <a:r>
              <a:rPr lang="tr-TR" dirty="0">
                <a:solidFill>
                  <a:schemeClr val="bg1"/>
                </a:solidFill>
              </a:rPr>
              <a:t> Kültür</a:t>
            </a:r>
          </a:p>
        </p:txBody>
      </p:sp>
    </p:spTree>
    <p:extLst>
      <p:ext uri="{BB962C8B-B14F-4D97-AF65-F5344CB8AC3E}">
        <p14:creationId xmlns:p14="http://schemas.microsoft.com/office/powerpoint/2010/main" val="188393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1226" y="363480"/>
            <a:ext cx="6172200" cy="5793507"/>
          </a:xfrm>
        </p:spPr>
        <p:txBody>
          <a:bodyPr>
            <a:normAutofit fontScale="77500" lnSpcReduction="20000"/>
          </a:bodyPr>
          <a:lstStyle/>
          <a:p>
            <a:pPr algn="just"/>
            <a:r>
              <a:rPr lang="tr-TR" dirty="0" smtClean="0"/>
              <a:t>Işık, bitkilerin etken maddelerinede tesir eder, özellikle ışıklı ortamda yetişen tıbbi bitkilerde ‘gölgeleme’ veya ‘gölgeli ortamlar’ etken madde miktarını azaltır. Uçucu yağ taşıyan bitkilerin hemen hemen tamamında, gölgeli ortamlar, uçucu yağ oranını azaltmaktadır.</a:t>
            </a:r>
            <a:endParaRPr lang="tr-TR" dirty="0"/>
          </a:p>
          <a:p>
            <a:pPr algn="just"/>
            <a:r>
              <a:rPr lang="tr-TR" dirty="0" smtClean="0"/>
              <a:t>Işık bitkilerin morfolojik özelliklerinide etkiler.Yoğun ışıkta yetişen bitkilerde yaprak yüzeylerinde küçülme ve yapraklarda kalınlaşma görülürken boylarındada küçülme ortaya çıkar.</a:t>
            </a:r>
          </a:p>
          <a:p>
            <a:r>
              <a:rPr lang="tr-TR" dirty="0"/>
              <a:t>Gölgeli ortamlardaki bitkilerde yapraklar ince ve geniş olup bitki </a:t>
            </a:r>
            <a:r>
              <a:rPr lang="tr-TR" dirty="0" err="1"/>
              <a:t>boylarıda</a:t>
            </a:r>
            <a:r>
              <a:rPr lang="tr-TR" dirty="0"/>
              <a:t> uzun olur.</a:t>
            </a:r>
          </a:p>
          <a:p>
            <a:r>
              <a:rPr lang="tr-TR" dirty="0"/>
              <a:t>Işıklanma süreside bitkinin gelişimine ve çiçeklenmesine etki eder.</a:t>
            </a:r>
          </a:p>
          <a:p>
            <a:pPr algn="just"/>
            <a:endParaRPr lang="tr-TR" dirty="0" smtClean="0"/>
          </a:p>
        </p:txBody>
      </p:sp>
      <p:pic>
        <p:nvPicPr>
          <p:cNvPr id="4" name="Picture 2" descr="H:\grupresim-89\aci kavun\Agustos08 (39).jpg"/>
          <p:cNvPicPr>
            <a:picLocks noChangeAspect="1" noChangeArrowheads="1"/>
          </p:cNvPicPr>
          <p:nvPr/>
        </p:nvPicPr>
        <p:blipFill>
          <a:blip r:embed="rId2" cstate="print"/>
          <a:srcRect/>
          <a:stretch>
            <a:fillRect/>
          </a:stretch>
        </p:blipFill>
        <p:spPr bwMode="auto">
          <a:xfrm>
            <a:off x="901558" y="3577598"/>
            <a:ext cx="6526658" cy="3280402"/>
          </a:xfrm>
          <a:prstGeom prst="rect">
            <a:avLst/>
          </a:prstGeom>
          <a:noFill/>
        </p:spPr>
      </p:pic>
    </p:spTree>
    <p:extLst>
      <p:ext uri="{BB962C8B-B14F-4D97-AF65-F5344CB8AC3E}">
        <p14:creationId xmlns:p14="http://schemas.microsoft.com/office/powerpoint/2010/main" val="222396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50" y="229456"/>
            <a:ext cx="6447501" cy="674670"/>
          </a:xfrm>
        </p:spPr>
        <p:txBody>
          <a:bodyPr>
            <a:normAutofit fontScale="90000"/>
          </a:bodyPr>
          <a:lstStyle/>
          <a:p>
            <a:r>
              <a:rPr lang="tr-TR" dirty="0" smtClean="0"/>
              <a:t>2-)SICAKLIK</a:t>
            </a:r>
            <a:endParaRPr lang="tr-TR" dirty="0"/>
          </a:p>
        </p:txBody>
      </p:sp>
      <p:sp>
        <p:nvSpPr>
          <p:cNvPr id="3" name="Content Placeholder 2"/>
          <p:cNvSpPr>
            <a:spLocks noGrp="1"/>
          </p:cNvSpPr>
          <p:nvPr>
            <p:ph sz="quarter" idx="1"/>
          </p:nvPr>
        </p:nvSpPr>
        <p:spPr>
          <a:xfrm>
            <a:off x="315360" y="904127"/>
            <a:ext cx="7266968" cy="3880773"/>
          </a:xfrm>
        </p:spPr>
        <p:txBody>
          <a:bodyPr>
            <a:normAutofit fontScale="25000" lnSpcReduction="20000"/>
          </a:bodyPr>
          <a:lstStyle/>
          <a:p>
            <a:pPr algn="just"/>
            <a:r>
              <a:rPr lang="tr-TR" sz="7200" dirty="0" smtClean="0">
                <a:latin typeface="Arial" panose="020B0604020202020204" pitchFamily="34" charset="0"/>
                <a:cs typeface="Arial" panose="020B0604020202020204" pitchFamily="34" charset="0"/>
              </a:rPr>
              <a:t>Sıcaklık bitkilerin yayılışını belirleyen en önemli iklim kriterlerinden olup ekstrem sıcaklıklar ve bitkinin gelişme dönemindeki sıcaklıklar bitkinin yetişme alanlarını sınırlar.Tropik bölgelerde yetişen bitkilerin pek çogunda +15 C nın altındakı sıcaklıklarda büyüme olgunlukları, +5C altındaki sıcaklıklarda ise zararlanma görülürken,kutuplarda bitkiler çok düşük sıcaklıklara dayanabilirler.</a:t>
            </a:r>
          </a:p>
          <a:p>
            <a:pPr algn="just"/>
            <a:r>
              <a:rPr lang="tr-TR" sz="7200" dirty="0">
                <a:latin typeface="Arial" panose="020B0604020202020204" pitchFamily="34" charset="0"/>
                <a:cs typeface="Arial" panose="020B0604020202020204" pitchFamily="34" charset="0"/>
              </a:rPr>
              <a:t>Bazı kışlık otlarının -46C kadar dayandığı tespit </a:t>
            </a:r>
            <a:r>
              <a:rPr lang="tr-TR" sz="7200" dirty="0" err="1">
                <a:latin typeface="Arial" panose="020B0604020202020204" pitchFamily="34" charset="0"/>
                <a:cs typeface="Arial" panose="020B0604020202020204" pitchFamily="34" charset="0"/>
              </a:rPr>
              <a:t>edilmiştir.Birçok</a:t>
            </a:r>
            <a:r>
              <a:rPr lang="tr-TR" sz="7200" dirty="0">
                <a:latin typeface="Arial" panose="020B0604020202020204" pitchFamily="34" charset="0"/>
                <a:cs typeface="Arial" panose="020B0604020202020204" pitchFamily="34" charset="0"/>
              </a:rPr>
              <a:t> bitki türleri için 35-40 C üzerindeki </a:t>
            </a:r>
            <a:r>
              <a:rPr lang="tr-TR" sz="7200" dirty="0" err="1">
                <a:latin typeface="Arial" panose="020B0604020202020204" pitchFamily="34" charset="0"/>
                <a:cs typeface="Arial" panose="020B0604020202020204" pitchFamily="34" charset="0"/>
              </a:rPr>
              <a:t>sıcaklıkalr</a:t>
            </a:r>
            <a:r>
              <a:rPr lang="tr-TR" sz="7200" dirty="0">
                <a:latin typeface="Arial" panose="020B0604020202020204" pitchFamily="34" charset="0"/>
                <a:cs typeface="Arial" panose="020B0604020202020204" pitchFamily="34" charset="0"/>
              </a:rPr>
              <a:t> olumsuz etki gösterir.</a:t>
            </a:r>
          </a:p>
          <a:p>
            <a:pPr algn="just"/>
            <a:r>
              <a:rPr lang="tr-TR" sz="7200" dirty="0">
                <a:latin typeface="Arial" panose="020B0604020202020204" pitchFamily="34" charset="0"/>
                <a:cs typeface="Arial" panose="020B0604020202020204" pitchFamily="34" charset="0"/>
              </a:rPr>
              <a:t>Her bir bitki için </a:t>
            </a:r>
            <a:r>
              <a:rPr lang="tr-TR" sz="7200" dirty="0" err="1">
                <a:latin typeface="Arial" panose="020B0604020202020204" pitchFamily="34" charset="0"/>
                <a:cs typeface="Arial" panose="020B0604020202020204" pitchFamily="34" charset="0"/>
              </a:rPr>
              <a:t>optımum</a:t>
            </a:r>
            <a:r>
              <a:rPr lang="tr-TR" sz="7200" dirty="0">
                <a:latin typeface="Arial" panose="020B0604020202020204" pitchFamily="34" charset="0"/>
                <a:cs typeface="Arial" panose="020B0604020202020204" pitchFamily="34" charset="0"/>
              </a:rPr>
              <a:t> gelişme </a:t>
            </a:r>
            <a:r>
              <a:rPr lang="tr-TR" sz="7200" dirty="0" err="1">
                <a:latin typeface="Arial" panose="020B0604020202020204" pitchFamily="34" charset="0"/>
                <a:cs typeface="Arial" panose="020B0604020202020204" pitchFamily="34" charset="0"/>
              </a:rPr>
              <a:t>sıcaklıgı</a:t>
            </a:r>
            <a:r>
              <a:rPr lang="tr-TR" sz="7200" dirty="0">
                <a:latin typeface="Arial" panose="020B0604020202020204" pitchFamily="34" charset="0"/>
                <a:cs typeface="Arial" panose="020B0604020202020204" pitchFamily="34" charset="0"/>
              </a:rPr>
              <a:t> farklı olmakla birlikte birçok bitki 10-30 arasındaki sıcaklıklarda iyi gelişme gösterir.</a:t>
            </a:r>
          </a:p>
          <a:p>
            <a:pPr algn="just"/>
            <a:r>
              <a:rPr lang="tr-TR" sz="7200" dirty="0">
                <a:latin typeface="Arial" panose="020B0604020202020204" pitchFamily="34" charset="0"/>
                <a:cs typeface="Arial" panose="020B0604020202020204" pitchFamily="34" charset="0"/>
              </a:rPr>
              <a:t>Sıcaklık bitkilerin çimlenmesini etkili olduğundan </a:t>
            </a:r>
            <a:r>
              <a:rPr lang="tr-TR" sz="7200" dirty="0" err="1">
                <a:latin typeface="Arial" panose="020B0604020202020204" pitchFamily="34" charset="0"/>
                <a:cs typeface="Arial" panose="020B0604020202020204" pitchFamily="34" charset="0"/>
              </a:rPr>
              <a:t>minumum</a:t>
            </a:r>
            <a:r>
              <a:rPr lang="tr-TR" sz="7200" dirty="0">
                <a:latin typeface="Arial" panose="020B0604020202020204" pitchFamily="34" charset="0"/>
                <a:cs typeface="Arial" panose="020B0604020202020204" pitchFamily="34" charset="0"/>
              </a:rPr>
              <a:t> çimlenme sıcaklıkları bitkilerin ekim zamanı acısından önem </a:t>
            </a:r>
            <a:r>
              <a:rPr lang="tr-TR" sz="7200" dirty="0" smtClean="0">
                <a:latin typeface="Arial" panose="020B0604020202020204" pitchFamily="34" charset="0"/>
                <a:cs typeface="Arial" panose="020B0604020202020204" pitchFamily="34" charset="0"/>
              </a:rPr>
              <a:t>gösterir. Düşük </a:t>
            </a:r>
            <a:r>
              <a:rPr lang="tr-TR" sz="7200" dirty="0">
                <a:latin typeface="Arial" panose="020B0604020202020204" pitchFamily="34" charset="0"/>
                <a:cs typeface="Arial" panose="020B0604020202020204" pitchFamily="34" charset="0"/>
              </a:rPr>
              <a:t>sıcaklıkta çimlenenler </a:t>
            </a:r>
            <a:r>
              <a:rPr lang="tr-TR" sz="7200" dirty="0" err="1">
                <a:latin typeface="Arial" panose="020B0604020202020204" pitchFamily="34" charset="0"/>
                <a:cs typeface="Arial" panose="020B0604020202020204" pitchFamily="34" charset="0"/>
              </a:rPr>
              <a:t>erken,yüksek</a:t>
            </a:r>
            <a:r>
              <a:rPr lang="tr-TR" sz="7200" dirty="0">
                <a:latin typeface="Arial" panose="020B0604020202020204" pitchFamily="34" charset="0"/>
                <a:cs typeface="Arial" panose="020B0604020202020204" pitchFamily="34" charset="0"/>
              </a:rPr>
              <a:t> sıcaklıkta çimlenen bitkiler ise geç </a:t>
            </a:r>
            <a:r>
              <a:rPr lang="tr-TR" sz="7200" dirty="0" smtClean="0">
                <a:latin typeface="Arial" panose="020B0604020202020204" pitchFamily="34" charset="0"/>
                <a:cs typeface="Arial" panose="020B0604020202020204" pitchFamily="34" charset="0"/>
              </a:rPr>
              <a:t>ekilirler. Tere</a:t>
            </a:r>
            <a:r>
              <a:rPr lang="tr-TR" sz="7200" dirty="0">
                <a:latin typeface="Arial" panose="020B0604020202020204" pitchFamily="34" charset="0"/>
                <a:cs typeface="Arial" panose="020B0604020202020204" pitchFamily="34" charset="0"/>
              </a:rPr>
              <a:t>, papatya 3Cden itibaren çimlenebilirken oğul otu adaçayı mercanköşk fesleğen gibi bitkiler +16 +18 C den itibaren çimlenme gösterilir</a:t>
            </a:r>
            <a:r>
              <a:rPr lang="tr-TR" sz="7200" dirty="0" smtClean="0">
                <a:latin typeface="Arial" panose="020B0604020202020204" pitchFamily="34" charset="0"/>
                <a:cs typeface="Arial" panose="020B0604020202020204" pitchFamily="34" charset="0"/>
              </a:rPr>
              <a:t>.</a:t>
            </a:r>
          </a:p>
          <a:p>
            <a:pPr algn="just"/>
            <a:r>
              <a:rPr lang="tr-TR" sz="7200" dirty="0">
                <a:latin typeface="Arial" panose="020B0604020202020204" pitchFamily="34" charset="0"/>
                <a:cs typeface="Arial" panose="020B0604020202020204" pitchFamily="34" charset="0"/>
              </a:rPr>
              <a:t>Bitkilerin sıcaklığı dayanıklı olup olmayışları kışlık ve yazlık ekilip </a:t>
            </a:r>
            <a:r>
              <a:rPr lang="tr-TR" sz="7200" dirty="0" err="1">
                <a:latin typeface="Arial" panose="020B0604020202020204" pitchFamily="34" charset="0"/>
                <a:cs typeface="Arial" panose="020B0604020202020204" pitchFamily="34" charset="0"/>
              </a:rPr>
              <a:t>ekilmeyeceğinide</a:t>
            </a:r>
            <a:r>
              <a:rPr lang="tr-TR" sz="7200" dirty="0">
                <a:latin typeface="Arial" panose="020B0604020202020204" pitchFamily="34" charset="0"/>
                <a:cs typeface="Arial" panose="020B0604020202020204" pitchFamily="34" charset="0"/>
              </a:rPr>
              <a:t> belirler düşük sıcaklıklara dayanıklı olmayan tropik bitkiler diğer yerlerde yaşam şartlarında yetiştirilebilirler veya kışı serada </a:t>
            </a:r>
            <a:r>
              <a:rPr lang="tr-TR" sz="7200" dirty="0" err="1">
                <a:latin typeface="Arial" panose="020B0604020202020204" pitchFamily="34" charset="0"/>
                <a:cs typeface="Arial" panose="020B0604020202020204" pitchFamily="34" charset="0"/>
              </a:rPr>
              <a:t>geçirmelerı</a:t>
            </a:r>
            <a:r>
              <a:rPr lang="tr-TR" sz="7200" dirty="0">
                <a:latin typeface="Arial" panose="020B0604020202020204" pitchFamily="34" charset="0"/>
                <a:cs typeface="Arial" panose="020B0604020202020204" pitchFamily="34" charset="0"/>
              </a:rPr>
              <a:t> </a:t>
            </a:r>
            <a:r>
              <a:rPr lang="tr-TR" sz="7200" dirty="0" smtClean="0">
                <a:latin typeface="Arial" panose="020B0604020202020204" pitchFamily="34" charset="0"/>
                <a:cs typeface="Arial" panose="020B0604020202020204" pitchFamily="34" charset="0"/>
              </a:rPr>
              <a:t>gerekir. Dereotu </a:t>
            </a:r>
            <a:r>
              <a:rPr lang="tr-TR" sz="7200" dirty="0">
                <a:latin typeface="Arial" panose="020B0604020202020204" pitchFamily="34" charset="0"/>
                <a:cs typeface="Arial" panose="020B0604020202020204" pitchFamily="34" charset="0"/>
              </a:rPr>
              <a:t>hatmi melekotu karaman </a:t>
            </a:r>
            <a:r>
              <a:rPr lang="tr-TR" sz="7200" dirty="0" err="1">
                <a:latin typeface="Arial" panose="020B0604020202020204" pitchFamily="34" charset="0"/>
                <a:cs typeface="Arial" panose="020B0604020202020204" pitchFamily="34" charset="0"/>
              </a:rPr>
              <a:t>kımyonu</a:t>
            </a:r>
            <a:r>
              <a:rPr lang="tr-TR" sz="7200" dirty="0">
                <a:latin typeface="Arial" panose="020B0604020202020204" pitchFamily="34" charset="0"/>
                <a:cs typeface="Arial" panose="020B0604020202020204" pitchFamily="34" charset="0"/>
              </a:rPr>
              <a:t> gibi bitkiler çok düşük </a:t>
            </a:r>
            <a:r>
              <a:rPr lang="tr-TR" sz="7200" dirty="0" err="1">
                <a:latin typeface="Arial" panose="020B0604020202020204" pitchFamily="34" charset="0"/>
                <a:cs typeface="Arial" panose="020B0604020202020204" pitchFamily="34" charset="0"/>
              </a:rPr>
              <a:t>sıcaklıklarıda</a:t>
            </a:r>
            <a:r>
              <a:rPr lang="tr-TR" sz="7200" dirty="0">
                <a:latin typeface="Arial" panose="020B0604020202020204" pitchFamily="34" charset="0"/>
                <a:cs typeface="Arial" panose="020B0604020202020204" pitchFamily="34" charset="0"/>
              </a:rPr>
              <a:t> </a:t>
            </a:r>
            <a:r>
              <a:rPr lang="tr-TR" sz="7200" dirty="0" smtClean="0">
                <a:latin typeface="Arial" panose="020B0604020202020204" pitchFamily="34" charset="0"/>
                <a:cs typeface="Arial" panose="020B0604020202020204" pitchFamily="34" charset="0"/>
              </a:rPr>
              <a:t>dayanıklıdırlar. Papatya </a:t>
            </a:r>
            <a:r>
              <a:rPr lang="tr-TR" sz="7200" dirty="0">
                <a:latin typeface="Arial" panose="020B0604020202020204" pitchFamily="34" charset="0"/>
                <a:cs typeface="Arial" panose="020B0604020202020204" pitchFamily="34" charset="0"/>
              </a:rPr>
              <a:t>ebegümeci sarımsak peygamber </a:t>
            </a:r>
            <a:r>
              <a:rPr lang="tr-TR" sz="7200" dirty="0" err="1">
                <a:latin typeface="Arial" panose="020B0604020202020204" pitchFamily="34" charset="0"/>
                <a:cs typeface="Arial" panose="020B0604020202020204" pitchFamily="34" charset="0"/>
              </a:rPr>
              <a:t>çiçegi</a:t>
            </a:r>
            <a:r>
              <a:rPr lang="tr-TR" sz="7200" dirty="0">
                <a:latin typeface="Arial" panose="020B0604020202020204" pitchFamily="34" charset="0"/>
                <a:cs typeface="Arial" panose="020B0604020202020204" pitchFamily="34" charset="0"/>
              </a:rPr>
              <a:t> gibi bitkiler dona </a:t>
            </a:r>
            <a:r>
              <a:rPr lang="tr-TR" sz="7200" dirty="0" smtClean="0">
                <a:latin typeface="Arial" panose="020B0604020202020204" pitchFamily="34" charset="0"/>
                <a:cs typeface="Arial" panose="020B0604020202020204" pitchFamily="34" charset="0"/>
              </a:rPr>
              <a:t>dayanıklıdır. Fesleğen </a:t>
            </a:r>
            <a:r>
              <a:rPr lang="tr-TR" sz="7200" dirty="0">
                <a:latin typeface="Arial" panose="020B0604020202020204" pitchFamily="34" charset="0"/>
                <a:cs typeface="Arial" panose="020B0604020202020204" pitchFamily="34" charset="0"/>
              </a:rPr>
              <a:t>dereotu oğul otu kırmızı </a:t>
            </a:r>
            <a:r>
              <a:rPr lang="tr-TR" sz="7200" dirty="0" err="1">
                <a:latin typeface="Arial" panose="020B0604020202020204" pitchFamily="34" charset="0"/>
                <a:cs typeface="Arial" panose="020B0604020202020204" pitchFamily="34" charset="0"/>
              </a:rPr>
              <a:t>bıber</a:t>
            </a:r>
            <a:r>
              <a:rPr lang="tr-TR" sz="7200" dirty="0">
                <a:latin typeface="Arial" panose="020B0604020202020204" pitchFamily="34" charset="0"/>
                <a:cs typeface="Arial" panose="020B0604020202020204" pitchFamily="34" charset="0"/>
              </a:rPr>
              <a:t> boru </a:t>
            </a:r>
            <a:r>
              <a:rPr lang="tr-TR" sz="7200" dirty="0" err="1">
                <a:latin typeface="Arial" panose="020B0604020202020204" pitchFamily="34" charset="0"/>
                <a:cs typeface="Arial" panose="020B0604020202020204" pitchFamily="34" charset="0"/>
              </a:rPr>
              <a:t>çiçegi</a:t>
            </a:r>
            <a:r>
              <a:rPr lang="tr-TR" sz="7200" dirty="0">
                <a:latin typeface="Arial" panose="020B0604020202020204" pitchFamily="34" charset="0"/>
                <a:cs typeface="Arial" panose="020B0604020202020204" pitchFamily="34" charset="0"/>
              </a:rPr>
              <a:t> gibi bitkiler düşük sıcaklıklara </a:t>
            </a:r>
            <a:r>
              <a:rPr lang="tr-TR" sz="7200" dirty="0" err="1">
                <a:latin typeface="Arial" panose="020B0604020202020204" pitchFamily="34" charset="0"/>
                <a:cs typeface="Arial" panose="020B0604020202020204" pitchFamily="34" charset="0"/>
              </a:rPr>
              <a:t>cok</a:t>
            </a:r>
            <a:r>
              <a:rPr lang="tr-TR" sz="7200" dirty="0">
                <a:latin typeface="Arial" panose="020B0604020202020204" pitchFamily="34" charset="0"/>
                <a:cs typeface="Arial" panose="020B0604020202020204" pitchFamily="34" charset="0"/>
              </a:rPr>
              <a:t> hassastır.</a:t>
            </a:r>
          </a:p>
          <a:p>
            <a:endParaRPr lang="tr-TR" sz="6400" dirty="0">
              <a:latin typeface="Arial" panose="020B0604020202020204" pitchFamily="34" charset="0"/>
              <a:cs typeface="Arial" panose="020B0604020202020204" pitchFamily="34" charset="0"/>
            </a:endParaRPr>
          </a:p>
          <a:p>
            <a:endParaRPr lang="tr-TR" sz="6400" dirty="0">
              <a:latin typeface="Arial" panose="020B0604020202020204" pitchFamily="34" charset="0"/>
              <a:cs typeface="Arial" panose="020B0604020202020204" pitchFamily="34" charset="0"/>
            </a:endParaRPr>
          </a:p>
          <a:p>
            <a:endParaRPr lang="tr-TR" dirty="0"/>
          </a:p>
          <a:p>
            <a:endParaRPr lang="tr-TR" dirty="0"/>
          </a:p>
          <a:p>
            <a:endParaRPr lang="tr-TR" dirty="0"/>
          </a:p>
        </p:txBody>
      </p:sp>
    </p:spTree>
    <p:extLst>
      <p:ext uri="{BB962C8B-B14F-4D97-AF65-F5344CB8AC3E}">
        <p14:creationId xmlns:p14="http://schemas.microsoft.com/office/powerpoint/2010/main" val="241825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Sıcaklık x kalite ilişkileri</a:t>
            </a:r>
            <a:endParaRPr lang="tr-TR" dirty="0"/>
          </a:p>
        </p:txBody>
      </p:sp>
      <p:sp>
        <p:nvSpPr>
          <p:cNvPr id="3" name="Content Placeholder 2"/>
          <p:cNvSpPr>
            <a:spLocks noGrp="1"/>
          </p:cNvSpPr>
          <p:nvPr>
            <p:ph sz="quarter" idx="1"/>
          </p:nvPr>
        </p:nvSpPr>
        <p:spPr>
          <a:xfrm>
            <a:off x="454061" y="1379754"/>
            <a:ext cx="6447501" cy="3880773"/>
          </a:xfrm>
        </p:spPr>
        <p:txBody>
          <a:bodyPr>
            <a:normAutofit fontScale="62500" lnSpcReduction="20000"/>
          </a:bodyPr>
          <a:lstStyle/>
          <a:p>
            <a:r>
              <a:rPr lang="tr-TR" dirty="0">
                <a:latin typeface="Arial" panose="020B0604020202020204" pitchFamily="34" charset="0"/>
                <a:cs typeface="Arial" panose="020B0604020202020204" pitchFamily="34" charset="0"/>
              </a:rPr>
              <a:t>Sıcaklık tıbbı bitkilerin etken maddelerinde tesir eder. Özellikle fazla yüksek sıcaklıklara ve </a:t>
            </a:r>
            <a:r>
              <a:rPr lang="tr-TR" dirty="0" err="1">
                <a:latin typeface="Arial" panose="020B0604020202020204" pitchFamily="34" charset="0"/>
                <a:cs typeface="Arial" panose="020B0604020202020204" pitchFamily="34" charset="0"/>
              </a:rPr>
              <a:t>bılhassı</a:t>
            </a:r>
            <a:r>
              <a:rPr lang="tr-TR" dirty="0">
                <a:latin typeface="Arial" panose="020B0604020202020204" pitchFamily="34" charset="0"/>
                <a:cs typeface="Arial" panose="020B0604020202020204" pitchFamily="34" charset="0"/>
              </a:rPr>
              <a:t> yüksek gece sıcaklıklara bitkilerde etken madde oluşumunu azaltır.</a:t>
            </a:r>
          </a:p>
          <a:p>
            <a:r>
              <a:rPr lang="tr-TR" dirty="0" err="1">
                <a:latin typeface="Arial" panose="020B0604020202020204" pitchFamily="34" charset="0"/>
                <a:cs typeface="Arial" panose="020B0604020202020204" pitchFamily="34" charset="0"/>
              </a:rPr>
              <a:t>Optımum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sıcaklıkda</a:t>
            </a:r>
            <a:r>
              <a:rPr lang="tr-TR" dirty="0">
                <a:latin typeface="Arial" panose="020B0604020202020204" pitchFamily="34" charset="0"/>
                <a:cs typeface="Arial" panose="020B0604020202020204" pitchFamily="34" charset="0"/>
              </a:rPr>
              <a:t> tıbbı bitkilerin </a:t>
            </a:r>
            <a:r>
              <a:rPr lang="tr-TR" dirty="0" err="1">
                <a:latin typeface="Arial" panose="020B0604020202020204" pitchFamily="34" charset="0"/>
                <a:cs typeface="Arial" panose="020B0604020202020204" pitchFamily="34" charset="0"/>
              </a:rPr>
              <a:t>ucucu</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yag</a:t>
            </a:r>
            <a:r>
              <a:rPr lang="tr-TR" dirty="0">
                <a:latin typeface="Arial" panose="020B0604020202020204" pitchFamily="34" charset="0"/>
                <a:cs typeface="Arial" panose="020B0604020202020204" pitchFamily="34" charset="0"/>
              </a:rPr>
              <a:t> miktarı glikozit miktarı ve </a:t>
            </a:r>
            <a:r>
              <a:rPr lang="tr-TR" dirty="0" err="1">
                <a:latin typeface="Arial" panose="020B0604020202020204" pitchFamily="34" charset="0"/>
                <a:cs typeface="Arial" panose="020B0604020202020204" pitchFamily="34" charset="0"/>
              </a:rPr>
              <a:t>alkoıt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mıktarından</a:t>
            </a:r>
            <a:r>
              <a:rPr lang="tr-TR" dirty="0">
                <a:latin typeface="Arial" panose="020B0604020202020204" pitchFamily="34" charset="0"/>
                <a:cs typeface="Arial" panose="020B0604020202020204" pitchFamily="34" charset="0"/>
              </a:rPr>
              <a:t> artış gözükür.</a:t>
            </a:r>
          </a:p>
          <a:p>
            <a:r>
              <a:rPr lang="tr-TR" dirty="0">
                <a:latin typeface="Arial" panose="020B0604020202020204" pitchFamily="34" charset="0"/>
                <a:cs typeface="Arial" panose="020B0604020202020204" pitchFamily="34" charset="0"/>
              </a:rPr>
              <a:t>Yıllık ortalama sıcaklık </a:t>
            </a:r>
            <a:r>
              <a:rPr lang="tr-TR" dirty="0" err="1">
                <a:latin typeface="Arial" panose="020B0604020202020204" pitchFamily="34" charset="0"/>
                <a:cs typeface="Arial" panose="020B0604020202020204" pitchFamily="34" charset="0"/>
              </a:rPr>
              <a:t>degerıde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bıtkının</a:t>
            </a:r>
            <a:r>
              <a:rPr lang="tr-TR" dirty="0">
                <a:latin typeface="Arial" panose="020B0604020202020204" pitchFamily="34" charset="0"/>
                <a:cs typeface="Arial" panose="020B0604020202020204" pitchFamily="34" charset="0"/>
              </a:rPr>
              <a:t> etken </a:t>
            </a:r>
            <a:r>
              <a:rPr lang="tr-TR" dirty="0" err="1">
                <a:latin typeface="Arial" panose="020B0604020202020204" pitchFamily="34" charset="0"/>
                <a:cs typeface="Arial" panose="020B0604020202020204" pitchFamily="34" charset="0"/>
              </a:rPr>
              <a:t>maddelerı</a:t>
            </a:r>
            <a:r>
              <a:rPr lang="tr-TR" dirty="0">
                <a:latin typeface="Arial" panose="020B0604020202020204" pitchFamily="34" charset="0"/>
                <a:cs typeface="Arial" panose="020B0604020202020204" pitchFamily="34" charset="0"/>
              </a:rPr>
              <a:t> üzerinde tesir eder.</a:t>
            </a:r>
          </a:p>
          <a:p>
            <a:r>
              <a:rPr lang="tr-TR" dirty="0">
                <a:latin typeface="Arial" panose="020B0604020202020204" pitchFamily="34" charset="0"/>
                <a:cs typeface="Arial" panose="020B0604020202020204" pitchFamily="34" charset="0"/>
              </a:rPr>
              <a:t>Fotosentez ve </a:t>
            </a:r>
            <a:r>
              <a:rPr lang="tr-TR" dirty="0" err="1">
                <a:latin typeface="Arial" panose="020B0604020202020204" pitchFamily="34" charset="0"/>
                <a:cs typeface="Arial" panose="020B0604020202020204" pitchFamily="34" charset="0"/>
              </a:rPr>
              <a:t>sıcaklıga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baglı</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olarakda</a:t>
            </a:r>
            <a:r>
              <a:rPr lang="tr-TR" dirty="0">
                <a:latin typeface="Arial" panose="020B0604020202020204" pitchFamily="34" charset="0"/>
                <a:cs typeface="Arial" panose="020B0604020202020204" pitchFamily="34" charset="0"/>
              </a:rPr>
              <a:t> bitkilerin gün içinde etken madde oranlarında da değişim görülmektedir veya görülebilir.</a:t>
            </a:r>
          </a:p>
          <a:p>
            <a:r>
              <a:rPr lang="tr-TR" dirty="0">
                <a:latin typeface="Arial" panose="020B0604020202020204" pitchFamily="34" charset="0"/>
                <a:cs typeface="Arial" panose="020B0604020202020204" pitchFamily="34" charset="0"/>
              </a:rPr>
              <a:t>Bazı tıbbı bitkilerin tohumlarının çimlenmesi için düşük sıcaklık </a:t>
            </a:r>
            <a:r>
              <a:rPr lang="tr-TR" dirty="0" err="1">
                <a:latin typeface="Arial" panose="020B0604020202020204" pitchFamily="34" charset="0"/>
                <a:cs typeface="Arial" panose="020B0604020202020204" pitchFamily="34" charset="0"/>
              </a:rPr>
              <a:t>gerekir.Bunlar</a:t>
            </a:r>
            <a:r>
              <a:rPr lang="tr-TR" dirty="0">
                <a:latin typeface="Arial" panose="020B0604020202020204" pitchFamily="34" charset="0"/>
                <a:cs typeface="Arial" panose="020B0604020202020204" pitchFamily="34" charset="0"/>
              </a:rPr>
              <a:t> mutlaka kışlık olarak ekilmelidir.</a:t>
            </a:r>
          </a:p>
          <a:p>
            <a:endParaRPr lang="tr-TR" dirty="0"/>
          </a:p>
        </p:txBody>
      </p:sp>
    </p:spTree>
    <p:extLst>
      <p:ext uri="{BB962C8B-B14F-4D97-AF65-F5344CB8AC3E}">
        <p14:creationId xmlns:p14="http://schemas.microsoft.com/office/powerpoint/2010/main" val="402603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3-) YAĞIŞ</a:t>
            </a:r>
            <a:endParaRPr lang="tr-TR" dirty="0"/>
          </a:p>
        </p:txBody>
      </p:sp>
      <p:sp>
        <p:nvSpPr>
          <p:cNvPr id="3" name="Content Placeholder 2"/>
          <p:cNvSpPr>
            <a:spLocks noGrp="1"/>
          </p:cNvSpPr>
          <p:nvPr>
            <p:ph sz="quarter" idx="1"/>
          </p:nvPr>
        </p:nvSpPr>
        <p:spPr>
          <a:xfrm>
            <a:off x="508001" y="1270001"/>
            <a:ext cx="6447501" cy="4935591"/>
          </a:xfrm>
        </p:spPr>
        <p:txBody>
          <a:bodyPr>
            <a:normAutofit fontScale="92500" lnSpcReduction="20000"/>
          </a:bodyPr>
          <a:lstStyle/>
          <a:p>
            <a:pPr algn="just"/>
            <a:r>
              <a:rPr lang="tr-TR" sz="1900" dirty="0" smtClean="0">
                <a:latin typeface="Arial" panose="020B0604020202020204" pitchFamily="34" charset="0"/>
                <a:cs typeface="Arial" panose="020B0604020202020204" pitchFamily="34" charset="0"/>
              </a:rPr>
              <a:t>Yağış,yağışın dagılımı ve topraktaki düzeni bitkilerin yetiştirilmesinde önemlı rol oynar aynı zamanda morfolojık özellikleride etkilidir.</a:t>
            </a:r>
          </a:p>
          <a:p>
            <a:pPr algn="just"/>
            <a:r>
              <a:rPr lang="tr-TR" sz="1900" dirty="0" smtClean="0">
                <a:latin typeface="Arial" panose="020B0604020202020204" pitchFamily="34" charset="0"/>
                <a:cs typeface="Arial" panose="020B0604020202020204" pitchFamily="34" charset="0"/>
              </a:rPr>
              <a:t>Kurak yerlerde yetişen bitkilerde yaprak alanları iyice küçülür tüylülük artar. Bazı yapraklar dikene dönüşür. Ör: kayışkıran</a:t>
            </a:r>
          </a:p>
          <a:p>
            <a:pPr algn="just"/>
            <a:r>
              <a:rPr lang="tr-TR" sz="1900" dirty="0">
                <a:latin typeface="Arial" panose="020B0604020202020204" pitchFamily="34" charset="0"/>
                <a:cs typeface="Arial" panose="020B0604020202020204" pitchFamily="34" charset="0"/>
              </a:rPr>
              <a:t>Nemli yerlerde yetişen bitkilerde ise yaprak alanları iyice genişler ve yapraklar </a:t>
            </a:r>
            <a:r>
              <a:rPr lang="tr-TR" sz="1900" dirty="0" smtClean="0">
                <a:latin typeface="Arial" panose="020B0604020202020204" pitchFamily="34" charset="0"/>
                <a:cs typeface="Arial" panose="020B0604020202020204" pitchFamily="34" charset="0"/>
              </a:rPr>
              <a:t>incelir. ÖRNEK</a:t>
            </a:r>
            <a:r>
              <a:rPr lang="tr-TR" sz="1900" dirty="0">
                <a:latin typeface="Arial" panose="020B0604020202020204" pitchFamily="34" charset="0"/>
                <a:cs typeface="Arial" panose="020B0604020202020204" pitchFamily="34" charset="0"/>
              </a:rPr>
              <a:t>: nilüfer </a:t>
            </a:r>
          </a:p>
          <a:p>
            <a:pPr algn="just"/>
            <a:r>
              <a:rPr lang="tr-TR" sz="1900" dirty="0">
                <a:latin typeface="Arial" panose="020B0604020202020204" pitchFamily="34" charset="0"/>
                <a:cs typeface="Arial" panose="020B0604020202020204" pitchFamily="34" charset="0"/>
              </a:rPr>
              <a:t>Bitkilerin gelişme dönemindeki düzenli yağışlar bitki gelişimini olumlu yönde </a:t>
            </a:r>
            <a:r>
              <a:rPr lang="tr-TR" sz="1900" dirty="0" err="1">
                <a:latin typeface="Arial" panose="020B0604020202020204" pitchFamily="34" charset="0"/>
                <a:cs typeface="Arial" panose="020B0604020202020204" pitchFamily="34" charset="0"/>
              </a:rPr>
              <a:t>etkiler.Aşırı</a:t>
            </a:r>
            <a:r>
              <a:rPr lang="tr-TR" sz="1900" dirty="0">
                <a:latin typeface="Arial" panose="020B0604020202020204" pitchFamily="34" charset="0"/>
                <a:cs typeface="Arial" panose="020B0604020202020204" pitchFamily="34" charset="0"/>
              </a:rPr>
              <a:t> yağışlar özellikle kök gelişimini durdurur bazı soğanlı bitkilerde topraklarda su birikmesi ve soğanların </a:t>
            </a:r>
            <a:r>
              <a:rPr lang="tr-TR" sz="1900" dirty="0" err="1">
                <a:latin typeface="Arial" panose="020B0604020202020204" pitchFamily="34" charset="0"/>
                <a:cs typeface="Arial" panose="020B0604020202020204" pitchFamily="34" charset="0"/>
              </a:rPr>
              <a:t>ölmesıne</a:t>
            </a:r>
            <a:r>
              <a:rPr lang="tr-TR" sz="1900" dirty="0">
                <a:latin typeface="Arial" panose="020B0604020202020204" pitchFamily="34" charset="0"/>
                <a:cs typeface="Arial" panose="020B0604020202020204" pitchFamily="34" charset="0"/>
              </a:rPr>
              <a:t> neden olur.</a:t>
            </a:r>
          </a:p>
          <a:p>
            <a:pPr algn="just"/>
            <a:r>
              <a:rPr lang="tr-TR" sz="1900" dirty="0" err="1">
                <a:latin typeface="Arial" panose="020B0604020202020204" pitchFamily="34" charset="0"/>
                <a:cs typeface="Arial" panose="020B0604020202020204" pitchFamily="34" charset="0"/>
              </a:rPr>
              <a:t>Topraküstü</a:t>
            </a:r>
            <a:r>
              <a:rPr lang="tr-TR" sz="1900" dirty="0">
                <a:latin typeface="Arial" panose="020B0604020202020204" pitchFamily="34" charset="0"/>
                <a:cs typeface="Arial" panose="020B0604020202020204" pitchFamily="34" charset="0"/>
              </a:rPr>
              <a:t> organlarından yararlanarak bitkilerde dolu </a:t>
            </a:r>
            <a:r>
              <a:rPr lang="tr-TR" sz="1900" dirty="0" err="1">
                <a:latin typeface="Arial" panose="020B0604020202020204" pitchFamily="34" charset="0"/>
                <a:cs typeface="Arial" panose="020B0604020202020204" pitchFamily="34" charset="0"/>
              </a:rPr>
              <a:t>şeklinzdeki</a:t>
            </a:r>
            <a:r>
              <a:rPr lang="tr-TR" sz="1900" dirty="0">
                <a:latin typeface="Arial" panose="020B0604020202020204" pitchFamily="34" charset="0"/>
                <a:cs typeface="Arial" panose="020B0604020202020204" pitchFamily="34" charset="0"/>
              </a:rPr>
              <a:t> yağışlar daha fazla olumsuz etki yapar</a:t>
            </a:r>
            <a:r>
              <a:rPr lang="tr-TR" sz="1900" dirty="0" smtClean="0">
                <a:latin typeface="Arial" panose="020B0604020202020204" pitchFamily="34" charset="0"/>
                <a:cs typeface="Arial" panose="020B0604020202020204" pitchFamily="34" charset="0"/>
              </a:rPr>
              <a:t>.</a:t>
            </a:r>
          </a:p>
          <a:p>
            <a:pPr algn="just"/>
            <a:r>
              <a:rPr lang="tr-TR" sz="1900" dirty="0">
                <a:latin typeface="Arial" panose="020B0604020202020204" pitchFamily="34" charset="0"/>
                <a:cs typeface="Arial" panose="020B0604020202020204" pitchFamily="34" charset="0"/>
              </a:rPr>
              <a:t>Kediotu sinir otu </a:t>
            </a:r>
            <a:r>
              <a:rPr lang="tr-TR" sz="1900" dirty="0" err="1">
                <a:latin typeface="Arial" panose="020B0604020202020204" pitchFamily="34" charset="0"/>
                <a:cs typeface="Arial" panose="020B0604020202020204" pitchFamily="34" charset="0"/>
              </a:rPr>
              <a:t>atroba</a:t>
            </a:r>
            <a:r>
              <a:rPr lang="tr-TR" sz="1900" dirty="0">
                <a:latin typeface="Arial" panose="020B0604020202020204" pitchFamily="34" charset="0"/>
                <a:cs typeface="Arial" panose="020B0604020202020204" pitchFamily="34" charset="0"/>
              </a:rPr>
              <a:t> yaban kerevizi </a:t>
            </a:r>
            <a:r>
              <a:rPr lang="tr-TR" sz="1900" dirty="0" err="1">
                <a:latin typeface="Arial" panose="020B0604020202020204" pitchFamily="34" charset="0"/>
                <a:cs typeface="Arial" panose="020B0604020202020204" pitchFamily="34" charset="0"/>
              </a:rPr>
              <a:t>gibii</a:t>
            </a:r>
            <a:r>
              <a:rPr lang="tr-TR" sz="1900" dirty="0">
                <a:latin typeface="Arial" panose="020B0604020202020204" pitchFamily="34" charset="0"/>
                <a:cs typeface="Arial" panose="020B0604020202020204" pitchFamily="34" charset="0"/>
              </a:rPr>
              <a:t> bitkiler nemli yerler için uygundur.</a:t>
            </a:r>
          </a:p>
          <a:p>
            <a:pPr algn="just"/>
            <a:r>
              <a:rPr lang="tr-TR" sz="1900" dirty="0">
                <a:latin typeface="Arial" panose="020B0604020202020204" pitchFamily="34" charset="0"/>
                <a:cs typeface="Arial" panose="020B0604020202020204" pitchFamily="34" charset="0"/>
              </a:rPr>
              <a:t>Papatya çayır </a:t>
            </a:r>
            <a:r>
              <a:rPr lang="tr-TR" sz="1900" dirty="0" err="1">
                <a:latin typeface="Arial" panose="020B0604020202020204" pitchFamily="34" charset="0"/>
                <a:cs typeface="Arial" panose="020B0604020202020204" pitchFamily="34" charset="0"/>
              </a:rPr>
              <a:t>kımyonu</a:t>
            </a:r>
            <a:r>
              <a:rPr lang="tr-TR" sz="1900" dirty="0">
                <a:latin typeface="Arial" panose="020B0604020202020204" pitchFamily="34" charset="0"/>
                <a:cs typeface="Arial" panose="020B0604020202020204" pitchFamily="34" charset="0"/>
              </a:rPr>
              <a:t> ebegümeci  haşhaş civan perçemi tarla menekşesi(yabani </a:t>
            </a:r>
            <a:r>
              <a:rPr lang="tr-TR" sz="1900" dirty="0" err="1">
                <a:latin typeface="Arial" panose="020B0604020202020204" pitchFamily="34" charset="0"/>
                <a:cs typeface="Arial" panose="020B0604020202020204" pitchFamily="34" charset="0"/>
              </a:rPr>
              <a:t>menekse</a:t>
            </a:r>
            <a:r>
              <a:rPr lang="tr-TR" sz="1900" dirty="0">
                <a:latin typeface="Arial" panose="020B0604020202020204" pitchFamily="34" charset="0"/>
                <a:cs typeface="Arial" panose="020B0604020202020204" pitchFamily="34" charset="0"/>
              </a:rPr>
              <a:t>) yağış ve kuraklık bakımından daha geniş bir yayılım gösterirler.</a:t>
            </a:r>
          </a:p>
          <a:p>
            <a:endParaRPr lang="tr-TR" dirty="0"/>
          </a:p>
          <a:p>
            <a:endParaRPr lang="tr-TR" dirty="0"/>
          </a:p>
        </p:txBody>
      </p:sp>
    </p:spTree>
    <p:extLst>
      <p:ext uri="{BB962C8B-B14F-4D97-AF65-F5344CB8AC3E}">
        <p14:creationId xmlns:p14="http://schemas.microsoft.com/office/powerpoint/2010/main" val="336052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4-)RÜZGAR</a:t>
            </a:r>
            <a:endParaRPr lang="tr-TR" dirty="0"/>
          </a:p>
        </p:txBody>
      </p:sp>
      <p:sp>
        <p:nvSpPr>
          <p:cNvPr id="3" name="Content Placeholder 2"/>
          <p:cNvSpPr>
            <a:spLocks noGrp="1"/>
          </p:cNvSpPr>
          <p:nvPr>
            <p:ph sz="quarter" idx="1"/>
          </p:nvPr>
        </p:nvSpPr>
        <p:spPr>
          <a:xfrm>
            <a:off x="430944" y="1503044"/>
            <a:ext cx="7243852" cy="3880773"/>
          </a:xfrm>
        </p:spPr>
        <p:txBody>
          <a:bodyPr>
            <a:normAutofit fontScale="85000" lnSpcReduction="10000"/>
          </a:bodyPr>
          <a:lstStyle/>
          <a:p>
            <a:pPr algn="just"/>
            <a:r>
              <a:rPr lang="tr-TR" sz="2000" dirty="0" smtClean="0">
                <a:latin typeface="Arial" panose="020B0604020202020204" pitchFamily="34" charset="0"/>
                <a:cs typeface="Arial" panose="020B0604020202020204" pitchFamily="34" charset="0"/>
              </a:rPr>
              <a:t>Rüzgar bitkilerin yetiştiriciliği açısından önemli olup hem bitkilerin yetiştiriciliğinde hem yayılışında hemde döllenmelerinde etkilidir.</a:t>
            </a:r>
          </a:p>
          <a:p>
            <a:pPr algn="just"/>
            <a:r>
              <a:rPr lang="tr-TR" sz="2000" dirty="0" smtClean="0">
                <a:latin typeface="Arial" panose="020B0604020202020204" pitchFamily="34" charset="0"/>
                <a:cs typeface="Arial" panose="020B0604020202020204" pitchFamily="34" charset="0"/>
              </a:rPr>
              <a:t>Sıcak ve kuru rüzgarlar bılhassa ilk gelişme döneminde olumsuz etki gösterirler.Şiddetli rüzgarlar yağışlardan sonra veya sulanmadan sonra estiğinde bitkilerin yatmalarında sebeb olur.Kök sistemi iyi gelişmemiş bitkilerde daha çok zararlıdır, bu gıbı bıtkıler tarla sınırlarını veya sıralar arasına koruyucu yüksek boylu bitkiler veya çalımsı bitkiler yetiştirilerek rüzgara karsı bıtkıler </a:t>
            </a:r>
            <a:r>
              <a:rPr lang="tr-TR" sz="2000" dirty="0" err="1" smtClean="0">
                <a:latin typeface="Arial" panose="020B0604020202020204" pitchFamily="34" charset="0"/>
                <a:cs typeface="Arial" panose="020B0604020202020204" pitchFamily="34" charset="0"/>
              </a:rPr>
              <a:t>korunabılır</a:t>
            </a:r>
            <a:r>
              <a:rPr lang="tr-TR" sz="2000" dirty="0" smtClean="0">
                <a:latin typeface="Arial" panose="020B0604020202020204" pitchFamily="34" charset="0"/>
                <a:cs typeface="Arial" panose="020B0604020202020204" pitchFamily="34" charset="0"/>
              </a:rPr>
              <a:t>.</a:t>
            </a:r>
          </a:p>
          <a:p>
            <a:pPr algn="just"/>
            <a:r>
              <a:rPr lang="tr-TR" sz="2000" dirty="0">
                <a:latin typeface="Arial" panose="020B0604020202020204" pitchFamily="34" charset="0"/>
                <a:cs typeface="Arial" panose="020B0604020202020204" pitchFamily="34" charset="0"/>
              </a:rPr>
              <a:t>Özellikle yabancı döllenen bitkilerde rüzgar döllenmeyi olumlu yönde </a:t>
            </a:r>
            <a:r>
              <a:rPr lang="tr-TR" sz="2000" dirty="0" err="1">
                <a:latin typeface="Arial" panose="020B0604020202020204" pitchFamily="34" charset="0"/>
                <a:cs typeface="Arial" panose="020B0604020202020204" pitchFamily="34" charset="0"/>
              </a:rPr>
              <a:t>etkıler</a:t>
            </a:r>
            <a:r>
              <a:rPr lang="tr-TR" sz="2000" dirty="0">
                <a:latin typeface="Arial" panose="020B0604020202020204" pitchFamily="34" charset="0"/>
                <a:cs typeface="Arial" panose="020B0604020202020204" pitchFamily="34" charset="0"/>
              </a:rPr>
              <a:t>.</a:t>
            </a:r>
          </a:p>
          <a:p>
            <a:pPr algn="just"/>
            <a:r>
              <a:rPr lang="tr-TR" sz="2000" dirty="0">
                <a:latin typeface="Arial" panose="020B0604020202020204" pitchFamily="34" charset="0"/>
                <a:cs typeface="Arial" panose="020B0604020202020204" pitchFamily="34" charset="0"/>
              </a:rPr>
              <a:t>Bitkilerin </a:t>
            </a:r>
            <a:r>
              <a:rPr lang="tr-TR" sz="2000" dirty="0" err="1">
                <a:latin typeface="Arial" panose="020B0604020202020204" pitchFamily="34" charset="0"/>
                <a:cs typeface="Arial" panose="020B0604020202020204" pitchFamily="34" charset="0"/>
              </a:rPr>
              <a:t>olgunlasma</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dönemlerınde</a:t>
            </a:r>
            <a:r>
              <a:rPr lang="tr-TR" sz="2000" dirty="0">
                <a:latin typeface="Arial" panose="020B0604020202020204" pitchFamily="34" charset="0"/>
                <a:cs typeface="Arial" panose="020B0604020202020204" pitchFamily="34" charset="0"/>
              </a:rPr>
              <a:t> kuvvetli rüzgarlar tohum </a:t>
            </a:r>
            <a:r>
              <a:rPr lang="tr-TR" sz="2000" dirty="0" err="1">
                <a:latin typeface="Arial" panose="020B0604020202020204" pitchFamily="34" charset="0"/>
                <a:cs typeface="Arial" panose="020B0604020202020204" pitchFamily="34" charset="0"/>
              </a:rPr>
              <a:t>dökulmesıne</a:t>
            </a:r>
            <a:r>
              <a:rPr lang="tr-TR" sz="2000" dirty="0">
                <a:latin typeface="Arial" panose="020B0604020202020204" pitchFamily="34" charset="0"/>
                <a:cs typeface="Arial" panose="020B0604020202020204" pitchFamily="34" charset="0"/>
              </a:rPr>
              <a:t> veya ürün kaybına neden olur.</a:t>
            </a:r>
          </a:p>
          <a:p>
            <a:pPr algn="just"/>
            <a:r>
              <a:rPr lang="tr-TR" sz="2000" dirty="0">
                <a:latin typeface="Arial" panose="020B0604020202020204" pitchFamily="34" charset="0"/>
                <a:cs typeface="Arial" panose="020B0604020202020204" pitchFamily="34" charset="0"/>
              </a:rPr>
              <a:t>Tıbbı bitkilerin </a:t>
            </a:r>
            <a:r>
              <a:rPr lang="tr-TR" sz="2000" dirty="0" err="1">
                <a:latin typeface="Arial" panose="020B0604020202020204" pitchFamily="34" charset="0"/>
                <a:cs typeface="Arial" panose="020B0604020202020204" pitchFamily="34" charset="0"/>
              </a:rPr>
              <a:t>çogu</a:t>
            </a:r>
            <a:r>
              <a:rPr lang="tr-TR" sz="2000" dirty="0">
                <a:latin typeface="Arial" panose="020B0604020202020204" pitchFamily="34" charset="0"/>
                <a:cs typeface="Arial" panose="020B0604020202020204" pitchFamily="34" charset="0"/>
              </a:rPr>
              <a:t> yabani karakterli </a:t>
            </a:r>
            <a:r>
              <a:rPr lang="tr-TR" sz="2000" dirty="0" err="1">
                <a:latin typeface="Arial" panose="020B0604020202020204" pitchFamily="34" charset="0"/>
                <a:cs typeface="Arial" panose="020B0604020202020204" pitchFamily="34" charset="0"/>
              </a:rPr>
              <a:t>oldugundan</a:t>
            </a:r>
            <a:r>
              <a:rPr lang="tr-TR" sz="2000" dirty="0">
                <a:latin typeface="Arial" panose="020B0604020202020204" pitchFamily="34" charset="0"/>
                <a:cs typeface="Arial" panose="020B0604020202020204" pitchFamily="34" charset="0"/>
              </a:rPr>
              <a:t> bu şekilde zararlar </a:t>
            </a:r>
            <a:r>
              <a:rPr lang="tr-TR" sz="2000" dirty="0" err="1">
                <a:latin typeface="Arial" panose="020B0604020202020204" pitchFamily="34" charset="0"/>
                <a:cs typeface="Arial" panose="020B0604020202020204" pitchFamily="34" charset="0"/>
              </a:rPr>
              <a:t>cok</a:t>
            </a:r>
            <a:r>
              <a:rPr lang="tr-TR" sz="2000" dirty="0">
                <a:latin typeface="Arial" panose="020B0604020202020204" pitchFamily="34" charset="0"/>
                <a:cs typeface="Arial" panose="020B0604020202020204" pitchFamily="34" charset="0"/>
              </a:rPr>
              <a:t> sık ortaya </a:t>
            </a:r>
            <a:r>
              <a:rPr lang="tr-TR" sz="2000" dirty="0" err="1">
                <a:latin typeface="Arial" panose="020B0604020202020204" pitchFamily="34" charset="0"/>
                <a:cs typeface="Arial" panose="020B0604020202020204" pitchFamily="34" charset="0"/>
              </a:rPr>
              <a:t>cıkar</a:t>
            </a:r>
            <a:r>
              <a:rPr lang="tr-TR" sz="2000" dirty="0">
                <a:latin typeface="Arial" panose="020B0604020202020204" pitchFamily="34" charset="0"/>
                <a:cs typeface="Arial" panose="020B0604020202020204" pitchFamily="34" charset="0"/>
              </a:rPr>
              <a:t>.</a:t>
            </a:r>
          </a:p>
          <a:p>
            <a:endParaRPr lang="tr-TR" dirty="0"/>
          </a:p>
        </p:txBody>
      </p:sp>
    </p:spTree>
    <p:extLst>
      <p:ext uri="{BB962C8B-B14F-4D97-AF65-F5344CB8AC3E}">
        <p14:creationId xmlns:p14="http://schemas.microsoft.com/office/powerpoint/2010/main" val="54230258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763</Words>
  <Application>Microsoft Office PowerPoint</Application>
  <PresentationFormat>Ekran Gösterisi (4:3)</PresentationFormat>
  <Paragraphs>41</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Ofis Teması</vt:lpstr>
      <vt:lpstr>İKLİM FAKTÖRLERİ</vt:lpstr>
      <vt:lpstr>PowerPoint Sunusu</vt:lpstr>
      <vt:lpstr>2-)SICAKLIK</vt:lpstr>
      <vt:lpstr>Sıcaklık x kalite ilişkileri</vt:lpstr>
      <vt:lpstr>3-) YAĞIŞ</vt:lpstr>
      <vt:lpstr>4-)RÜZGAR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 FAKTÖRLERİ</dc:title>
  <dc:creator>user</dc:creator>
  <cp:lastModifiedBy>user</cp:lastModifiedBy>
  <cp:revision>1</cp:revision>
  <dcterms:created xsi:type="dcterms:W3CDTF">2017-01-31T12:28:34Z</dcterms:created>
  <dcterms:modified xsi:type="dcterms:W3CDTF">2017-01-31T12:43:11Z</dcterms:modified>
</cp:coreProperties>
</file>