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1"/>
  </p:notesMasterIdLst>
  <p:sldIdLst>
    <p:sldId id="604" r:id="rId4"/>
    <p:sldId id="611" r:id="rId5"/>
    <p:sldId id="612" r:id="rId6"/>
    <p:sldId id="613" r:id="rId7"/>
    <p:sldId id="614" r:id="rId8"/>
    <p:sldId id="616" r:id="rId9"/>
    <p:sldId id="615" r:id="rId10"/>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64" autoAdjust="0"/>
    <p:restoredTop sz="91471" autoAdjust="0"/>
  </p:normalViewPr>
  <p:slideViewPr>
    <p:cSldViewPr snapToGrid="0">
      <p:cViewPr varScale="1">
        <p:scale>
          <a:sx n="84" d="100"/>
          <a:sy n="84" d="100"/>
        </p:scale>
        <p:origin x="1056" y="90"/>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2/28/2020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2/28/2020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2/28/2020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2/28/2020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2/28/2020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2/28/2020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2/28/2020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2/28/2020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sz="2400"/>
            </a:lvl1p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2286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6858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11430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6002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20574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pPr>
              <a:defRPr/>
            </a:pPr>
            <a:endParaRPr lang="tr-TR"/>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pPr>
              <a:defRPr/>
            </a:pPr>
            <a:fld id="{67F7C0EF-15DE-425E-A602-6416008CF6C9}" type="slidenum">
              <a:rPr lang="tr-TR" altLang="tr-TR"/>
              <a:pPr>
                <a:defRPr/>
              </a:pPr>
              <a:t>‹#›</a:t>
            </a:fld>
            <a:endParaRPr lang="tr-TR" altLang="tr-TR"/>
          </a:p>
        </p:txBody>
      </p:sp>
    </p:spTree>
    <p:extLst>
      <p:ext uri="{BB962C8B-B14F-4D97-AF65-F5344CB8AC3E}">
        <p14:creationId xmlns:p14="http://schemas.microsoft.com/office/powerpoint/2010/main" val="4045714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2/28/2020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2/28/2020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2/28/2020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5" Type="http://schemas.openxmlformats.org/officeDocument/2006/relationships/image" Target="../media/image2.jpe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2/28/2020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2/28/2020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0" y="1453499"/>
            <a:ext cx="9144000" cy="2074414"/>
          </a:xfrm>
          <a:prstGeom prst="rect">
            <a:avLst/>
          </a:prstGeom>
        </p:spPr>
        <p:txBody>
          <a:bodyPr wrap="square">
            <a:spAutoFit/>
          </a:bodyPr>
          <a:lstStyle/>
          <a:p>
            <a:pPr marL="0" lvl="1" algn="ctr">
              <a:spcBef>
                <a:spcPct val="20000"/>
              </a:spcBef>
              <a:buClr>
                <a:schemeClr val="accent1"/>
              </a:buClr>
            </a:pPr>
            <a:r>
              <a:rPr lang="tr-TR" sz="2800" b="1" dirty="0">
                <a:latin typeface="Arial" panose="020B0604020202020204" pitchFamily="34" charset="0"/>
                <a:cs typeface="Arial" panose="020B0604020202020204" pitchFamily="34" charset="0"/>
              </a:rPr>
              <a:t>	</a:t>
            </a:r>
          </a:p>
          <a:p>
            <a:pPr marL="0" lvl="1" algn="ctr">
              <a:spcBef>
                <a:spcPct val="20000"/>
              </a:spcBef>
              <a:buClr>
                <a:schemeClr val="accent1"/>
              </a:buClr>
            </a:pPr>
            <a:r>
              <a:rPr lang="tr-TR" sz="2800" b="1" dirty="0" smtClean="0">
                <a:latin typeface="Arial" panose="020B0604020202020204" pitchFamily="34" charset="0"/>
                <a:cs typeface="Arial" panose="020B0604020202020204" pitchFamily="34" charset="0"/>
              </a:rPr>
              <a:t>14. </a:t>
            </a:r>
            <a:r>
              <a:rPr lang="tr-TR" sz="2800" b="1" dirty="0" smtClean="0">
                <a:latin typeface="Arial" panose="020B0604020202020204" pitchFamily="34" charset="0"/>
                <a:cs typeface="Arial" panose="020B0604020202020204" pitchFamily="34" charset="0"/>
              </a:rPr>
              <a:t>HAFTA</a:t>
            </a:r>
          </a:p>
          <a:p>
            <a:pPr marL="0" lvl="1" algn="ctr">
              <a:spcBef>
                <a:spcPct val="20000"/>
              </a:spcBef>
              <a:buClr>
                <a:schemeClr val="accent1"/>
              </a:buClr>
            </a:pPr>
            <a:endParaRPr lang="tr-TR" sz="28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2800" b="1" dirty="0" smtClean="0">
                <a:latin typeface="Arial" panose="020B0604020202020204" pitchFamily="34" charset="0"/>
                <a:cs typeface="Arial" panose="020B0604020202020204" pitchFamily="34" charset="0"/>
              </a:rPr>
              <a:t>Betonarme Bir Yapının</a:t>
            </a:r>
            <a:r>
              <a:rPr lang="tr-TR" sz="2800" b="1" dirty="0">
                <a:latin typeface="Arial" panose="020B0604020202020204" pitchFamily="34" charset="0"/>
                <a:cs typeface="Arial" panose="020B0604020202020204" pitchFamily="34" charset="0"/>
              </a:rPr>
              <a:t> </a:t>
            </a:r>
            <a:r>
              <a:rPr lang="tr-TR" sz="2800" b="1" dirty="0" smtClean="0">
                <a:latin typeface="Arial" panose="020B0604020202020204" pitchFamily="34" charset="0"/>
                <a:cs typeface="Arial" panose="020B0604020202020204" pitchFamily="34" charset="0"/>
              </a:rPr>
              <a:t>Korozyondan</a:t>
            </a:r>
            <a:r>
              <a:rPr lang="tr-TR" sz="2800" b="1" dirty="0">
                <a:latin typeface="Arial" panose="020B0604020202020204" pitchFamily="34" charset="0"/>
                <a:cs typeface="Arial" panose="020B0604020202020204" pitchFamily="34" charset="0"/>
              </a:rPr>
              <a:t> </a:t>
            </a:r>
            <a:r>
              <a:rPr lang="tr-TR" sz="2800" b="1" dirty="0" smtClean="0">
                <a:latin typeface="Arial" panose="020B0604020202020204" pitchFamily="34" charset="0"/>
                <a:cs typeface="Arial" panose="020B0604020202020204" pitchFamily="34" charset="0"/>
              </a:rPr>
              <a:t>Korunması</a:t>
            </a:r>
            <a:endParaRPr lang="tr-TR"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70476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5016758"/>
          </a:xfrm>
          <a:prstGeom prst="rect">
            <a:avLst/>
          </a:prstGeom>
        </p:spPr>
        <p:txBody>
          <a:bodyPr wrap="square">
            <a:spAutoFit/>
          </a:bodyPr>
          <a:lstStyle/>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Yapının servis ömrü boyunca işlevselliğini koruyabilmesi, maruz kalacağı yıpratıcı etkilerin  türünün ve şiddetinin tasarım aşamasında belirlenmesi ve gerekli önlemlerin alınmasıyla  mümkündür.</a:t>
            </a:r>
          </a:p>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Yapının birden fazla etkiye aynı anda ve tekrarlı olarak maruz kalmasının olası olduğu ve  tüm bu etkilerin bir arada değerlendirilmesinin gerektiği gözden kaçırılmamalıdır.</a:t>
            </a:r>
          </a:p>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Alınacak önlemler yıpratıcı etkinin türüne ve şiddetine göre farklılık gösterebilir.</a:t>
            </a:r>
          </a:p>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Örneğin sülfat etkisinde kalacak bir yapı için çimento seçiminin önemi büyüktür. Ancak,  genel olarak, betonun veya betonarmenin dayanıklılığının sağlanmasında temel felsefe,  kaliteli ve geçirimsiz beton kullanılmasıdır. Bu nedenle yıpratıcı etkinin kaynağı her ne  olursa olsun, alınması gerekli genel önlemleri şu şekilde özetlenebilir:</a:t>
            </a:r>
          </a:p>
          <a:p>
            <a:pPr marL="342900" indent="-342900" algn="just">
              <a:spcBef>
                <a:spcPts val="600"/>
              </a:spcBef>
              <a:spcAft>
                <a:spcPts val="600"/>
              </a:spcAft>
              <a:buClr>
                <a:srgbClr val="000099"/>
              </a:buClr>
              <a:buFont typeface="Wingdings" panose="05000000000000000000" pitchFamily="2" charset="2"/>
              <a:buChar char="q"/>
            </a:pPr>
            <a:endParaRPr lang="tr-TR" sz="2000" spc="-50" dirty="0">
              <a:latin typeface="Arial" panose="020B0604020202020204" pitchFamily="34" charset="0"/>
              <a:ea typeface="Trebuchet MS" panose="020B0603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Betonarme Bir Yapının Korozyondan Korunması</a:t>
            </a:r>
          </a:p>
        </p:txBody>
      </p:sp>
    </p:spTree>
    <p:extLst>
      <p:ext uri="{BB962C8B-B14F-4D97-AF65-F5344CB8AC3E}">
        <p14:creationId xmlns:p14="http://schemas.microsoft.com/office/powerpoint/2010/main" val="41903905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4247317"/>
          </a:xfrm>
          <a:prstGeom prst="rect">
            <a:avLst/>
          </a:prstGeom>
        </p:spPr>
        <p:txBody>
          <a:bodyPr wrap="square">
            <a:spAutoFit/>
          </a:bodyPr>
          <a:lstStyle/>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Çevresel etkinin şiddeti dikkate alınarak uygun beton sınıfı seçilmeli, yapısal dizayn  açısından ihtiyaç olmasa bile gereğinde beton kalitesi arttırılmalıdır. </a:t>
            </a:r>
            <a:endParaRPr lang="tr-TR" sz="2000" spc="-50" dirty="0" smtClean="0">
              <a:latin typeface="Arial" panose="020B0604020202020204" pitchFamily="34" charset="0"/>
              <a:ea typeface="Trebuchet MS" panose="020B0603020202020204" pitchFamily="34" charset="0"/>
              <a:cs typeface="Arial" panose="020B0604020202020204" pitchFamily="34" charset="0"/>
            </a:endParaRPr>
          </a:p>
          <a:p>
            <a:pPr marL="342900" indent="-342900" algn="just">
              <a:spcBef>
                <a:spcPts val="600"/>
              </a:spcBef>
              <a:spcAft>
                <a:spcPts val="600"/>
              </a:spcAft>
              <a:buClr>
                <a:srgbClr val="000099"/>
              </a:buClr>
              <a:buFont typeface="Wingdings" panose="05000000000000000000" pitchFamily="2" charset="2"/>
              <a:buChar char="q"/>
            </a:pPr>
            <a:r>
              <a:rPr lang="tr-TR" sz="2000" spc="-50" dirty="0" smtClean="0">
                <a:latin typeface="Arial" panose="020B0604020202020204" pitchFamily="34" charset="0"/>
                <a:ea typeface="Trebuchet MS" panose="020B0603020202020204" pitchFamily="34" charset="0"/>
                <a:cs typeface="Arial" panose="020B0604020202020204" pitchFamily="34" charset="0"/>
              </a:rPr>
              <a:t>Bir </a:t>
            </a:r>
            <a:r>
              <a:rPr lang="tr-TR" sz="2000" spc="-50" dirty="0">
                <a:latin typeface="Arial" panose="020B0604020202020204" pitchFamily="34" charset="0"/>
                <a:ea typeface="Trebuchet MS" panose="020B0603020202020204" pitchFamily="34" charset="0"/>
                <a:cs typeface="Arial" panose="020B0604020202020204" pitchFamily="34" charset="0"/>
              </a:rPr>
              <a:t>yapının bazı  kısımları herhangi bir çevresel etkiye maruz kalmayabilmektedir. Ancak, yapının dış  kısımlarına bakan betonarme elemanlarında </a:t>
            </a:r>
            <a:r>
              <a:rPr lang="tr-TR" sz="2000" spc="-50" dirty="0" err="1">
                <a:latin typeface="Arial" panose="020B0604020202020204" pitchFamily="34" charset="0"/>
                <a:ea typeface="Trebuchet MS" panose="020B0603020202020204" pitchFamily="34" charset="0"/>
                <a:cs typeface="Arial" panose="020B0604020202020204" pitchFamily="34" charset="0"/>
              </a:rPr>
              <a:t>karbonatlaşma</a:t>
            </a:r>
            <a:r>
              <a:rPr lang="tr-TR" sz="2000" spc="-50" dirty="0">
                <a:latin typeface="Arial" panose="020B0604020202020204" pitchFamily="34" charset="0"/>
                <a:ea typeface="Trebuchet MS" panose="020B0603020202020204" pitchFamily="34" charset="0"/>
                <a:cs typeface="Arial" panose="020B0604020202020204" pitchFamily="34" charset="0"/>
              </a:rPr>
              <a:t> tehlikesi her zaman  mevcuttur. </a:t>
            </a:r>
            <a:endParaRPr lang="tr-TR" sz="2000" spc="-50" dirty="0" smtClean="0">
              <a:latin typeface="Arial" panose="020B0604020202020204" pitchFamily="34" charset="0"/>
              <a:ea typeface="Trebuchet MS" panose="020B0603020202020204" pitchFamily="34" charset="0"/>
              <a:cs typeface="Arial" panose="020B0604020202020204" pitchFamily="34" charset="0"/>
            </a:endParaRPr>
          </a:p>
          <a:p>
            <a:pPr marL="342900" indent="-342900" algn="just">
              <a:spcBef>
                <a:spcPts val="600"/>
              </a:spcBef>
              <a:spcAft>
                <a:spcPts val="600"/>
              </a:spcAft>
              <a:buClr>
                <a:srgbClr val="000099"/>
              </a:buClr>
              <a:buFont typeface="Wingdings" panose="05000000000000000000" pitchFamily="2" charset="2"/>
              <a:buChar char="q"/>
            </a:pPr>
            <a:r>
              <a:rPr lang="tr-TR" sz="2000" spc="-50" dirty="0" smtClean="0">
                <a:latin typeface="Arial" panose="020B0604020202020204" pitchFamily="34" charset="0"/>
                <a:ea typeface="Trebuchet MS" panose="020B0603020202020204" pitchFamily="34" charset="0"/>
                <a:cs typeface="Arial" panose="020B0604020202020204" pitchFamily="34" charset="0"/>
              </a:rPr>
              <a:t>Pratik </a:t>
            </a:r>
            <a:r>
              <a:rPr lang="tr-TR" sz="2000" spc="-50" dirty="0">
                <a:latin typeface="Arial" panose="020B0604020202020204" pitchFamily="34" charset="0"/>
                <a:ea typeface="Trebuchet MS" panose="020B0603020202020204" pitchFamily="34" charset="0"/>
                <a:cs typeface="Arial" panose="020B0604020202020204" pitchFamily="34" charset="0"/>
              </a:rPr>
              <a:t>olarak, aynı yapının değişik kısımlarında farklı beton sınıflarının  kullanılması mümkün olmadığından, beton sınıfının seçilmesinde çevresel etkinin  olmadığı durum (X0) söz konusu değildir. </a:t>
            </a:r>
            <a:endParaRPr lang="tr-TR" sz="2000" spc="-50" dirty="0" smtClean="0">
              <a:latin typeface="Arial" panose="020B0604020202020204" pitchFamily="34" charset="0"/>
              <a:ea typeface="Trebuchet MS" panose="020B0603020202020204" pitchFamily="34" charset="0"/>
              <a:cs typeface="Arial" panose="020B0604020202020204" pitchFamily="34" charset="0"/>
            </a:endParaRPr>
          </a:p>
          <a:p>
            <a:pPr marL="342900" indent="-342900" algn="just">
              <a:spcBef>
                <a:spcPts val="600"/>
              </a:spcBef>
              <a:spcAft>
                <a:spcPts val="600"/>
              </a:spcAft>
              <a:buClr>
                <a:srgbClr val="000099"/>
              </a:buClr>
              <a:buFont typeface="Wingdings" panose="05000000000000000000" pitchFamily="2" charset="2"/>
              <a:buChar char="q"/>
            </a:pPr>
            <a:r>
              <a:rPr lang="tr-TR" sz="2000" spc="-50" dirty="0" smtClean="0">
                <a:latin typeface="Arial" panose="020B0604020202020204" pitchFamily="34" charset="0"/>
                <a:ea typeface="Trebuchet MS" panose="020B0603020202020204" pitchFamily="34" charset="0"/>
                <a:cs typeface="Arial" panose="020B0604020202020204" pitchFamily="34" charset="0"/>
              </a:rPr>
              <a:t>Nemin </a:t>
            </a:r>
            <a:r>
              <a:rPr lang="tr-TR" sz="2000" spc="-50" dirty="0">
                <a:latin typeface="Arial" panose="020B0604020202020204" pitchFamily="34" charset="0"/>
                <a:ea typeface="Trebuchet MS" panose="020B0603020202020204" pitchFamily="34" charset="0"/>
                <a:cs typeface="Arial" panose="020B0604020202020204" pitchFamily="34" charset="0"/>
              </a:rPr>
              <a:t>ortamdan uzaklaştırılması çok ender  bir durum olduğundan çevresel etki açısından C30/37 ve üstündeki beton sınıflarının  kullanılması önerilmektedir</a:t>
            </a:r>
            <a:r>
              <a:rPr lang="tr-TR" sz="2000" spc="-50" dirty="0" smtClean="0">
                <a:latin typeface="Arial" panose="020B0604020202020204" pitchFamily="34" charset="0"/>
                <a:ea typeface="Trebuchet MS" panose="020B0603020202020204" pitchFamily="34" charset="0"/>
                <a:cs typeface="Arial" panose="020B0604020202020204" pitchFamily="34" charset="0"/>
              </a:rPr>
              <a:t>.</a:t>
            </a:r>
            <a:endParaRPr lang="tr-TR" sz="2000" spc="-50" dirty="0">
              <a:latin typeface="Arial" panose="020B0604020202020204" pitchFamily="34" charset="0"/>
              <a:ea typeface="Trebuchet MS" panose="020B0603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Betonarme Bir Yapının Korozyondan Korunması</a:t>
            </a:r>
          </a:p>
        </p:txBody>
      </p:sp>
    </p:spTree>
    <p:extLst>
      <p:ext uri="{BB962C8B-B14F-4D97-AF65-F5344CB8AC3E}">
        <p14:creationId xmlns:p14="http://schemas.microsoft.com/office/powerpoint/2010/main" val="21927686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0" y="1127144"/>
            <a:ext cx="8517838" cy="5232202"/>
          </a:xfrm>
          <a:prstGeom prst="rect">
            <a:avLst/>
          </a:prstGeom>
        </p:spPr>
        <p:txBody>
          <a:bodyPr wrap="square">
            <a:spAutoFit/>
          </a:bodyPr>
          <a:lstStyle/>
          <a:p>
            <a:pPr marL="342900" indent="-342900" algn="just">
              <a:spcBef>
                <a:spcPts val="600"/>
              </a:spcBef>
              <a:spcAft>
                <a:spcPts val="600"/>
              </a:spcAft>
              <a:buClr>
                <a:srgbClr val="000099"/>
              </a:buClr>
              <a:buFont typeface="Wingdings" panose="05000000000000000000" pitchFamily="2" charset="2"/>
              <a:buChar char="q"/>
            </a:pPr>
            <a:r>
              <a:rPr lang="tr-TR" spc="-50" dirty="0">
                <a:latin typeface="Arial" panose="020B0604020202020204" pitchFamily="34" charset="0"/>
                <a:ea typeface="Trebuchet MS" panose="020B0603020202020204" pitchFamily="34" charset="0"/>
                <a:cs typeface="Arial" panose="020B0604020202020204" pitchFamily="34" charset="0"/>
              </a:rPr>
              <a:t>Hemen hemen tüm dayanıklılık problemlerinde belirleyici faktör suyun, su içinde  taşınan zararlı maddelerin ve gazların beton bünyesine sızmasıdır. Dolayısıyla kaliteli,  geçirimsiz beton üretmek ilk ve en önemli önlem olarak düşünülür. Geçirimsizliğin  sağlanabilmesi için;</a:t>
            </a:r>
          </a:p>
          <a:p>
            <a:pPr marL="342900" indent="-342900" algn="just">
              <a:spcBef>
                <a:spcPts val="600"/>
              </a:spcBef>
              <a:spcAft>
                <a:spcPts val="600"/>
              </a:spcAft>
              <a:buClr>
                <a:srgbClr val="000099"/>
              </a:buClr>
              <a:buFont typeface="Wingdings" panose="05000000000000000000" pitchFamily="2" charset="2"/>
              <a:buChar char="Ø"/>
            </a:pPr>
            <a:r>
              <a:rPr lang="tr-TR" spc="-50" dirty="0">
                <a:latin typeface="Arial" panose="020B0604020202020204" pitchFamily="34" charset="0"/>
                <a:ea typeface="Trebuchet MS" panose="020B0603020202020204" pitchFamily="34" charset="0"/>
                <a:cs typeface="Arial" panose="020B0604020202020204" pitchFamily="34" charset="0"/>
              </a:rPr>
              <a:t>düşük S/Ç oranlarıyla çalışılması,</a:t>
            </a:r>
          </a:p>
          <a:p>
            <a:pPr marL="342900" indent="-342900" algn="just">
              <a:spcBef>
                <a:spcPts val="600"/>
              </a:spcBef>
              <a:spcAft>
                <a:spcPts val="600"/>
              </a:spcAft>
              <a:buClr>
                <a:srgbClr val="000099"/>
              </a:buClr>
              <a:buFont typeface="Wingdings" panose="05000000000000000000" pitchFamily="2" charset="2"/>
              <a:buChar char="Ø"/>
            </a:pPr>
            <a:r>
              <a:rPr lang="tr-TR" spc="-50" dirty="0" smtClean="0">
                <a:latin typeface="Arial" panose="020B0604020202020204" pitchFamily="34" charset="0"/>
                <a:ea typeface="Trebuchet MS" panose="020B0603020202020204" pitchFamily="34" charset="0"/>
                <a:cs typeface="Arial" panose="020B0604020202020204" pitchFamily="34" charset="0"/>
              </a:rPr>
              <a:t>Gerektiğinde  betonun işlenebilirliğinin su miktarının arttırılması ile değil</a:t>
            </a:r>
            <a:r>
              <a:rPr lang="tr-TR" spc="-50" dirty="0">
                <a:latin typeface="Arial" panose="020B0604020202020204" pitchFamily="34" charset="0"/>
                <a:ea typeface="Trebuchet MS" panose="020B0603020202020204" pitchFamily="34" charset="0"/>
                <a:cs typeface="Arial" panose="020B0604020202020204" pitchFamily="34" charset="0"/>
              </a:rPr>
              <a:t>, </a:t>
            </a:r>
            <a:r>
              <a:rPr lang="tr-TR" spc="-50" dirty="0" err="1" smtClean="0">
                <a:latin typeface="Arial" panose="020B0604020202020204" pitchFamily="34" charset="0"/>
                <a:ea typeface="Trebuchet MS" panose="020B0603020202020204" pitchFamily="34" charset="0"/>
                <a:cs typeface="Arial" panose="020B0604020202020204" pitchFamily="34" charset="0"/>
              </a:rPr>
              <a:t>akışkanlaştırıcı</a:t>
            </a:r>
            <a:r>
              <a:rPr lang="tr-TR" spc="-50" dirty="0" smtClean="0">
                <a:latin typeface="Arial" panose="020B0604020202020204" pitchFamily="34" charset="0"/>
                <a:ea typeface="Trebuchet MS" panose="020B0603020202020204" pitchFamily="34" charset="0"/>
                <a:cs typeface="Arial" panose="020B0604020202020204" pitchFamily="34" charset="0"/>
              </a:rPr>
              <a:t> </a:t>
            </a:r>
            <a:r>
              <a:rPr lang="tr-TR" spc="-50" dirty="0">
                <a:latin typeface="Arial" panose="020B0604020202020204" pitchFamily="34" charset="0"/>
                <a:ea typeface="Trebuchet MS" panose="020B0603020202020204" pitchFamily="34" charset="0"/>
                <a:cs typeface="Arial" panose="020B0604020202020204" pitchFamily="34" charset="0"/>
              </a:rPr>
              <a:t>vb. kimyasal katkı maddeleri kullanılarak arttırılması,</a:t>
            </a:r>
          </a:p>
          <a:p>
            <a:pPr marL="342900" indent="-342900" algn="just">
              <a:spcBef>
                <a:spcPts val="600"/>
              </a:spcBef>
              <a:spcAft>
                <a:spcPts val="600"/>
              </a:spcAft>
              <a:buClr>
                <a:srgbClr val="000099"/>
              </a:buClr>
              <a:buFont typeface="Wingdings" panose="05000000000000000000" pitchFamily="2" charset="2"/>
              <a:buChar char="Ø"/>
            </a:pPr>
            <a:r>
              <a:rPr lang="tr-TR" spc="-50" dirty="0" err="1">
                <a:latin typeface="Arial" panose="020B0604020202020204" pitchFamily="34" charset="0"/>
                <a:ea typeface="Trebuchet MS" panose="020B0603020202020204" pitchFamily="34" charset="0"/>
                <a:cs typeface="Arial" panose="020B0604020202020204" pitchFamily="34" charset="0"/>
              </a:rPr>
              <a:t>puzolanlarla</a:t>
            </a:r>
            <a:r>
              <a:rPr lang="tr-TR" spc="-50" dirty="0">
                <a:latin typeface="Arial" panose="020B0604020202020204" pitchFamily="34" charset="0"/>
                <a:ea typeface="Trebuchet MS" panose="020B0603020202020204" pitchFamily="34" charset="0"/>
                <a:cs typeface="Arial" panose="020B0604020202020204" pitchFamily="34" charset="0"/>
              </a:rPr>
              <a:t> (uçucu kül, silika tozu, yüksek fırın cürufu vb.) beton içindeki kirecin</a:t>
            </a:r>
          </a:p>
          <a:p>
            <a:pPr marL="342900" indent="-342900" algn="just">
              <a:spcBef>
                <a:spcPts val="600"/>
              </a:spcBef>
              <a:spcAft>
                <a:spcPts val="600"/>
              </a:spcAft>
              <a:buClr>
                <a:srgbClr val="000099"/>
              </a:buClr>
              <a:buFont typeface="Wingdings" panose="05000000000000000000" pitchFamily="2" charset="2"/>
              <a:buChar char="Ø"/>
            </a:pPr>
            <a:r>
              <a:rPr lang="tr-TR" spc="-50" dirty="0">
                <a:latin typeface="Arial" panose="020B0604020202020204" pitchFamily="34" charset="0"/>
                <a:ea typeface="Trebuchet MS" panose="020B0603020202020204" pitchFamily="34" charset="0"/>
                <a:cs typeface="Arial" panose="020B0604020202020204" pitchFamily="34" charset="0"/>
              </a:rPr>
              <a:t>tespit edilmesi,</a:t>
            </a:r>
          </a:p>
          <a:p>
            <a:pPr marL="342900" indent="-342900" algn="just">
              <a:spcBef>
                <a:spcPts val="600"/>
              </a:spcBef>
              <a:spcAft>
                <a:spcPts val="600"/>
              </a:spcAft>
              <a:buClr>
                <a:srgbClr val="000099"/>
              </a:buClr>
              <a:buFont typeface="Wingdings" panose="05000000000000000000" pitchFamily="2" charset="2"/>
              <a:buChar char="Ø"/>
            </a:pPr>
            <a:r>
              <a:rPr lang="tr-TR" spc="-50" dirty="0" err="1">
                <a:latin typeface="Arial" panose="020B0604020202020204" pitchFamily="34" charset="0"/>
                <a:ea typeface="Trebuchet MS" panose="020B0603020202020204" pitchFamily="34" charset="0"/>
                <a:cs typeface="Arial" panose="020B0604020202020204" pitchFamily="34" charset="0"/>
              </a:rPr>
              <a:t>granülometrisi</a:t>
            </a:r>
            <a:r>
              <a:rPr lang="tr-TR" spc="-50" dirty="0">
                <a:latin typeface="Arial" panose="020B0604020202020204" pitchFamily="34" charset="0"/>
                <a:ea typeface="Trebuchet MS" panose="020B0603020202020204" pitchFamily="34" charset="0"/>
                <a:cs typeface="Arial" panose="020B0604020202020204" pitchFamily="34" charset="0"/>
              </a:rPr>
              <a:t> düzgün agrega kullanılması,</a:t>
            </a:r>
          </a:p>
          <a:p>
            <a:pPr marL="342900" indent="-342900" algn="just">
              <a:spcBef>
                <a:spcPts val="600"/>
              </a:spcBef>
              <a:spcAft>
                <a:spcPts val="600"/>
              </a:spcAft>
              <a:buClr>
                <a:srgbClr val="000099"/>
              </a:buClr>
              <a:buFont typeface="Wingdings" panose="05000000000000000000" pitchFamily="2" charset="2"/>
              <a:buChar char="Ø"/>
            </a:pPr>
            <a:r>
              <a:rPr lang="tr-TR" spc="-50" dirty="0">
                <a:latin typeface="Arial" panose="020B0604020202020204" pitchFamily="34" charset="0"/>
                <a:ea typeface="Trebuchet MS" panose="020B0603020202020204" pitchFamily="34" charset="0"/>
                <a:cs typeface="Arial" panose="020B0604020202020204" pitchFamily="34" charset="0"/>
              </a:rPr>
              <a:t>betonun vibratör kullanılarak iyi sıkıştırılması,</a:t>
            </a:r>
          </a:p>
          <a:p>
            <a:pPr marL="342900" indent="-342900" algn="just">
              <a:spcBef>
                <a:spcPts val="600"/>
              </a:spcBef>
              <a:spcAft>
                <a:spcPts val="600"/>
              </a:spcAft>
              <a:buClr>
                <a:srgbClr val="000099"/>
              </a:buClr>
              <a:buFont typeface="Wingdings" panose="05000000000000000000" pitchFamily="2" charset="2"/>
              <a:buChar char="Ø"/>
            </a:pPr>
            <a:r>
              <a:rPr lang="tr-TR" spc="-50" dirty="0">
                <a:latin typeface="Arial" panose="020B0604020202020204" pitchFamily="34" charset="0"/>
                <a:ea typeface="Trebuchet MS" panose="020B0603020202020204" pitchFamily="34" charset="0"/>
                <a:cs typeface="Arial" panose="020B0604020202020204" pitchFamily="34" charset="0"/>
              </a:rPr>
              <a:t>bakımının iyi yapılması ve çatlamasının önlenmesi, esasen beton teknolojisinin  gerektirdiği etkili önlemlerdir.</a:t>
            </a:r>
          </a:p>
          <a:p>
            <a:pPr marL="342900" indent="-342900" algn="just">
              <a:spcBef>
                <a:spcPts val="600"/>
              </a:spcBef>
              <a:spcAft>
                <a:spcPts val="600"/>
              </a:spcAft>
              <a:buClr>
                <a:srgbClr val="000099"/>
              </a:buClr>
              <a:buFont typeface="Wingdings" panose="05000000000000000000" pitchFamily="2" charset="2"/>
              <a:buChar char="q"/>
            </a:pPr>
            <a:endParaRPr lang="tr-TR" sz="2000" spc="-50" dirty="0">
              <a:latin typeface="Arial" panose="020B0604020202020204" pitchFamily="34" charset="0"/>
              <a:ea typeface="Trebuchet MS" panose="020B0603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Betonarme Bir Yapının Korozyondan Korunması</a:t>
            </a:r>
          </a:p>
        </p:txBody>
      </p:sp>
    </p:spTree>
    <p:extLst>
      <p:ext uri="{BB962C8B-B14F-4D97-AF65-F5344CB8AC3E}">
        <p14:creationId xmlns:p14="http://schemas.microsoft.com/office/powerpoint/2010/main" val="25432724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2862322"/>
          </a:xfrm>
          <a:prstGeom prst="rect">
            <a:avLst/>
          </a:prstGeom>
        </p:spPr>
        <p:txBody>
          <a:bodyPr wrap="square">
            <a:spAutoFit/>
          </a:bodyPr>
          <a:lstStyle/>
          <a:p>
            <a:pPr marL="342900" indent="-342900" algn="just">
              <a:spcBef>
                <a:spcPts val="600"/>
              </a:spcBef>
              <a:spcAft>
                <a:spcPts val="600"/>
              </a:spcAft>
              <a:buClr>
                <a:srgbClr val="000099"/>
              </a:buClr>
              <a:buFont typeface="Wingdings" panose="05000000000000000000" pitchFamily="2" charset="2"/>
              <a:buChar char="q"/>
            </a:pPr>
            <a:r>
              <a:rPr lang="tr-TR" sz="2000" spc="-50" dirty="0" smtClean="0">
                <a:latin typeface="Arial" panose="020B0604020202020204" pitchFamily="34" charset="0"/>
                <a:ea typeface="Trebuchet MS" panose="020B0603020202020204" pitchFamily="34" charset="0"/>
                <a:cs typeface="Arial" panose="020B0604020202020204" pitchFamily="34" charset="0"/>
              </a:rPr>
              <a:t>Normal koşullarda çimento dozajının alt sınırının 300 kg/m</a:t>
            </a:r>
            <a:r>
              <a:rPr lang="tr-TR" sz="2000" spc="-50" baseline="30000" dirty="0" smtClean="0">
                <a:latin typeface="Arial" panose="020B0604020202020204" pitchFamily="34" charset="0"/>
                <a:ea typeface="Trebuchet MS" panose="020B0603020202020204" pitchFamily="34" charset="0"/>
                <a:cs typeface="Arial" panose="020B0604020202020204" pitchFamily="34" charset="0"/>
              </a:rPr>
              <a:t>3</a:t>
            </a:r>
            <a:r>
              <a:rPr lang="tr-TR" sz="2000" spc="-50" dirty="0" smtClean="0">
                <a:latin typeface="Arial" panose="020B0604020202020204" pitchFamily="34" charset="0"/>
                <a:ea typeface="Trebuchet MS" panose="020B0603020202020204" pitchFamily="34" charset="0"/>
                <a:cs typeface="Arial" panose="020B0604020202020204" pitchFamily="34" charset="0"/>
              </a:rPr>
              <a:t>, deniz yapılarında ise  350 kg/m</a:t>
            </a:r>
            <a:r>
              <a:rPr lang="tr-TR" sz="2000" spc="-50" baseline="30000" dirty="0" smtClean="0">
                <a:latin typeface="Arial" panose="020B0604020202020204" pitchFamily="34" charset="0"/>
                <a:ea typeface="Trebuchet MS" panose="020B0603020202020204" pitchFamily="34" charset="0"/>
                <a:cs typeface="Arial" panose="020B0604020202020204" pitchFamily="34" charset="0"/>
              </a:rPr>
              <a:t>3</a:t>
            </a:r>
            <a:r>
              <a:rPr lang="tr-TR" sz="2000" spc="-50" dirty="0" smtClean="0">
                <a:latin typeface="Arial" panose="020B0604020202020204" pitchFamily="34" charset="0"/>
                <a:ea typeface="Trebuchet MS" panose="020B0603020202020204" pitchFamily="34" charset="0"/>
                <a:cs typeface="Arial" panose="020B0604020202020204" pitchFamily="34" charset="0"/>
              </a:rPr>
              <a:t> alınması tavsiye edilir. Ancak TS EN 206-1 ve bu standardın uygulanmasına  yönelik tamamlayıcı standart TS 13515'de bu değerler bazı hafif çevresel koşullar için  240 kg/m</a:t>
            </a:r>
            <a:r>
              <a:rPr lang="tr-TR" sz="2000" spc="-50" baseline="30000" dirty="0" smtClean="0">
                <a:latin typeface="Arial" panose="020B0604020202020204" pitchFamily="34" charset="0"/>
                <a:ea typeface="Trebuchet MS" panose="020B0603020202020204" pitchFamily="34" charset="0"/>
                <a:cs typeface="Arial" panose="020B0604020202020204" pitchFamily="34" charset="0"/>
              </a:rPr>
              <a:t>3</a:t>
            </a:r>
            <a:r>
              <a:rPr lang="tr-TR" sz="2000" spc="-50" dirty="0" smtClean="0">
                <a:latin typeface="Arial" panose="020B0604020202020204" pitchFamily="34" charset="0"/>
                <a:ea typeface="Trebuchet MS" panose="020B0603020202020204" pitchFamily="34" charset="0"/>
                <a:cs typeface="Arial" panose="020B0604020202020204" pitchFamily="34" charset="0"/>
              </a:rPr>
              <a:t> ve 300 kg/m</a:t>
            </a:r>
            <a:r>
              <a:rPr lang="tr-TR" sz="2000" spc="-50" baseline="30000" dirty="0">
                <a:latin typeface="Arial" panose="020B0604020202020204" pitchFamily="34" charset="0"/>
                <a:ea typeface="Trebuchet MS" panose="020B0603020202020204" pitchFamily="34" charset="0"/>
                <a:cs typeface="Arial" panose="020B0604020202020204" pitchFamily="34" charset="0"/>
              </a:rPr>
              <a:t>3</a:t>
            </a:r>
            <a:r>
              <a:rPr lang="tr-TR" sz="2000" spc="-50" dirty="0" smtClean="0">
                <a:latin typeface="Arial" panose="020B0604020202020204" pitchFamily="34" charset="0"/>
                <a:ea typeface="Trebuchet MS" panose="020B0603020202020204" pitchFamily="34" charset="0"/>
                <a:cs typeface="Arial" panose="020B0604020202020204" pitchFamily="34" charset="0"/>
              </a:rPr>
              <a:t>'e kadar düşmektedir. </a:t>
            </a:r>
          </a:p>
          <a:p>
            <a:pPr marL="342900" indent="-342900" algn="just">
              <a:spcBef>
                <a:spcPts val="600"/>
              </a:spcBef>
              <a:spcAft>
                <a:spcPts val="600"/>
              </a:spcAft>
              <a:buClr>
                <a:srgbClr val="000099"/>
              </a:buClr>
              <a:buFont typeface="Wingdings" panose="05000000000000000000" pitchFamily="2" charset="2"/>
              <a:buChar char="q"/>
            </a:pPr>
            <a:r>
              <a:rPr lang="tr-TR" sz="2000" spc="-50" dirty="0" smtClean="0">
                <a:latin typeface="Arial" panose="020B0604020202020204" pitchFamily="34" charset="0"/>
                <a:ea typeface="Trebuchet MS" panose="020B0603020202020204" pitchFamily="34" charset="0"/>
                <a:cs typeface="Arial" panose="020B0604020202020204" pitchFamily="34" charset="0"/>
              </a:rPr>
              <a:t>Mineral katkı kullanılması durumunda  ise, mineral katkının cinsine göre çimento dozajı bir miktar daha azaltılabilmektedir.</a:t>
            </a:r>
          </a:p>
          <a:p>
            <a:pPr marL="342900" indent="-342900" algn="just">
              <a:spcBef>
                <a:spcPts val="600"/>
              </a:spcBef>
              <a:spcAft>
                <a:spcPts val="600"/>
              </a:spcAft>
              <a:buClr>
                <a:srgbClr val="000099"/>
              </a:buClr>
              <a:buFont typeface="Wingdings" panose="05000000000000000000" pitchFamily="2" charset="2"/>
              <a:buChar char="q"/>
            </a:pPr>
            <a:endParaRPr lang="tr-TR" sz="2000" spc="-50" dirty="0">
              <a:latin typeface="Arial" panose="020B0604020202020204" pitchFamily="34" charset="0"/>
              <a:ea typeface="Trebuchet MS" panose="020B0603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Betonarme Bir Yapının Korozyondan Korunması</a:t>
            </a:r>
          </a:p>
        </p:txBody>
      </p:sp>
    </p:spTree>
    <p:extLst>
      <p:ext uri="{BB962C8B-B14F-4D97-AF65-F5344CB8AC3E}">
        <p14:creationId xmlns:p14="http://schemas.microsoft.com/office/powerpoint/2010/main" val="39001420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3785652"/>
          </a:xfrm>
          <a:prstGeom prst="rect">
            <a:avLst/>
          </a:prstGeom>
        </p:spPr>
        <p:txBody>
          <a:bodyPr wrap="square">
            <a:spAutoFit/>
          </a:bodyPr>
          <a:lstStyle/>
          <a:p>
            <a:pPr marL="342900" indent="-342900" algn="just">
              <a:spcBef>
                <a:spcPts val="600"/>
              </a:spcBef>
              <a:spcAft>
                <a:spcPts val="600"/>
              </a:spcAft>
              <a:buClr>
                <a:srgbClr val="000099"/>
              </a:buClr>
              <a:buFont typeface="Wingdings" panose="05000000000000000000" pitchFamily="2" charset="2"/>
              <a:buChar char="q"/>
            </a:pPr>
            <a:r>
              <a:rPr lang="tr-TR" sz="2000" spc="-50" dirty="0" smtClean="0">
                <a:latin typeface="Arial" panose="020B0604020202020204" pitchFamily="34" charset="0"/>
                <a:ea typeface="Trebuchet MS" panose="020B0603020202020204" pitchFamily="34" charset="0"/>
                <a:cs typeface="Arial" panose="020B0604020202020204" pitchFamily="34" charset="0"/>
              </a:rPr>
              <a:t>Yeterli </a:t>
            </a:r>
            <a:r>
              <a:rPr lang="tr-TR" sz="2000" spc="-50" dirty="0">
                <a:latin typeface="Arial" panose="020B0604020202020204" pitchFamily="34" charset="0"/>
                <a:ea typeface="Trebuchet MS" panose="020B0603020202020204" pitchFamily="34" charset="0"/>
                <a:cs typeface="Arial" panose="020B0604020202020204" pitchFamily="34" charset="0"/>
              </a:rPr>
              <a:t>kalınlıkta pas payı tabakası kullanılmalıdır. Bina içleri gibi korunmuş kısımlarda  pas payı tabakası kalınlığının 15-20 mm civarında alınması mümkünken, korozyon  riskinin yüksek olduğu ortamlarda, örneğin deniz yapılarında, bu değerin 50-60 mm  ve üzerinde olması önerilir. </a:t>
            </a:r>
            <a:endParaRPr lang="tr-TR" sz="2000" spc="-50" dirty="0" smtClean="0">
              <a:latin typeface="Arial" panose="020B0604020202020204" pitchFamily="34" charset="0"/>
              <a:ea typeface="Trebuchet MS" panose="020B0603020202020204" pitchFamily="34" charset="0"/>
              <a:cs typeface="Arial" panose="020B0604020202020204" pitchFamily="34" charset="0"/>
            </a:endParaRPr>
          </a:p>
          <a:p>
            <a:pPr marL="342900" indent="-342900" algn="just">
              <a:spcBef>
                <a:spcPts val="600"/>
              </a:spcBef>
              <a:spcAft>
                <a:spcPts val="600"/>
              </a:spcAft>
              <a:buClr>
                <a:srgbClr val="000099"/>
              </a:buClr>
              <a:buFont typeface="Wingdings" panose="05000000000000000000" pitchFamily="2" charset="2"/>
              <a:buChar char="q"/>
            </a:pPr>
            <a:r>
              <a:rPr lang="tr-TR" sz="2000" spc="-50" dirty="0" smtClean="0">
                <a:latin typeface="Arial" panose="020B0604020202020204" pitchFamily="34" charset="0"/>
                <a:ea typeface="Trebuchet MS" panose="020B0603020202020204" pitchFamily="34" charset="0"/>
                <a:cs typeface="Arial" panose="020B0604020202020204" pitchFamily="34" charset="0"/>
              </a:rPr>
              <a:t>Ayrıca </a:t>
            </a:r>
            <a:r>
              <a:rPr lang="tr-TR" sz="2000" spc="-50" dirty="0">
                <a:latin typeface="Arial" panose="020B0604020202020204" pitchFamily="34" charset="0"/>
                <a:ea typeface="Trebuchet MS" panose="020B0603020202020204" pitchFamily="34" charset="0"/>
                <a:cs typeface="Arial" panose="020B0604020202020204" pitchFamily="34" charset="0"/>
              </a:rPr>
              <a:t>pas payı tabakası gerekli kalınlığının beton kalitesine  ve geçirimsizliğine bağlı olduğu, standartlarda beton kalitesi ve pas payı kalınlığı için  önerilen değerlerin genellikle yapının servis ömrünün 50 yıl olacağı kabulüne  dayandığı dikkate alınmalıdır. Anıtsal yapılar, sanat yapıları için bu süre 100 yıldır. Ona  göre ek önlemler gerekir (pas payının, çimento dozajının arttırılması vb.).</a:t>
            </a:r>
          </a:p>
          <a:p>
            <a:pPr marL="342900" indent="-342900" algn="just">
              <a:spcBef>
                <a:spcPts val="600"/>
              </a:spcBef>
              <a:spcAft>
                <a:spcPts val="600"/>
              </a:spcAft>
              <a:buClr>
                <a:srgbClr val="000099"/>
              </a:buClr>
              <a:buFont typeface="Wingdings" panose="05000000000000000000" pitchFamily="2" charset="2"/>
              <a:buChar char="q"/>
            </a:pPr>
            <a:endParaRPr lang="tr-TR" sz="2000" spc="-50" dirty="0">
              <a:latin typeface="Arial" panose="020B0604020202020204" pitchFamily="34" charset="0"/>
              <a:ea typeface="Trebuchet MS" panose="020B0603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Betonarme Bir Yapının Korozyondan Korunması</a:t>
            </a:r>
          </a:p>
        </p:txBody>
      </p:sp>
    </p:spTree>
    <p:extLst>
      <p:ext uri="{BB962C8B-B14F-4D97-AF65-F5344CB8AC3E}">
        <p14:creationId xmlns:p14="http://schemas.microsoft.com/office/powerpoint/2010/main" val="22108107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5170646"/>
          </a:xfrm>
          <a:prstGeom prst="rect">
            <a:avLst/>
          </a:prstGeom>
        </p:spPr>
        <p:txBody>
          <a:bodyPr wrap="square">
            <a:spAutoFit/>
          </a:bodyPr>
          <a:lstStyle/>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Klasik çimento-kireç esaslı sıvanın betonarme yapıların kalıcılığının sağlanmasında -  özellikle </a:t>
            </a:r>
            <a:r>
              <a:rPr lang="tr-TR" sz="2000" spc="-50" dirty="0" err="1">
                <a:latin typeface="Arial" panose="020B0604020202020204" pitchFamily="34" charset="0"/>
                <a:ea typeface="Trebuchet MS" panose="020B0603020202020204" pitchFamily="34" charset="0"/>
                <a:cs typeface="Arial" panose="020B0604020202020204" pitchFamily="34" charset="0"/>
              </a:rPr>
              <a:t>karbonatlaşma</a:t>
            </a:r>
            <a:r>
              <a:rPr lang="tr-TR" sz="2000" spc="-50" dirty="0">
                <a:latin typeface="Arial" panose="020B0604020202020204" pitchFamily="34" charset="0"/>
                <a:ea typeface="Trebuchet MS" panose="020B0603020202020204" pitchFamily="34" charset="0"/>
                <a:cs typeface="Arial" panose="020B0604020202020204" pitchFamily="34" charset="0"/>
              </a:rPr>
              <a:t> ve korozyon durumunda- en basit fakat en etkili önlemlerden  biri olduğu söylenebilir. Sıvasız (Brüt) beton uygulamalarından kaçınılmalı, yapılar iyi  yalıtılmalıdır.</a:t>
            </a:r>
          </a:p>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Yapı elemanlarının detayları tasarlanırken suyun yapı elemanı üzerinden ve  çevresinden bir an önce uzaklaşmasını  sağlayacak tedbirler alınmalıdır. Suyun  üzerinde birikebileceği yatay yüzeylerden mümkün olduğunca kaçınılmalı, bu yüzeylere  eğim verilerek veya başka çözümler üretilerek suyun uzaklaşması  sağlanmalıdır.  Derzler iyi düzenlenmeli, kür ihmal edilmemeli, soğuk derz oluşumuna izin  verilmemelidir.</a:t>
            </a:r>
          </a:p>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Bu önlemlerin yanı sıra yapının karşılaşması muhtemel dayanıklılık problemine ve  etkinin şiddetine bağlı olarak ihtiyaca uygun özel çimento kullanılması, kimyasal veya  mineral katkı maddesi kullanılması gibi özel önlemler alınması gerekebilir.</a:t>
            </a:r>
          </a:p>
          <a:p>
            <a:pPr marL="342900" indent="-342900" algn="just">
              <a:spcBef>
                <a:spcPts val="600"/>
              </a:spcBef>
              <a:spcAft>
                <a:spcPts val="600"/>
              </a:spcAft>
              <a:buClr>
                <a:srgbClr val="000099"/>
              </a:buClr>
              <a:buFont typeface="Wingdings" panose="05000000000000000000" pitchFamily="2" charset="2"/>
              <a:buChar char="q"/>
            </a:pPr>
            <a:endParaRPr lang="tr-TR" sz="2000" spc="-50" dirty="0">
              <a:latin typeface="Arial" panose="020B0604020202020204" pitchFamily="34" charset="0"/>
              <a:ea typeface="Trebuchet MS" panose="020B0603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Betonarme Bir Yapının Korozyondan Korunması</a:t>
            </a:r>
          </a:p>
        </p:txBody>
      </p:sp>
    </p:spTree>
    <p:extLst>
      <p:ext uri="{BB962C8B-B14F-4D97-AF65-F5344CB8AC3E}">
        <p14:creationId xmlns:p14="http://schemas.microsoft.com/office/powerpoint/2010/main" val="296529004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12572</TotalTime>
  <Words>620</Words>
  <Application>Microsoft Office PowerPoint</Application>
  <PresentationFormat>Ekran Gösterisi (4:3)</PresentationFormat>
  <Paragraphs>33</Paragraphs>
  <Slides>7</Slides>
  <Notes>0</Notes>
  <HiddenSlides>0</HiddenSlides>
  <MMClips>0</MMClips>
  <ScaleCrop>false</ScaleCrop>
  <HeadingPairs>
    <vt:vector size="6" baseType="variant">
      <vt:variant>
        <vt:lpstr>Kullanılan Yazı Tipleri</vt:lpstr>
      </vt:variant>
      <vt:variant>
        <vt:i4>5</vt:i4>
      </vt:variant>
      <vt:variant>
        <vt:lpstr>Tema</vt:lpstr>
      </vt:variant>
      <vt:variant>
        <vt:i4>3</vt:i4>
      </vt:variant>
      <vt:variant>
        <vt:lpstr>Slayt Başlıkları</vt:lpstr>
      </vt:variant>
      <vt:variant>
        <vt:i4>7</vt:i4>
      </vt:variant>
    </vt:vector>
  </HeadingPairs>
  <TitlesOfParts>
    <vt:vector size="15" baseType="lpstr">
      <vt:lpstr>MS PGothic</vt:lpstr>
      <vt:lpstr>Arial</vt:lpstr>
      <vt:lpstr>Calibri</vt:lpstr>
      <vt:lpstr>Trebuchet MS</vt:lpstr>
      <vt:lpstr>Wingdings</vt:lpstr>
      <vt:lpstr>ekonomi</vt:lpstr>
      <vt:lpstr>1_Rics</vt:lpstr>
      <vt:lpstr>h.t.</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tasinmaz</cp:lastModifiedBy>
  <cp:revision>815</cp:revision>
  <cp:lastPrinted>2016-10-24T07:53:35Z</cp:lastPrinted>
  <dcterms:created xsi:type="dcterms:W3CDTF">2016-09-18T09:35:24Z</dcterms:created>
  <dcterms:modified xsi:type="dcterms:W3CDTF">2020-02-28T12:59:57Z</dcterms:modified>
</cp:coreProperties>
</file>