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41" r:id="rId2"/>
    <p:sldId id="339" r:id="rId3"/>
    <p:sldId id="323" r:id="rId4"/>
    <p:sldId id="342" r:id="rId5"/>
    <p:sldId id="348" r:id="rId6"/>
    <p:sldId id="343" r:id="rId7"/>
    <p:sldId id="345" r:id="rId8"/>
    <p:sldId id="346" r:id="rId9"/>
    <p:sldId id="347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48" autoAdjust="0"/>
  </p:normalViewPr>
  <p:slideViewPr>
    <p:cSldViewPr snapToGrid="0">
      <p:cViewPr varScale="1">
        <p:scale>
          <a:sx n="66" d="100"/>
          <a:sy n="66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055E0-77D4-47F9-BE66-7880A78952C0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4AFAB-A96D-4067-A2DB-3F59D3A294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979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96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914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829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908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4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65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776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62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21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310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37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25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2445" y="3640254"/>
            <a:ext cx="5319433" cy="2076333"/>
          </a:xfrm>
        </p:spPr>
        <p:txBody>
          <a:bodyPr anchor="t">
            <a:normAutofit/>
          </a:bodyPr>
          <a:lstStyle/>
          <a:p>
            <a:pPr algn="l"/>
            <a:r>
              <a:rPr lang="hu-HU" sz="4800">
                <a:latin typeface="Candara" panose="020E0502030303020204" pitchFamily="34" charset="0"/>
              </a:rPr>
              <a:t>Mikes Kelemen</a:t>
            </a:r>
            <a:br>
              <a:rPr lang="hu-HU" sz="4800">
                <a:latin typeface="Candara" panose="020E0502030303020204" pitchFamily="34" charset="0"/>
              </a:rPr>
            </a:br>
            <a:r>
              <a:rPr lang="hu-HU" sz="4800">
                <a:latin typeface="Candara" panose="020E0502030303020204" pitchFamily="34" charset="0"/>
              </a:rPr>
              <a:t>1690–1761</a:t>
            </a:r>
            <a:br>
              <a:rPr lang="hu-HU" sz="4800">
                <a:latin typeface="Candara" panose="020E0502030303020204" pitchFamily="34" charset="0"/>
              </a:rPr>
            </a:br>
            <a:endParaRPr lang="tr-TR" sz="4800">
              <a:latin typeface="Candara" panose="020E0502030303020204" pitchFamily="34" charset="0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2C6334C2-F73F-4B3B-A626-DD5F69DF6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"/>
            <a:ext cx="5065486" cy="621061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9058B198-0364-4E06-91BE-E3C8DD85537F}"/>
              </a:ext>
            </a:extLst>
          </p:cNvPr>
          <p:cNvSpPr/>
          <p:nvPr/>
        </p:nvSpPr>
        <p:spPr>
          <a:xfrm>
            <a:off x="10450433" y="6488668"/>
            <a:ext cx="174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hu.wikipedia.org</a:t>
            </a:r>
          </a:p>
        </p:txBody>
      </p:sp>
    </p:spTree>
    <p:extLst>
      <p:ext uri="{BB962C8B-B14F-4D97-AF65-F5344CB8AC3E}">
        <p14:creationId xmlns:p14="http://schemas.microsoft.com/office/powerpoint/2010/main" val="3740475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524" y="564025"/>
            <a:ext cx="10594848" cy="5061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000" dirty="0">
                <a:solidFill>
                  <a:schemeClr val="bg1"/>
                </a:solidFill>
                <a:latin typeface="+mj-lt"/>
              </a:rPr>
              <a:t>Mikes Kelemen az erdélyi Zágonban született nemesi család  gyermekeként.</a:t>
            </a:r>
          </a:p>
          <a:p>
            <a:pPr marL="0" indent="0" algn="r">
              <a:buNone/>
            </a:pPr>
            <a:r>
              <a:rPr lang="hu-HU" sz="3000" dirty="0">
                <a:solidFill>
                  <a:schemeClr val="bg1"/>
                </a:solidFill>
                <a:latin typeface="+mj-lt"/>
              </a:rPr>
              <a:t>HOL VAN ERDÉLY?</a:t>
            </a:r>
          </a:p>
          <a:p>
            <a:pPr marL="0" indent="0" algn="r">
              <a:buNone/>
            </a:pPr>
            <a:r>
              <a:rPr lang="hu-HU" sz="3000" dirty="0" smtClean="0">
                <a:solidFill>
                  <a:schemeClr val="bg1"/>
                </a:solidFill>
                <a:latin typeface="+mj-lt"/>
              </a:rPr>
              <a:t>? NEMESI CSALÁD</a:t>
            </a:r>
            <a:endParaRPr lang="hu-HU" sz="3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hu-HU" sz="3000" dirty="0">
                <a:solidFill>
                  <a:schemeClr val="bg1"/>
                </a:solidFill>
                <a:latin typeface="+mj-lt"/>
              </a:rPr>
              <a:t>Még fiatalon </a:t>
            </a:r>
            <a:r>
              <a:rPr lang="hu-HU" sz="3000" b="1" dirty="0">
                <a:solidFill>
                  <a:schemeClr val="bg1"/>
                </a:solidFill>
                <a:latin typeface="+mj-lt"/>
              </a:rPr>
              <a:t>II. Rákóczi Ferenc belső inasa, aztán kamarása </a:t>
            </a:r>
            <a:r>
              <a:rPr lang="hu-HU" sz="3000" dirty="0">
                <a:solidFill>
                  <a:schemeClr val="bg1"/>
                </a:solidFill>
                <a:latin typeface="+mj-lt"/>
              </a:rPr>
              <a:t>lett.</a:t>
            </a:r>
          </a:p>
          <a:p>
            <a:pPr marL="0" indent="0" algn="r">
              <a:buNone/>
            </a:pPr>
            <a:r>
              <a:rPr lang="hu-HU" sz="3000" dirty="0" smtClean="0">
                <a:solidFill>
                  <a:schemeClr val="bg1"/>
                </a:solidFill>
                <a:latin typeface="+mj-lt"/>
              </a:rPr>
              <a:t> ? INAS</a:t>
            </a:r>
            <a:endParaRPr lang="hu-HU" sz="3000" dirty="0">
              <a:solidFill>
                <a:schemeClr val="bg1"/>
              </a:solidFill>
              <a:latin typeface="+mj-lt"/>
            </a:endParaRPr>
          </a:p>
          <a:p>
            <a:pPr marL="0" indent="0" algn="r">
              <a:buNone/>
            </a:pPr>
            <a:r>
              <a:rPr lang="hu-HU" sz="3000" dirty="0" smtClean="0">
                <a:solidFill>
                  <a:schemeClr val="bg1"/>
                </a:solidFill>
                <a:latin typeface="+mj-lt"/>
              </a:rPr>
              <a:t>? KAMARÁS</a:t>
            </a:r>
            <a:endParaRPr lang="hu-HU" sz="3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hu-HU" sz="3000" dirty="0">
                <a:solidFill>
                  <a:schemeClr val="bg1"/>
                </a:solidFill>
                <a:latin typeface="+mj-lt"/>
              </a:rPr>
              <a:t>1711-ben a elbukott a szabadságharc és Mikes együtt bujdosott a fejedelemmel.</a:t>
            </a:r>
          </a:p>
          <a:p>
            <a:pPr marL="0" indent="0" algn="r">
              <a:buNone/>
            </a:pPr>
            <a:r>
              <a:rPr lang="hu-HU" sz="3000" dirty="0" smtClean="0">
                <a:solidFill>
                  <a:schemeClr val="bg1"/>
                </a:solidFill>
                <a:latin typeface="+mj-lt"/>
              </a:rPr>
              <a:t>? SZABADSÁGHARC</a:t>
            </a:r>
            <a:endParaRPr lang="hu-HU" sz="3000" dirty="0">
              <a:solidFill>
                <a:schemeClr val="bg1"/>
              </a:solidFill>
              <a:latin typeface="+mj-lt"/>
            </a:endParaRPr>
          </a:p>
          <a:p>
            <a:pPr marL="0" indent="0" algn="r">
              <a:buNone/>
            </a:pPr>
            <a:r>
              <a:rPr lang="hu-HU" sz="3000" dirty="0" smtClean="0">
                <a:solidFill>
                  <a:schemeClr val="bg1"/>
                </a:solidFill>
                <a:latin typeface="+mj-lt"/>
              </a:rPr>
              <a:t>? ELBUKIK </a:t>
            </a:r>
            <a:r>
              <a:rPr lang="hu-HU" sz="3000" dirty="0">
                <a:solidFill>
                  <a:schemeClr val="bg1"/>
                </a:solidFill>
                <a:latin typeface="+mj-lt"/>
              </a:rPr>
              <a:t>A SZABADSÁGHARC</a:t>
            </a:r>
          </a:p>
          <a:p>
            <a:pPr marL="0" indent="0" algn="r">
              <a:buNone/>
            </a:pPr>
            <a:r>
              <a:rPr lang="hu-HU" sz="3000" dirty="0" smtClean="0">
                <a:solidFill>
                  <a:schemeClr val="bg1"/>
                </a:solidFill>
                <a:latin typeface="+mj-lt"/>
              </a:rPr>
              <a:t>? BUJDOSIK</a:t>
            </a:r>
            <a:endParaRPr lang="hu-HU" sz="3000" dirty="0">
              <a:solidFill>
                <a:schemeClr val="bg1"/>
              </a:solidFill>
              <a:latin typeface="+mj-lt"/>
            </a:endParaRPr>
          </a:p>
          <a:p>
            <a:pPr marL="0" indent="0" algn="r">
              <a:buNone/>
            </a:pPr>
            <a:endParaRPr lang="hu-HU" sz="3000" dirty="0">
              <a:solidFill>
                <a:schemeClr val="bg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hu-HU" sz="3000" dirty="0">
                <a:solidFill>
                  <a:schemeClr val="bg1"/>
                </a:solidFill>
                <a:latin typeface="+mj-lt"/>
              </a:rPr>
              <a:t>Lengyelországba, majd Franciaországba, végül </a:t>
            </a:r>
            <a:r>
              <a:rPr lang="hu-HU" sz="3000" b="1" dirty="0">
                <a:solidFill>
                  <a:schemeClr val="bg1"/>
                </a:solidFill>
                <a:latin typeface="+mj-lt"/>
              </a:rPr>
              <a:t>1717-ben Törökországba került. </a:t>
            </a:r>
            <a:r>
              <a:rPr lang="hu-HU" sz="3000" dirty="0">
                <a:solidFill>
                  <a:schemeClr val="bg1"/>
                </a:solidFill>
                <a:latin typeface="+mj-lt"/>
              </a:rPr>
              <a:t>Rodostóban élt. Rákóczi 1735-ben meghalt, de Mikes Rodostóban maradt, mert a Habsburgok nem engedték meg, hogy hazajöjjön.</a:t>
            </a:r>
          </a:p>
          <a:p>
            <a:pPr marL="0" indent="0" algn="just">
              <a:buNone/>
            </a:pPr>
            <a:endParaRPr lang="hu-HU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67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673E9FC8-2143-48A2-9DEE-AABBC7E30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55" b="1667"/>
          <a:stretch/>
        </p:blipFill>
        <p:spPr>
          <a:xfrm>
            <a:off x="1" y="10"/>
            <a:ext cx="12192000" cy="60038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410D2AA5-106E-41C6-903B-4598A428DD8D}"/>
              </a:ext>
            </a:extLst>
          </p:cNvPr>
          <p:cNvSpPr/>
          <p:nvPr/>
        </p:nvSpPr>
        <p:spPr>
          <a:xfrm>
            <a:off x="10450433" y="6488668"/>
            <a:ext cx="174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hu.wikipedia.org</a:t>
            </a:r>
          </a:p>
        </p:txBody>
      </p:sp>
    </p:spTree>
    <p:extLst>
      <p:ext uri="{BB962C8B-B14F-4D97-AF65-F5344CB8AC3E}">
        <p14:creationId xmlns:p14="http://schemas.microsoft.com/office/powerpoint/2010/main" val="33389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26458" y="3197858"/>
            <a:ext cx="4245428" cy="119201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u-HU" sz="6000" dirty="0" smtClean="0">
                <a:latin typeface="+mj-lt"/>
              </a:rPr>
              <a:t>RODOSTÓ</a:t>
            </a:r>
            <a:endParaRPr lang="hu-HU" sz="6000" dirty="0">
              <a:latin typeface="+mj-lt"/>
            </a:endParaRPr>
          </a:p>
          <a:p>
            <a:pPr marL="0" indent="0">
              <a:buNone/>
            </a:pPr>
            <a:endParaRPr lang="hu-HU" sz="1800" dirty="0">
              <a:latin typeface="Candara" panose="020E0502030303020204" pitchFamily="34" charset="0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A86541C6-61B1-4DAA-B57A-EAF3F24F0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1752" name="Picture 8" descr="Image result for tekirdag 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" b="13253"/>
          <a:stretch/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71750011-2006-46BB-AFDE-C6E4617523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7042" y="3309257"/>
            <a:ext cx="5044958" cy="3527337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196D04E7-3145-4F00-9655-F5EF7AE9100E}"/>
              </a:ext>
            </a:extLst>
          </p:cNvPr>
          <p:cNvSpPr/>
          <p:nvPr/>
        </p:nvSpPr>
        <p:spPr>
          <a:xfrm>
            <a:off x="0" y="6488666"/>
            <a:ext cx="174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hu.wikipedia.org</a:t>
            </a:r>
          </a:p>
        </p:txBody>
      </p:sp>
    </p:spTree>
    <p:extLst>
      <p:ext uri="{BB962C8B-B14F-4D97-AF65-F5344CB8AC3E}">
        <p14:creationId xmlns:p14="http://schemas.microsoft.com/office/powerpoint/2010/main" val="2843030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196D04E7-3145-4F00-9655-F5EF7AE9100E}"/>
              </a:ext>
            </a:extLst>
          </p:cNvPr>
          <p:cNvSpPr/>
          <p:nvPr/>
        </p:nvSpPr>
        <p:spPr>
          <a:xfrm>
            <a:off x="0" y="6211669"/>
            <a:ext cx="1499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Kép: wikimedia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74" y="0"/>
            <a:ext cx="9540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74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hu-HU" sz="4700" dirty="0"/>
              <a:t>TÖRÖKORSZÁGI LEVELEK</a:t>
            </a:r>
            <a:r>
              <a:rPr lang="hu-HU" sz="4700" dirty="0">
                <a:latin typeface="Candara" panose="020E0502030303020204" pitchFamily="34" charset="0"/>
              </a:rPr>
              <a:t/>
            </a:r>
            <a:br>
              <a:rPr lang="hu-HU" sz="4700" dirty="0">
                <a:latin typeface="Candara" panose="020E0502030303020204" pitchFamily="34" charset="0"/>
              </a:rPr>
            </a:br>
            <a:endParaRPr lang="tr-TR" sz="4700" dirty="0">
              <a:latin typeface="Candara" panose="020E0502030303020204" pitchFamily="34" charset="0"/>
            </a:endParaRPr>
          </a:p>
        </p:txBody>
      </p:sp>
      <p:sp>
        <p:nvSpPr>
          <p:cNvPr id="34820" name="Freeform: Shape 7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/>
          <a:stretch/>
        </p:blipFill>
        <p:spPr bwMode="auto">
          <a:xfrm>
            <a:off x="0" y="0"/>
            <a:ext cx="6015552" cy="6981371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574D9C28-1A2D-440A-A98F-F2D3B8582B99}"/>
              </a:ext>
            </a:extLst>
          </p:cNvPr>
          <p:cNvSpPr/>
          <p:nvPr/>
        </p:nvSpPr>
        <p:spPr>
          <a:xfrm>
            <a:off x="3251327" y="6488668"/>
            <a:ext cx="1585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 smtClean="0">
                <a:solidFill>
                  <a:schemeClr val="accent4">
                    <a:lumMod val="50000"/>
                  </a:schemeClr>
                </a:solidFill>
              </a:rPr>
              <a:t>Kép: Wikiwand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77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62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4">
            <a:extLst>
              <a:ext uri="{FF2B5EF4-FFF2-40B4-BE49-F238E27FC236}">
                <a16:creationId xmlns:a16="http://schemas.microsoft.com/office/drawing/2014/main" xmlns="" id="{F55FFF17-D3D5-4F58-BA56-54EA901CE0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3" y="1409700"/>
            <a:ext cx="4152900" cy="2809875"/>
          </a:xfrm>
        </p:spPr>
        <p:txBody>
          <a:bodyPr anchor="b">
            <a:normAutofit/>
          </a:bodyPr>
          <a:lstStyle/>
          <a:p>
            <a:pPr algn="l"/>
            <a:r>
              <a:rPr lang="hu-HU" sz="5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FIKTÍV LEVÉL</a:t>
            </a:r>
            <a:r>
              <a:rPr lang="hu-HU" sz="5400" dirty="0">
                <a:solidFill>
                  <a:schemeClr val="bg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hu-HU" sz="5400" dirty="0">
                <a:solidFill>
                  <a:schemeClr val="bg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</a:br>
            <a:endParaRPr lang="tr-TR" sz="5400" dirty="0">
              <a:solidFill>
                <a:schemeClr val="bg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1624064C-FA63-4FD5-A40A-847F597A6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89" y="1409700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77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565" y="181670"/>
            <a:ext cx="11057578" cy="6425022"/>
          </a:xfrm>
        </p:spPr>
        <p:txBody>
          <a:bodyPr>
            <a:normAutofit/>
          </a:bodyPr>
          <a:lstStyle/>
          <a:p>
            <a:r>
              <a:rPr lang="hu-HU" sz="3900" b="1" dirty="0">
                <a:solidFill>
                  <a:schemeClr val="bg1"/>
                </a:solidFill>
              </a:rPr>
              <a:t>Hány levél van? </a:t>
            </a:r>
            <a:r>
              <a:rPr lang="hu-HU" sz="3900" dirty="0" smtClean="0">
                <a:solidFill>
                  <a:schemeClr val="bg1"/>
                </a:solidFill>
              </a:rPr>
              <a:t/>
            </a:r>
            <a:br>
              <a:rPr lang="hu-HU" sz="3900" dirty="0" smtClean="0">
                <a:solidFill>
                  <a:schemeClr val="bg1"/>
                </a:solidFill>
              </a:rPr>
            </a:br>
            <a:r>
              <a:rPr lang="hu-HU" sz="3900" dirty="0" smtClean="0">
                <a:solidFill>
                  <a:schemeClr val="bg1"/>
                </a:solidFill>
              </a:rPr>
              <a:t>207 </a:t>
            </a:r>
            <a:r>
              <a:rPr lang="hu-HU" sz="3900" dirty="0">
                <a:solidFill>
                  <a:schemeClr val="bg1"/>
                </a:solidFill>
              </a:rPr>
              <a:t>db fiktív </a:t>
            </a:r>
            <a:r>
              <a:rPr lang="hu-HU" sz="3900" dirty="0" smtClean="0">
                <a:solidFill>
                  <a:schemeClr val="bg1"/>
                </a:solidFill>
              </a:rPr>
              <a:t>levél</a:t>
            </a:r>
            <a:br>
              <a:rPr lang="hu-HU" sz="3900" dirty="0" smtClean="0">
                <a:solidFill>
                  <a:schemeClr val="bg1"/>
                </a:solidFill>
              </a:rPr>
            </a:br>
            <a:r>
              <a:rPr lang="hu-HU" sz="3900" dirty="0">
                <a:solidFill>
                  <a:schemeClr val="bg1"/>
                </a:solidFill>
              </a:rPr>
              <a:t/>
            </a:r>
            <a:br>
              <a:rPr lang="hu-HU" sz="3900" dirty="0">
                <a:solidFill>
                  <a:schemeClr val="bg1"/>
                </a:solidFill>
              </a:rPr>
            </a:br>
            <a:r>
              <a:rPr lang="hu-HU" sz="3900" dirty="0">
                <a:solidFill>
                  <a:schemeClr val="bg1"/>
                </a:solidFill>
              </a:rPr>
              <a:t>első: 1717 október - utolsó 1758 </a:t>
            </a:r>
            <a:r>
              <a:rPr lang="hu-HU" sz="3900" dirty="0" smtClean="0">
                <a:solidFill>
                  <a:schemeClr val="bg1"/>
                </a:solidFill>
              </a:rPr>
              <a:t>decembere</a:t>
            </a:r>
            <a:br>
              <a:rPr lang="hu-HU" sz="3900" dirty="0" smtClean="0">
                <a:solidFill>
                  <a:schemeClr val="bg1"/>
                </a:solidFill>
              </a:rPr>
            </a:br>
            <a:r>
              <a:rPr lang="hu-HU" sz="3900" dirty="0">
                <a:solidFill>
                  <a:schemeClr val="bg1"/>
                </a:solidFill>
              </a:rPr>
              <a:t/>
            </a:r>
            <a:br>
              <a:rPr lang="hu-HU" sz="3900" dirty="0">
                <a:solidFill>
                  <a:schemeClr val="bg1"/>
                </a:solidFill>
              </a:rPr>
            </a:br>
            <a:r>
              <a:rPr lang="hu-HU" sz="3900" b="1" dirty="0">
                <a:solidFill>
                  <a:schemeClr val="bg1"/>
                </a:solidFill>
              </a:rPr>
              <a:t>Kinek? </a:t>
            </a:r>
            <a:r>
              <a:rPr lang="hu-HU" sz="3900" dirty="0" smtClean="0">
                <a:solidFill>
                  <a:schemeClr val="bg1"/>
                </a:solidFill>
              </a:rPr>
              <a:t/>
            </a:r>
            <a:br>
              <a:rPr lang="hu-HU" sz="3900" dirty="0" smtClean="0">
                <a:solidFill>
                  <a:schemeClr val="bg1"/>
                </a:solidFill>
              </a:rPr>
            </a:br>
            <a:r>
              <a:rPr lang="hu-HU" sz="3900" dirty="0" smtClean="0">
                <a:solidFill>
                  <a:schemeClr val="bg1"/>
                </a:solidFill>
              </a:rPr>
              <a:t>Egy </a:t>
            </a:r>
            <a:r>
              <a:rPr lang="hu-HU" sz="3900" u="sng" dirty="0">
                <a:solidFill>
                  <a:schemeClr val="bg1"/>
                </a:solidFill>
              </a:rPr>
              <a:t>képzeletbeli</a:t>
            </a:r>
            <a:r>
              <a:rPr lang="hu-HU" sz="3900" dirty="0">
                <a:solidFill>
                  <a:schemeClr val="bg1"/>
                </a:solidFill>
              </a:rPr>
              <a:t> személy, P. E. grófnő, akit a levélíró </a:t>
            </a:r>
            <a:r>
              <a:rPr lang="hu-HU" sz="3900" i="1" dirty="0">
                <a:solidFill>
                  <a:schemeClr val="bg1"/>
                </a:solidFill>
              </a:rPr>
              <a:t>„édes néném”</a:t>
            </a:r>
            <a:r>
              <a:rPr lang="hu-HU" sz="3900" dirty="0">
                <a:solidFill>
                  <a:schemeClr val="bg1"/>
                </a:solidFill>
              </a:rPr>
              <a:t>-nek nevez.</a:t>
            </a:r>
            <a:br>
              <a:rPr lang="hu-HU" sz="3900" dirty="0">
                <a:solidFill>
                  <a:schemeClr val="bg1"/>
                </a:solidFill>
              </a:rPr>
            </a:br>
            <a:r>
              <a:rPr lang="hu-HU" sz="3900" dirty="0">
                <a:solidFill>
                  <a:schemeClr val="bg1"/>
                </a:solidFill>
              </a:rPr>
              <a:t/>
            </a:r>
            <a:br>
              <a:rPr lang="hu-HU" sz="3900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565" y="181670"/>
            <a:ext cx="11057578" cy="6425022"/>
          </a:xfrm>
        </p:spPr>
        <p:txBody>
          <a:bodyPr>
            <a:normAutofit/>
          </a:bodyPr>
          <a:lstStyle/>
          <a:p>
            <a:r>
              <a:rPr lang="hu-HU" sz="3900" dirty="0">
                <a:solidFill>
                  <a:schemeClr val="bg1"/>
                </a:solidFill>
              </a:rPr>
              <a:t>Kulcsszavak: </a:t>
            </a:r>
            <a:r>
              <a:rPr lang="hu-HU" sz="3900" dirty="0" smtClean="0">
                <a:solidFill>
                  <a:schemeClr val="bg1"/>
                </a:solidFill>
              </a:rPr>
              <a:t/>
            </a:r>
            <a:br>
              <a:rPr lang="hu-HU" sz="3900" dirty="0" smtClean="0">
                <a:solidFill>
                  <a:schemeClr val="bg1"/>
                </a:solidFill>
              </a:rPr>
            </a:br>
            <a:r>
              <a:rPr lang="hu-HU" sz="3900" dirty="0" smtClean="0">
                <a:solidFill>
                  <a:schemeClr val="bg1"/>
                </a:solidFill>
              </a:rPr>
              <a:t>árvaság</a:t>
            </a:r>
            <a:r>
              <a:rPr lang="hu-HU" sz="3900" dirty="0">
                <a:solidFill>
                  <a:schemeClr val="bg1"/>
                </a:solidFill>
              </a:rPr>
              <a:t>, honvágy, reménytelen szomorúság</a:t>
            </a:r>
            <a:br>
              <a:rPr lang="hu-HU" sz="3900" dirty="0">
                <a:solidFill>
                  <a:schemeClr val="bg1"/>
                </a:solidFill>
              </a:rPr>
            </a:br>
            <a:r>
              <a:rPr lang="hu-HU" sz="3900" b="1" dirty="0">
                <a:solidFill>
                  <a:schemeClr val="bg1"/>
                </a:solidFill>
              </a:rPr>
              <a:t>+ keleti kultúra bemutatása</a:t>
            </a:r>
            <a:br>
              <a:rPr lang="hu-HU" sz="3900" b="1" dirty="0">
                <a:solidFill>
                  <a:schemeClr val="bg1"/>
                </a:solidFill>
              </a:rPr>
            </a:br>
            <a:r>
              <a:rPr lang="hu-HU" sz="3900" dirty="0">
                <a:solidFill>
                  <a:schemeClr val="bg1"/>
                </a:solidFill>
              </a:rPr>
              <a:t/>
            </a:r>
            <a:br>
              <a:rPr lang="hu-HU" sz="3900" dirty="0">
                <a:solidFill>
                  <a:schemeClr val="bg1"/>
                </a:solidFill>
              </a:rPr>
            </a:br>
            <a:r>
              <a:rPr lang="hu-HU" sz="3900" dirty="0">
                <a:solidFill>
                  <a:schemeClr val="bg1"/>
                </a:solidFill>
              </a:rPr>
              <a:t>Stílus: késő barokk, rokokó</a:t>
            </a:r>
            <a:br>
              <a:rPr lang="hu-HU" sz="3900" dirty="0">
                <a:solidFill>
                  <a:schemeClr val="bg1"/>
                </a:solidFill>
              </a:rPr>
            </a:br>
            <a:r>
              <a:rPr lang="hu-HU" sz="3900" dirty="0">
                <a:solidFill>
                  <a:schemeClr val="bg1"/>
                </a:solidFill>
              </a:rPr>
              <a:t>Rokokó: átmenet a barokk és a klasszicizmus között.</a:t>
            </a:r>
            <a:br>
              <a:rPr lang="hu-HU" sz="3900" dirty="0">
                <a:solidFill>
                  <a:schemeClr val="bg1"/>
                </a:solidFill>
              </a:rPr>
            </a:br>
            <a:r>
              <a:rPr lang="hu-HU" sz="3900" dirty="0">
                <a:solidFill>
                  <a:schemeClr val="bg1"/>
                </a:solidFill>
              </a:rPr>
              <a:t>Jellemzői: </a:t>
            </a:r>
            <a:r>
              <a:rPr lang="hu-HU" sz="3900" i="1" dirty="0">
                <a:solidFill>
                  <a:schemeClr val="bg1"/>
                </a:solidFill>
              </a:rPr>
              <a:t>ízek, illatok, hangulatok</a:t>
            </a:r>
            <a:r>
              <a:rPr lang="hu-HU" sz="3900" dirty="0">
                <a:solidFill>
                  <a:schemeClr val="bg1"/>
                </a:solidFill>
              </a:rPr>
              <a:t/>
            </a:r>
            <a:br>
              <a:rPr lang="hu-HU" sz="3900" dirty="0">
                <a:solidFill>
                  <a:schemeClr val="bg1"/>
                </a:solidFill>
              </a:rPr>
            </a:br>
            <a:r>
              <a:rPr lang="hu-HU" sz="3900" dirty="0">
                <a:solidFill>
                  <a:schemeClr val="bg1"/>
                </a:solidFill>
              </a:rPr>
              <a:t>megörökítése.</a:t>
            </a:r>
            <a:r>
              <a:rPr lang="hu-HU" sz="3900" dirty="0">
                <a:solidFill>
                  <a:schemeClr val="bg1"/>
                </a:solidFill>
              </a:rPr>
              <a:t/>
            </a:r>
            <a:br>
              <a:rPr lang="hu-HU" sz="3900" dirty="0">
                <a:solidFill>
                  <a:schemeClr val="bg1"/>
                </a:solidFill>
              </a:rPr>
            </a:br>
            <a:r>
              <a:rPr lang="hu-HU" sz="3900" dirty="0">
                <a:solidFill>
                  <a:schemeClr val="bg1"/>
                </a:solidFill>
              </a:rPr>
              <a:t/>
            </a:r>
            <a:br>
              <a:rPr lang="hu-HU" sz="3900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109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Candara</vt:lpstr>
      <vt:lpstr>Office Theme</vt:lpstr>
      <vt:lpstr>Mikes Kelemen 1690–1761 </vt:lpstr>
      <vt:lpstr>PowerPoint Presentation</vt:lpstr>
      <vt:lpstr>PowerPoint Presentation</vt:lpstr>
      <vt:lpstr>PowerPoint Presentation</vt:lpstr>
      <vt:lpstr>PowerPoint Presentation</vt:lpstr>
      <vt:lpstr>TÖRÖKORSZÁGI LEVELEK </vt:lpstr>
      <vt:lpstr>FIKTÍV LEVÉL </vt:lpstr>
      <vt:lpstr>Hány levél van?  207 db fiktív levél  első: 1717 október - utolsó 1758 decembere  Kinek?  Egy képzeletbeli személy, P. E. grófnő, akit a levélíró „édes néném”-nek nevez.  </vt:lpstr>
      <vt:lpstr>Kulcsszavak:  árvaság, honvágy, reménytelen szomorúság + keleti kultúra bemutatása  Stílus: késő barokk, rokokó Rokokó: átmenet a barokk és a klasszicizmus között. Jellemzői: ízek, illatok, hangulatok megörökítése.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Barokk</dc:title>
  <dc:creator>Yakup Yildizlar</dc:creator>
  <cp:lastModifiedBy>Éva Tóth</cp:lastModifiedBy>
  <cp:revision>20</cp:revision>
  <dcterms:created xsi:type="dcterms:W3CDTF">2020-05-09T18:36:26Z</dcterms:created>
  <dcterms:modified xsi:type="dcterms:W3CDTF">2020-05-11T20:50:46Z</dcterms:modified>
</cp:coreProperties>
</file>