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734" r:id="rId3"/>
    <p:sldId id="764" r:id="rId4"/>
    <p:sldId id="710" r:id="rId5"/>
    <p:sldId id="712" r:id="rId6"/>
    <p:sldId id="713" r:id="rId7"/>
    <p:sldId id="716" r:id="rId8"/>
    <p:sldId id="7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E5373-E045-4B42-AC23-9F018909DF7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09E70-2EF9-4EEE-A067-915A6F92E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3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972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EF2E5D2-0D99-43AF-B360-07E37DFD08C0}" type="slidenum">
              <a:rPr lang="en-PH" smtClean="0">
                <a:latin typeface="Helvetica" pitchFamily="34" charset="0"/>
              </a:rPr>
              <a:pPr/>
              <a:t>4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993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8553957-6FC8-480A-8226-98645712058E}" type="slidenum">
              <a:rPr lang="en-PH" smtClean="0">
                <a:latin typeface="Helvetica" pitchFamily="34" charset="0"/>
              </a:rPr>
              <a:pPr/>
              <a:t>5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003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8CB4BDB-B864-4864-B0A2-154FF0D8146D}" type="slidenum">
              <a:rPr lang="en-PH" smtClean="0">
                <a:latin typeface="Helvetica" pitchFamily="34" charset="0"/>
              </a:rPr>
              <a:pPr/>
              <a:t>6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0342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4B534EA-D6EB-4DAC-AADD-6128A2AA5653}" type="slidenum">
              <a:rPr lang="en-PH" smtClean="0">
                <a:latin typeface="Helvetica" pitchFamily="34" charset="0"/>
              </a:rPr>
              <a:pPr/>
              <a:t>7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513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29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389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23227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403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3737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16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3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884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64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154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AF7667-688D-4320-84D2-94414B246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2278504"/>
            <a:ext cx="10318418" cy="3214871"/>
          </a:xfrm>
        </p:spPr>
        <p:txBody>
          <a:bodyPr/>
          <a:lstStyle/>
          <a:p>
            <a:r>
              <a:rPr lang="tr-TR" sz="3600" dirty="0"/>
              <a:t>Müşteri tatmini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3603941-575F-4B7F-ADC7-FE63047D6A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00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509666"/>
            <a:ext cx="8229600" cy="605950"/>
          </a:xfrm>
        </p:spPr>
        <p:txBody>
          <a:bodyPr anchor="b">
            <a:normAutofit fontScale="90000"/>
          </a:bodyPr>
          <a:lstStyle/>
          <a:p>
            <a:pPr eaLnBrk="1" hangingPunct="1">
              <a:defRPr/>
            </a:pPr>
            <a:r>
              <a:rPr lang="tr-TR" sz="4000" cap="none" dirty="0"/>
              <a:t>Müşteri Tatminin Belirlenmesi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843790"/>
            <a:ext cx="9144000" cy="4282374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 tatminin belirlenmesinde şunlar  yapılabilir:</a:t>
            </a:r>
          </a:p>
          <a:p>
            <a:pPr algn="just" eaLnBrk="1" hangingPunct="1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Hizmetin zamanında yapılması ve insanların bir araya gelmesi</a:t>
            </a:r>
          </a:p>
          <a:p>
            <a:pPr algn="just" eaLnBrk="1" hangingPunct="1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İşler kötü gittiğinde müşterileri firmayı aramaları için teşvik etmek</a:t>
            </a:r>
          </a:p>
          <a:p>
            <a:pPr algn="just" eaLnBrk="1" hangingPunct="1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Kullanıcılara kartlar bırakmak ve ücretsiz telefon hatları tedarik etmek</a:t>
            </a:r>
          </a:p>
          <a:p>
            <a:pPr eaLnBrk="1" hangingPunct="1"/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340769"/>
            <a:ext cx="9144000" cy="4785395"/>
          </a:xfrm>
        </p:spPr>
        <p:txBody>
          <a:bodyPr>
            <a:normAutofit/>
          </a:bodyPr>
          <a:lstStyle/>
          <a:p>
            <a:pPr algn="just"/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Hizmet ziyaretlerinde müşterilere anket bırakmak</a:t>
            </a:r>
          </a:p>
          <a:p>
            <a:pPr algn="just"/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Tatmin olmamış müşteri ile iletişime geçmek</a:t>
            </a:r>
          </a:p>
          <a:p>
            <a:pPr algn="just"/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Rastgele seçilmiş olan müşterilerin yöneticiler tarafından aranması</a:t>
            </a:r>
          </a:p>
          <a:p>
            <a:pPr eaLnBrk="1" hangingPunct="1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37955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251678" y="978407"/>
            <a:ext cx="10178322" cy="896109"/>
          </a:xfrm>
        </p:spPr>
        <p:txBody>
          <a:bodyPr/>
          <a:lstStyle/>
          <a:p>
            <a:r>
              <a:rPr lang="tr-TR" cap="none" dirty="0"/>
              <a:t>Sessiz Çoğunluk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Şikayet etmeyen müşterilerin genel oranı %70 ama bankacılık sektöründe bu oran %95.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Her şikayet 26 sessiz müşteriyi temsil ediyor.</a:t>
            </a:r>
          </a:p>
          <a:p>
            <a:pPr>
              <a:buFontTx/>
              <a:buNone/>
            </a:pPr>
            <a:endParaRPr lang="en-US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2351088" y="836613"/>
            <a:ext cx="7772400" cy="1143000"/>
          </a:xfrm>
        </p:spPr>
        <p:txBody>
          <a:bodyPr>
            <a:normAutofit/>
          </a:bodyPr>
          <a:lstStyle/>
          <a:p>
            <a:r>
              <a:rPr lang="tr-TR" cap="non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Şikayet Neden Önemlidir?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Tatmin olmamış müşterileri kazanma,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Marka tercihinin değişmesine engel olma,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İstenmeyen (negatif) fısıltıyı engelleme,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1251678" y="1199213"/>
            <a:ext cx="10178322" cy="675304"/>
          </a:xfrm>
        </p:spPr>
        <p:txBody>
          <a:bodyPr/>
          <a:lstStyle/>
          <a:p>
            <a:r>
              <a:rPr lang="tr-TR" sz="3600" cap="none" dirty="0"/>
              <a:t>Şikayet Korkusu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Müşterilerinden korkmayan, iletişim kurmanın önemine inanmış, başarısızlıklarından utanmadan onları yeni şeyler öğrenme fırsatı olarak algılayan işletmeler başarıya koşarlar.</a:t>
            </a:r>
          </a:p>
          <a:p>
            <a:endParaRPr lang="tr-TR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251678" y="978408"/>
            <a:ext cx="10178322" cy="1492132"/>
          </a:xfrm>
        </p:spPr>
        <p:txBody>
          <a:bodyPr>
            <a:normAutofit/>
          </a:bodyPr>
          <a:lstStyle/>
          <a:p>
            <a:r>
              <a:rPr lang="tr-TR" sz="4000" cap="none" dirty="0"/>
              <a:t>Şikayet Yönetimi Ne İşe Yarar?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İşletmelerin müşteriyi elde tutma oranları büyür</a:t>
            </a:r>
          </a:p>
          <a:p>
            <a:pPr algn="just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İşletme hakkında olumsuz söylemlerin yayılmasına engel olunur</a:t>
            </a:r>
          </a:p>
          <a:p>
            <a:pPr algn="just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Olumlu söylemler yayılması sağlanır</a:t>
            </a:r>
          </a:p>
          <a:p>
            <a:pPr algn="just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Sorunu çözülen ve tatmin edilen şikayetçi müşteriye başka ürünler satılma fırsatı elde edilir</a:t>
            </a:r>
          </a:p>
          <a:p>
            <a:pPr>
              <a:lnSpc>
                <a:spcPct val="90000"/>
              </a:lnSpc>
            </a:pPr>
            <a:endParaRPr lang="tr-TR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BF4809-0893-40B8-B49A-9366669B1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1697" y="1632204"/>
            <a:ext cx="10178322" cy="3593591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Pazarlama zekası gelişir</a:t>
            </a:r>
          </a:p>
          <a:p>
            <a:pPr algn="just">
              <a:lnSpc>
                <a:spcPct val="9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Tatmin olmuş müşteriler sayesinde personelin iş tatmini yükselir</a:t>
            </a:r>
          </a:p>
          <a:p>
            <a:pPr algn="just">
              <a:lnSpc>
                <a:spcPct val="9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İşletmeye yönelik olumlu imaj oluşur</a:t>
            </a:r>
          </a:p>
          <a:p>
            <a:pPr algn="just">
              <a:lnSpc>
                <a:spcPct val="9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Yasal işlemlere girilmesi olasılığı azaltılır</a:t>
            </a:r>
          </a:p>
          <a:p>
            <a:pPr algn="just">
              <a:lnSpc>
                <a:spcPct val="9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Müşterinin kaliteye yönelik algıları iyileşir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3317225"/>
      </p:ext>
    </p:extLst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35</TotalTime>
  <Words>191</Words>
  <Application>Microsoft Office PowerPoint</Application>
  <PresentationFormat>Geniş ekran</PresentationFormat>
  <Paragraphs>32</Paragraphs>
  <Slides>8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Helvetica</vt:lpstr>
      <vt:lpstr>Impact</vt:lpstr>
      <vt:lpstr>Rozet</vt:lpstr>
      <vt:lpstr>Müşteri tatmini </vt:lpstr>
      <vt:lpstr>Müşteri Tatminin Belirlenmesi</vt:lpstr>
      <vt:lpstr>PowerPoint Sunusu</vt:lpstr>
      <vt:lpstr>Sessiz Çoğunluk</vt:lpstr>
      <vt:lpstr>Şikayet Neden Önemlidir?</vt:lpstr>
      <vt:lpstr>Şikayet Korkusu</vt:lpstr>
      <vt:lpstr>Şikayet Yönetimi Ne İşe Yarar?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10</cp:revision>
  <dcterms:created xsi:type="dcterms:W3CDTF">2020-05-09T15:36:41Z</dcterms:created>
  <dcterms:modified xsi:type="dcterms:W3CDTF">2020-05-09T17:07:13Z</dcterms:modified>
</cp:coreProperties>
</file>