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9425D-8233-437A-8237-29BE6406DC27}" type="datetimeFigureOut">
              <a:rPr lang="tr-TR" smtClean="0"/>
              <a:t>24.03.2019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0E436-DBD7-4CBE-BC0A-8B4509D8E65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Akdin </a:t>
            </a:r>
            <a:r>
              <a:rPr lang="tr-TR" dirty="0" err="1" smtClean="0"/>
              <a:t>Nefâz</a:t>
            </a:r>
            <a:r>
              <a:rPr lang="tr-TR" dirty="0" smtClean="0"/>
              <a:t> ve </a:t>
            </a:r>
            <a:r>
              <a:rPr lang="tr-TR" dirty="0" err="1" smtClean="0"/>
              <a:t>Lüzûmu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</a:t>
            </a:r>
            <a:r>
              <a:rPr lang="tr-TR" dirty="0" err="1" smtClean="0"/>
              <a:t>Nefâzı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Nefâz</a:t>
            </a:r>
            <a:r>
              <a:rPr lang="tr-TR" dirty="0" smtClean="0"/>
              <a:t> (</a:t>
            </a:r>
            <a:r>
              <a:rPr lang="ar-SA" dirty="0" smtClean="0"/>
              <a:t>نفاذ</a:t>
            </a:r>
            <a:r>
              <a:rPr lang="tr-TR" dirty="0" smtClean="0"/>
              <a:t>): Bir tasarrufun yürürlüğü/işler hale gelişi anlamındadır.</a:t>
            </a:r>
          </a:p>
          <a:p>
            <a:pPr lvl="1"/>
            <a:r>
              <a:rPr lang="tr-TR" dirty="0" err="1" smtClean="0"/>
              <a:t>İnfâz</a:t>
            </a:r>
            <a:r>
              <a:rPr lang="tr-TR" dirty="0" smtClean="0"/>
              <a:t> kavramı hatırlanabilir.</a:t>
            </a:r>
            <a:endParaRPr lang="tr-TR" dirty="0" smtClean="0"/>
          </a:p>
          <a:p>
            <a:r>
              <a:rPr lang="tr-TR" dirty="0" err="1" smtClean="0"/>
              <a:t>Nâfiz</a:t>
            </a:r>
            <a:r>
              <a:rPr lang="tr-TR" dirty="0" smtClean="0"/>
              <a:t> akit: İn‘</a:t>
            </a:r>
            <a:r>
              <a:rPr lang="tr-TR" dirty="0" err="1" smtClean="0"/>
              <a:t>ikâd</a:t>
            </a:r>
            <a:r>
              <a:rPr lang="tr-TR" dirty="0" smtClean="0"/>
              <a:t> ve sıhhat şartlarını taşıyarak, akdin yapılış gayesi olan hukuki sonuçlarını ortaya çıkaran akittir.</a:t>
            </a:r>
          </a:p>
          <a:p>
            <a:pPr lvl="1"/>
            <a:r>
              <a:rPr lang="tr-TR" dirty="0" smtClean="0"/>
              <a:t>Örnek: </a:t>
            </a:r>
            <a:r>
              <a:rPr lang="tr-TR" dirty="0" err="1" smtClean="0"/>
              <a:t>nâfiz</a:t>
            </a:r>
            <a:r>
              <a:rPr lang="tr-TR" dirty="0" smtClean="0"/>
              <a:t> bey‘ akdi, akde konu olan </a:t>
            </a:r>
            <a:r>
              <a:rPr lang="tr-TR" dirty="0" err="1" smtClean="0"/>
              <a:t>ayn’ın</a:t>
            </a:r>
            <a:r>
              <a:rPr lang="tr-TR" dirty="0" smtClean="0"/>
              <a:t> </a:t>
            </a:r>
            <a:r>
              <a:rPr lang="tr-TR" dirty="0" err="1" smtClean="0"/>
              <a:t>temlîkini</a:t>
            </a:r>
            <a:r>
              <a:rPr lang="tr-TR" dirty="0" smtClean="0"/>
              <a:t> ifade eden akittir.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</a:t>
            </a:r>
            <a:r>
              <a:rPr lang="tr-TR" dirty="0" err="1" smtClean="0"/>
              <a:t>Nefâzı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Nefâz’ın</a:t>
            </a:r>
            <a:r>
              <a:rPr lang="tr-TR" dirty="0" smtClean="0"/>
              <a:t> zıddı </a:t>
            </a:r>
            <a:r>
              <a:rPr lang="tr-TR" dirty="0" err="1" smtClean="0"/>
              <a:t>vakf</a:t>
            </a:r>
            <a:r>
              <a:rPr lang="tr-TR" dirty="0" smtClean="0"/>
              <a:t>; </a:t>
            </a:r>
            <a:r>
              <a:rPr lang="tr-TR" dirty="0" err="1" smtClean="0"/>
              <a:t>nâfiz’in</a:t>
            </a:r>
            <a:r>
              <a:rPr lang="tr-TR" dirty="0" smtClean="0"/>
              <a:t> zıddı </a:t>
            </a:r>
            <a:r>
              <a:rPr lang="tr-TR" dirty="0" err="1" smtClean="0"/>
              <a:t>mevkûf’tur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Mevkûf</a:t>
            </a:r>
            <a:r>
              <a:rPr lang="tr-TR" dirty="0" smtClean="0"/>
              <a:t> akit: Yürürlüğünün, akde mübaşeret edenlerin dışında üçüncü şahısların hakkına taalluk ettiği akittir. Bu nedenle akdin </a:t>
            </a:r>
            <a:r>
              <a:rPr lang="tr-TR" dirty="0" err="1" smtClean="0"/>
              <a:t>nefâz’ı</a:t>
            </a:r>
            <a:r>
              <a:rPr lang="tr-TR" dirty="0" smtClean="0"/>
              <a:t>, hak sahibi şahsın </a:t>
            </a:r>
            <a:r>
              <a:rPr lang="tr-TR" dirty="0" err="1" smtClean="0"/>
              <a:t>icâzet’ine</a:t>
            </a:r>
            <a:r>
              <a:rPr lang="tr-TR" dirty="0" smtClean="0"/>
              <a:t> bağlıdır.</a:t>
            </a:r>
          </a:p>
          <a:p>
            <a:pPr lvl="1"/>
            <a:r>
              <a:rPr lang="tr-TR" dirty="0" smtClean="0"/>
              <a:t>Örnek: </a:t>
            </a:r>
            <a:r>
              <a:rPr lang="tr-TR" dirty="0" err="1" smtClean="0"/>
              <a:t>sefîh’in</a:t>
            </a:r>
            <a:r>
              <a:rPr lang="tr-TR" dirty="0" smtClean="0"/>
              <a:t> bey‘ akdi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</a:t>
            </a:r>
            <a:r>
              <a:rPr lang="tr-TR" dirty="0" err="1" smtClean="0"/>
              <a:t>Mevkûf</a:t>
            </a:r>
            <a:r>
              <a:rPr lang="tr-TR" dirty="0" smtClean="0"/>
              <a:t> Olmasının Sebepleri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Ehliyet eksikliği</a:t>
            </a:r>
          </a:p>
          <a:p>
            <a:pPr lvl="1"/>
            <a:r>
              <a:rPr lang="tr-TR" dirty="0" smtClean="0"/>
              <a:t>Örneğin mümeyyiz, </a:t>
            </a:r>
            <a:r>
              <a:rPr lang="tr-TR" dirty="0" err="1" smtClean="0"/>
              <a:t>ma</a:t>
            </a:r>
            <a:r>
              <a:rPr lang="tr-TR" dirty="0" smtClean="0"/>
              <a:t>‘</a:t>
            </a:r>
            <a:r>
              <a:rPr lang="tr-TR" dirty="0" err="1" smtClean="0"/>
              <a:t>tûh</a:t>
            </a:r>
            <a:r>
              <a:rPr lang="tr-TR" dirty="0" smtClean="0"/>
              <a:t>, </a:t>
            </a:r>
            <a:r>
              <a:rPr lang="tr-TR" dirty="0" err="1" smtClean="0"/>
              <a:t>sefîh</a:t>
            </a:r>
            <a:r>
              <a:rPr lang="tr-TR" dirty="0" smtClean="0"/>
              <a:t>, müflis’in tasarrufları</a:t>
            </a:r>
          </a:p>
          <a:p>
            <a:r>
              <a:rPr lang="tr-TR" dirty="0" smtClean="0"/>
              <a:t>Yetki eksikliği</a:t>
            </a:r>
          </a:p>
          <a:p>
            <a:pPr lvl="1"/>
            <a:r>
              <a:rPr lang="tr-TR" dirty="0" smtClean="0"/>
              <a:t>Örneğin </a:t>
            </a:r>
            <a:r>
              <a:rPr lang="tr-TR" dirty="0" err="1" smtClean="0"/>
              <a:t>fudûlî’nin</a:t>
            </a:r>
            <a:r>
              <a:rPr lang="tr-TR" dirty="0" smtClean="0"/>
              <a:t> (</a:t>
            </a:r>
            <a:r>
              <a:rPr lang="ar-SA" dirty="0" smtClean="0"/>
              <a:t>فضولي</a:t>
            </a:r>
            <a:r>
              <a:rPr lang="tr-TR" dirty="0" smtClean="0"/>
              <a:t>) tasarrufları</a:t>
            </a:r>
          </a:p>
          <a:p>
            <a:r>
              <a:rPr lang="tr-TR" dirty="0" smtClean="0"/>
              <a:t>Akitten doğan hakkın iptali</a:t>
            </a:r>
            <a:endParaRPr lang="ar-SA" dirty="0" smtClean="0"/>
          </a:p>
          <a:p>
            <a:pPr lvl="1"/>
            <a:r>
              <a:rPr lang="tr-TR" dirty="0" smtClean="0"/>
              <a:t>Örneğin </a:t>
            </a:r>
            <a:r>
              <a:rPr lang="tr-TR" dirty="0" err="1" smtClean="0"/>
              <a:t>müste’cer’in</a:t>
            </a:r>
            <a:r>
              <a:rPr lang="tr-TR" dirty="0" smtClean="0"/>
              <a:t> satışı, </a:t>
            </a:r>
            <a:r>
              <a:rPr lang="tr-TR" dirty="0" err="1" smtClean="0"/>
              <a:t>merhûn’un</a:t>
            </a:r>
            <a:r>
              <a:rPr lang="tr-TR" dirty="0" smtClean="0"/>
              <a:t> satışı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</a:t>
            </a:r>
            <a:r>
              <a:rPr lang="tr-TR" dirty="0" err="1" smtClean="0"/>
              <a:t>Lüzûm’u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Lüzûm</a:t>
            </a:r>
            <a:r>
              <a:rPr lang="tr-TR" dirty="0" smtClean="0"/>
              <a:t>:  Bir tasarrufun bağlayıcılığı anlamındadır.</a:t>
            </a:r>
          </a:p>
          <a:p>
            <a:pPr lvl="1"/>
            <a:r>
              <a:rPr lang="tr-TR" dirty="0" err="1" smtClean="0"/>
              <a:t>Vücûb</a:t>
            </a:r>
            <a:r>
              <a:rPr lang="tr-TR" dirty="0" smtClean="0"/>
              <a:t> kavramı ile karşılaştırınız.</a:t>
            </a:r>
          </a:p>
          <a:p>
            <a:r>
              <a:rPr lang="tr-TR" dirty="0" smtClean="0"/>
              <a:t>Lâzım akit: Tarafların, akitten kaynaklanan sorumluluklarını yerine getirmeye mecbur oldukları akittir.</a:t>
            </a:r>
          </a:p>
          <a:p>
            <a:r>
              <a:rPr lang="tr-TR" dirty="0" smtClean="0"/>
              <a:t>Bir başka tanım: Tarafların, tek taraflı olarak feshedemedikleri akittir.</a:t>
            </a:r>
          </a:p>
          <a:p>
            <a:pPr lvl="1"/>
            <a:r>
              <a:rPr lang="tr-TR" dirty="0" smtClean="0"/>
              <a:t>Bu tanım, </a:t>
            </a:r>
            <a:r>
              <a:rPr lang="tr-TR" dirty="0" err="1" smtClean="0"/>
              <a:t>lüzûm’un</a:t>
            </a:r>
            <a:r>
              <a:rPr lang="tr-TR" dirty="0" smtClean="0"/>
              <a:t> kendisini değil, sonucunu ifade ettiğinden hatalıdır.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</a:t>
            </a:r>
            <a:r>
              <a:rPr lang="tr-TR" dirty="0" err="1" smtClean="0"/>
              <a:t>Lüzûm’unun</a:t>
            </a:r>
            <a:r>
              <a:rPr lang="tr-TR" dirty="0" smtClean="0"/>
              <a:t> Şartları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Akdin, hukuken geçerli olması</a:t>
            </a:r>
          </a:p>
          <a:p>
            <a:pPr lvl="1"/>
            <a:r>
              <a:rPr lang="tr-TR" dirty="0" smtClean="0"/>
              <a:t>Batıl, </a:t>
            </a:r>
            <a:r>
              <a:rPr lang="tr-TR" dirty="0" err="1" smtClean="0"/>
              <a:t>fasid</a:t>
            </a:r>
            <a:r>
              <a:rPr lang="tr-TR" dirty="0" smtClean="0"/>
              <a:t> ve mevkuf akitler lâzım/bağlayıcı değildir.</a:t>
            </a:r>
          </a:p>
          <a:p>
            <a:r>
              <a:rPr lang="tr-TR" dirty="0" smtClean="0"/>
              <a:t>Akit meclisinin sona ermesi</a:t>
            </a:r>
          </a:p>
          <a:p>
            <a:pPr lvl="1"/>
            <a:r>
              <a:rPr lang="tr-TR" dirty="0" smtClean="0"/>
              <a:t>Meclis muhayyerliği</a:t>
            </a:r>
          </a:p>
          <a:p>
            <a:r>
              <a:rPr lang="tr-TR" dirty="0" smtClean="0"/>
              <a:t>Tarafların rızalarının tam olması</a:t>
            </a:r>
          </a:p>
          <a:p>
            <a:pPr lvl="1"/>
            <a:r>
              <a:rPr lang="tr-TR" dirty="0" smtClean="0"/>
              <a:t>Muhayyerliklerin olmaması</a:t>
            </a:r>
          </a:p>
          <a:p>
            <a:pPr lvl="1"/>
            <a:r>
              <a:rPr lang="tr-TR" dirty="0" smtClean="0"/>
              <a:t>Akit hakkında tarafların ihtilaf etmemesi</a:t>
            </a:r>
          </a:p>
          <a:p>
            <a:pPr lvl="1"/>
            <a:r>
              <a:rPr lang="tr-TR" dirty="0" smtClean="0"/>
              <a:t>Müşterinin müflis olmaması</a:t>
            </a:r>
          </a:p>
          <a:p>
            <a:r>
              <a:rPr lang="tr-TR" dirty="0" err="1" smtClean="0"/>
              <a:t>Kabz’ın</a:t>
            </a:r>
            <a:r>
              <a:rPr lang="tr-TR" dirty="0" smtClean="0"/>
              <a:t> gerçekleşmesi</a:t>
            </a:r>
          </a:p>
          <a:p>
            <a:pPr lvl="1"/>
            <a:r>
              <a:rPr lang="tr-TR" dirty="0" smtClean="0"/>
              <a:t>Özellikle teberru akitlerinde etkilidir.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Muhayyerlikler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Şart muhayyerliği</a:t>
            </a:r>
          </a:p>
          <a:p>
            <a:r>
              <a:rPr lang="tr-TR" dirty="0" smtClean="0"/>
              <a:t>Ayıp muhayyerliği</a:t>
            </a:r>
          </a:p>
          <a:p>
            <a:r>
              <a:rPr lang="tr-TR" dirty="0" smtClean="0"/>
              <a:t>Tayin muhayyerliği</a:t>
            </a:r>
          </a:p>
          <a:p>
            <a:r>
              <a:rPr lang="tr-TR" dirty="0" smtClean="0"/>
              <a:t>Nakit muhayyerliği</a:t>
            </a:r>
          </a:p>
          <a:p>
            <a:r>
              <a:rPr lang="tr-TR" dirty="0" smtClean="0"/>
              <a:t>Görme muhayyerliği</a:t>
            </a:r>
          </a:p>
          <a:p>
            <a:r>
              <a:rPr lang="tr-TR" dirty="0" smtClean="0"/>
              <a:t>…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Şart Muhayyerliği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Tanım: Taraflardan birinin ya da her ikisinin belli bir süre boyunca akitten vazgeçebilmeyi şart koşmasıdır.</a:t>
            </a:r>
          </a:p>
          <a:p>
            <a:r>
              <a:rPr lang="tr-TR" dirty="0" smtClean="0"/>
              <a:t>Sürenin tayininde ihtilaf: 3 gün ya da tarafların anlaştıkları belli bir süre</a:t>
            </a:r>
          </a:p>
          <a:p>
            <a:r>
              <a:rPr lang="tr-TR" dirty="0" smtClean="0"/>
              <a:t>Akde konu olan malın mülkiyetinin intikalinde ihtilaf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Ayıp Muhayyerliği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Tanım: Akde konu olan malda, aranan niteliğin bulunamaması durumunda ortaya çıkan fesih hakkıdır.</a:t>
            </a:r>
          </a:p>
          <a:p>
            <a:r>
              <a:rPr lang="tr-TR" dirty="0" smtClean="0"/>
              <a:t>Ayıp muhayyerliğinin görme ve vasıf muhayyerlikleri ile ilgisi</a:t>
            </a:r>
          </a:p>
          <a:p>
            <a:r>
              <a:rPr lang="tr-TR" dirty="0" smtClean="0"/>
              <a:t>Hukuki sonucu: Aynen iade ya da olduğu haliyle kabul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315</Words>
  <Application>Microsoft Office PowerPoint</Application>
  <PresentationFormat>Ekran Gösterisi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Akdin Nefâz ve Lüzûmu</vt:lpstr>
      <vt:lpstr>Akdin Nefâzı</vt:lpstr>
      <vt:lpstr>Akdin Nefâzı</vt:lpstr>
      <vt:lpstr>Akdin Mevkûf Olmasının Sebepleri</vt:lpstr>
      <vt:lpstr>Akdin Lüzûm’u</vt:lpstr>
      <vt:lpstr>Akdin Lüzûm’unun Şartları </vt:lpstr>
      <vt:lpstr>Muhayyerlikler </vt:lpstr>
      <vt:lpstr>Şart Muhayyerliği</vt:lpstr>
      <vt:lpstr>Ayıp Muhayyerliği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Akdin Nefâz ve Lüzûmu</dc:title>
  <dc:creator>user</dc:creator>
  <cp:lastModifiedBy>user</cp:lastModifiedBy>
  <cp:revision>6</cp:revision>
  <dcterms:created xsi:type="dcterms:W3CDTF">2019-03-24T18:09:54Z</dcterms:created>
  <dcterms:modified xsi:type="dcterms:W3CDTF">2019-03-24T19:02:35Z</dcterms:modified>
</cp:coreProperties>
</file>