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729" r:id="rId5"/>
    <p:sldId id="730" r:id="rId6"/>
    <p:sldId id="731" r:id="rId7"/>
    <p:sldId id="732" r:id="rId8"/>
    <p:sldId id="733" r:id="rId9"/>
    <p:sldId id="740" r:id="rId10"/>
    <p:sldId id="741" r:id="rId11"/>
    <p:sldId id="742" r:id="rId12"/>
    <p:sldId id="751" r:id="rId13"/>
    <p:sldId id="709" r:id="rId14"/>
    <p:sldId id="710" r:id="rId15"/>
    <p:sldId id="711" r:id="rId16"/>
    <p:sldId id="712" r:id="rId17"/>
    <p:sldId id="71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kararlarını etkileyen kritik faktörler</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111824"/>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dirty="0"/>
              <a:t>YATIRIM KARARLARININ ALINMASI </a:t>
            </a:r>
            <a:r>
              <a:rPr lang="tr-TR" b="1" dirty="0" smtClean="0"/>
              <a:t>İÇİN GEREKLİ VERİLER</a:t>
            </a:r>
          </a:p>
          <a:p>
            <a:pPr algn="just">
              <a:lnSpc>
                <a:spcPct val="100000"/>
              </a:lnSpc>
            </a:pPr>
            <a:r>
              <a:rPr lang="nl-NL" b="1" i="1" dirty="0" smtClean="0"/>
              <a:t>Yatırımdan </a:t>
            </a:r>
            <a:r>
              <a:rPr lang="nl-NL" b="1" i="1" dirty="0"/>
              <a:t>Beklenen Verim </a:t>
            </a:r>
            <a:r>
              <a:rPr lang="nl-NL" b="1" i="1" dirty="0" smtClean="0"/>
              <a:t>Oranı</a:t>
            </a:r>
            <a:endParaRPr lang="tr-TR" b="1" i="1" dirty="0" smtClean="0"/>
          </a:p>
          <a:p>
            <a:pPr algn="just">
              <a:lnSpc>
                <a:spcPct val="100000"/>
              </a:lnSpc>
            </a:pPr>
            <a:r>
              <a:rPr lang="tr-TR" altLang="tr-TR" dirty="0"/>
              <a:t>Yatırımcının projeden beklediği </a:t>
            </a:r>
            <a:r>
              <a:rPr lang="tr-TR" altLang="tr-TR" dirty="0" smtClean="0"/>
              <a:t>minimum </a:t>
            </a:r>
            <a:r>
              <a:rPr lang="tr-TR" altLang="tr-TR" dirty="0"/>
              <a:t>verimdir. </a:t>
            </a:r>
            <a:endParaRPr lang="tr-TR" altLang="tr-TR" dirty="0" smtClean="0"/>
          </a:p>
          <a:p>
            <a:pPr algn="just">
              <a:lnSpc>
                <a:spcPct val="100000"/>
              </a:lnSpc>
            </a:pPr>
            <a:r>
              <a:rPr lang="tr-TR" altLang="tr-TR" dirty="0" smtClean="0"/>
              <a:t>Projenin </a:t>
            </a:r>
            <a:r>
              <a:rPr lang="tr-TR" altLang="tr-TR" dirty="0"/>
              <a:t>verim oranı beklenen verim oranından düşükse yatırım reddedilir. </a:t>
            </a:r>
            <a:endParaRPr lang="tr-TR" altLang="tr-TR" dirty="0" smtClean="0"/>
          </a:p>
          <a:p>
            <a:pPr algn="just">
              <a:lnSpc>
                <a:spcPct val="100000"/>
              </a:lnSpc>
            </a:pPr>
            <a:r>
              <a:rPr lang="tr-TR" altLang="tr-TR" dirty="0" smtClean="0"/>
              <a:t>Eğer </a:t>
            </a:r>
            <a:r>
              <a:rPr lang="tr-TR" altLang="tr-TR" dirty="0"/>
              <a:t>bu projenin finansmanı kredi yoluyla sağlanmışsa, yatırımın verim oranı en az bu kredi oranına eşit olmalıdır. </a:t>
            </a:r>
            <a:endParaRPr lang="tr-TR" altLang="tr-TR" dirty="0" smtClean="0"/>
          </a:p>
          <a:p>
            <a:pPr algn="just">
              <a:lnSpc>
                <a:spcPct val="100000"/>
              </a:lnSpc>
            </a:pPr>
            <a:r>
              <a:rPr lang="tr-TR" altLang="tr-TR" dirty="0" smtClean="0"/>
              <a:t>Projenin </a:t>
            </a:r>
            <a:r>
              <a:rPr lang="tr-TR" altLang="tr-TR" dirty="0"/>
              <a:t>verim oranı, vergiden önceki verim oranı </a:t>
            </a:r>
            <a:r>
              <a:rPr lang="tr-TR" altLang="tr-TR" dirty="0" smtClean="0"/>
              <a:t>ve </a:t>
            </a:r>
            <a:r>
              <a:rPr lang="tr-TR" dirty="0"/>
              <a:t>vergiden sonraki verim oranı olarak ikiye ayrılır. </a:t>
            </a:r>
            <a:r>
              <a:rPr lang="tr-TR" dirty="0" smtClean="0"/>
              <a:t>Burada </a:t>
            </a:r>
            <a:r>
              <a:rPr lang="tr-TR" dirty="0"/>
              <a:t>esas olan vergiden sonraki verim </a:t>
            </a:r>
            <a:r>
              <a:rPr lang="tr-TR" dirty="0" smtClean="0"/>
              <a:t>oranıdır.</a:t>
            </a:r>
            <a:endParaRPr lang="tr-TR" b="1" dirty="0" smtClean="0"/>
          </a:p>
        </p:txBody>
      </p:sp>
    </p:spTree>
    <p:extLst>
      <p:ext uri="{BB962C8B-B14F-4D97-AF65-F5344CB8AC3E}">
        <p14:creationId xmlns:p14="http://schemas.microsoft.com/office/powerpoint/2010/main" val="1009841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4153" y="147651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02291" y="148107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a:t>Yatırım projesi; </a:t>
            </a:r>
            <a:r>
              <a:rPr lang="tr-TR" dirty="0"/>
              <a:t>bir yatırım işleminin uygulamaya konulacağı andan itibaren ekonomik ömrünün sonuna kadar, içinde bulunacağı ve etkisinde kalacağı her türlü teknik, ekonomik ve sosyal koşulların ve ortamın ve bunlarla ilgili değişkenlerin nitel ve nicel yönlerden incelenmesi ve değerlendirilmesi </a:t>
            </a:r>
            <a:r>
              <a:rPr lang="tr-TR" dirty="0" smtClean="0"/>
              <a:t>davranışıdır. </a:t>
            </a:r>
          </a:p>
          <a:p>
            <a:pPr algn="just">
              <a:lnSpc>
                <a:spcPct val="100000"/>
              </a:lnSpc>
            </a:pPr>
            <a:endParaRPr lang="tr-TR" dirty="0"/>
          </a:p>
          <a:p>
            <a:pPr algn="just">
              <a:lnSpc>
                <a:spcPct val="100000"/>
              </a:lnSpc>
            </a:pPr>
            <a:r>
              <a:rPr lang="tr-TR" b="1" i="1" dirty="0"/>
              <a:t>Yatırım projesi, </a:t>
            </a:r>
            <a:r>
              <a:rPr lang="tr-TR" dirty="0"/>
              <a:t>bir toplumda belirli bir zaman süresi içinde mal ve hizmetlerin üretimini artırmak için, bazı imkanlar oluşturma, genişletme veya geliştirmeye dönük bir öneridir</a:t>
            </a:r>
            <a:endParaRPr lang="tr-TR" dirty="0" smtClean="0"/>
          </a:p>
        </p:txBody>
      </p:sp>
    </p:spTree>
    <p:extLst>
      <p:ext uri="{BB962C8B-B14F-4D97-AF65-F5344CB8AC3E}">
        <p14:creationId xmlns:p14="http://schemas.microsoft.com/office/powerpoint/2010/main" val="580216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4153" y="147651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02291" y="148107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a:t>Yatırım projesi kavramı tanımlanırken aşağıdaki hususlar sınırlayıcı şart olarak kabul </a:t>
            </a:r>
            <a:r>
              <a:rPr lang="tr-TR" b="1" i="1" dirty="0" smtClean="0"/>
              <a:t>edilmelidir.</a:t>
            </a:r>
          </a:p>
          <a:p>
            <a:pPr algn="just">
              <a:lnSpc>
                <a:spcPct val="100000"/>
              </a:lnSpc>
            </a:pPr>
            <a:r>
              <a:rPr lang="tr-TR" b="1" dirty="0" smtClean="0"/>
              <a:t>a</a:t>
            </a:r>
            <a:r>
              <a:rPr lang="tr-TR" b="1" dirty="0"/>
              <a:t>. </a:t>
            </a:r>
            <a:r>
              <a:rPr lang="tr-TR" dirty="0"/>
              <a:t>Yatırım, proje ile belirli ve uzun ömürlü bir kapasite oluşturmalı</a:t>
            </a:r>
            <a:r>
              <a:rPr lang="tr-TR" dirty="0" smtClean="0"/>
              <a:t>,</a:t>
            </a:r>
          </a:p>
          <a:p>
            <a:pPr algn="just">
              <a:lnSpc>
                <a:spcPct val="100000"/>
              </a:lnSpc>
            </a:pPr>
            <a:r>
              <a:rPr lang="tr-TR" b="1" dirty="0" smtClean="0"/>
              <a:t>b</a:t>
            </a:r>
            <a:r>
              <a:rPr lang="tr-TR" b="1" dirty="0"/>
              <a:t>. </a:t>
            </a:r>
            <a:r>
              <a:rPr lang="tr-TR" dirty="0"/>
              <a:t>Ekonomiden (hammadde, işgücü, sermaye malları gibi) fiziki girdiler almalıdır, </a:t>
            </a:r>
            <a:endParaRPr lang="tr-TR" dirty="0" smtClean="0"/>
          </a:p>
          <a:p>
            <a:pPr algn="just">
              <a:lnSpc>
                <a:spcPct val="100000"/>
              </a:lnSpc>
            </a:pPr>
            <a:r>
              <a:rPr lang="tr-TR" b="1" dirty="0" smtClean="0"/>
              <a:t>c</a:t>
            </a:r>
            <a:r>
              <a:rPr lang="tr-TR" b="1" dirty="0"/>
              <a:t>. </a:t>
            </a:r>
            <a:r>
              <a:rPr lang="tr-TR" dirty="0"/>
              <a:t>İç ve dış ekonomilere mal ve hizmet </a:t>
            </a:r>
            <a:r>
              <a:rPr lang="tr-TR" dirty="0" smtClean="0"/>
              <a:t>arz etmelidir</a:t>
            </a:r>
            <a:r>
              <a:rPr lang="tr-TR" dirty="0"/>
              <a:t>. Bu şartlan yerine getiren yeni bir tesisin kurulması veya mevcut bir tesisin kapasitesinin artırılması ile ilgili bütün çalışmalar yatırım projesi kapsamına girecektir. Bundan da anlaşılacağı gibi kapasite veya üretim artışı sağlanması asgari ve temel şart olarak kabul edilmektedir</a:t>
            </a:r>
            <a:endParaRPr lang="tr-TR" dirty="0" smtClean="0"/>
          </a:p>
        </p:txBody>
      </p:sp>
    </p:spTree>
    <p:extLst>
      <p:ext uri="{BB962C8B-B14F-4D97-AF65-F5344CB8AC3E}">
        <p14:creationId xmlns:p14="http://schemas.microsoft.com/office/powerpoint/2010/main" val="3273774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02291" y="148107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smtClean="0"/>
              <a:t>Amaçları Bakımından Yatırım Projeleri</a:t>
            </a:r>
          </a:p>
          <a:p>
            <a:pPr algn="just">
              <a:lnSpc>
                <a:spcPct val="100000"/>
              </a:lnSpc>
            </a:pPr>
            <a:r>
              <a:rPr lang="tr-TR" dirty="0" smtClean="0"/>
              <a:t>Kar Amacı </a:t>
            </a:r>
            <a:r>
              <a:rPr lang="tr-TR" dirty="0"/>
              <a:t>G</a:t>
            </a:r>
            <a:r>
              <a:rPr lang="tr-TR" dirty="0" smtClean="0"/>
              <a:t>ütmeyen Yatırım Projeleri</a:t>
            </a:r>
          </a:p>
          <a:p>
            <a:pPr algn="just">
              <a:lnSpc>
                <a:spcPct val="100000"/>
              </a:lnSpc>
            </a:pPr>
            <a:r>
              <a:rPr lang="tr-TR" dirty="0"/>
              <a:t>Bu projeler kanun veya sözleşmeler gereğince gerçekleştirilmesi mecburi olan projelerdir. Bu tip projelerde nakdi kar faktörü aranmaz ve yatırım kar esasına göre gerçekleştirilmez. Sağlık, eğitim vb. hizmetleri bu tip projelere örnek olarak </a:t>
            </a:r>
            <a:r>
              <a:rPr lang="tr-TR" dirty="0" smtClean="0"/>
              <a:t>gösterebiliriz.</a:t>
            </a:r>
          </a:p>
          <a:p>
            <a:pPr algn="just">
              <a:lnSpc>
                <a:spcPct val="100000"/>
              </a:lnSpc>
            </a:pPr>
            <a:r>
              <a:rPr lang="tr-TR" dirty="0" smtClean="0"/>
              <a:t>Kar </a:t>
            </a:r>
            <a:r>
              <a:rPr lang="de-DE" dirty="0" err="1" smtClean="0"/>
              <a:t>Amacı</a:t>
            </a:r>
            <a:r>
              <a:rPr lang="de-DE" dirty="0" smtClean="0"/>
              <a:t> </a:t>
            </a:r>
            <a:r>
              <a:rPr lang="de-DE" dirty="0"/>
              <a:t>Güden </a:t>
            </a:r>
            <a:r>
              <a:rPr lang="de-DE" dirty="0" err="1" smtClean="0"/>
              <a:t>Projeler</a:t>
            </a:r>
            <a:endParaRPr lang="tr-TR" dirty="0" smtClean="0"/>
          </a:p>
          <a:p>
            <a:pPr algn="just">
              <a:lnSpc>
                <a:spcPct val="100000"/>
              </a:lnSpc>
            </a:pPr>
            <a:r>
              <a:rPr lang="tr-TR" dirty="0"/>
              <a:t>Teşebbüsler yatırım projelerini özel karlılık açısından değerlendirmekte ve karlılık oranı en yüksek olan projeleri </a:t>
            </a:r>
            <a:r>
              <a:rPr lang="tr-TR" dirty="0" err="1"/>
              <a:t>realize</a:t>
            </a:r>
            <a:r>
              <a:rPr lang="tr-TR" dirty="0"/>
              <a:t> etmeyi hedef almaktadırlar. Projelerin sosyal karlılığı kriter olarak dikkate alınmamaktadır</a:t>
            </a:r>
            <a:r>
              <a:rPr lang="tr-TR" dirty="0" smtClean="0"/>
              <a:t>.</a:t>
            </a:r>
          </a:p>
        </p:txBody>
      </p:sp>
    </p:spTree>
    <p:extLst>
      <p:ext uri="{BB962C8B-B14F-4D97-AF65-F5344CB8AC3E}">
        <p14:creationId xmlns:p14="http://schemas.microsoft.com/office/powerpoint/2010/main" val="2628763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35745" y="13249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smtClean="0"/>
              <a:t>Amaçları Bakımından Yatırım Projeleri</a:t>
            </a:r>
          </a:p>
          <a:p>
            <a:pPr algn="just">
              <a:lnSpc>
                <a:spcPct val="100000"/>
              </a:lnSpc>
            </a:pPr>
            <a:r>
              <a:rPr lang="tr-TR" dirty="0" smtClean="0"/>
              <a:t>Sağladıkları </a:t>
            </a:r>
            <a:r>
              <a:rPr lang="tr-TR" dirty="0"/>
              <a:t>Faydaları Nakden Ölçülemeyen </a:t>
            </a:r>
            <a:r>
              <a:rPr lang="tr-TR" dirty="0" smtClean="0"/>
              <a:t>Projeler</a:t>
            </a:r>
          </a:p>
          <a:p>
            <a:pPr algn="just">
              <a:lnSpc>
                <a:spcPct val="100000"/>
              </a:lnSpc>
            </a:pPr>
            <a:r>
              <a:rPr lang="tr-TR" dirty="0" smtClean="0"/>
              <a:t>Bu </a:t>
            </a:r>
            <a:r>
              <a:rPr lang="tr-TR" dirty="0"/>
              <a:t>tip projelerin amacı teşebbüsün karlılığını artırmak olmakla beraber, elde edilen faydalarını açık bir şekilde </a:t>
            </a:r>
            <a:r>
              <a:rPr lang="tr-TR" dirty="0" smtClean="0"/>
              <a:t>tespit </a:t>
            </a:r>
            <a:r>
              <a:rPr lang="tr-TR" dirty="0"/>
              <a:t>etmek ve nakit olarak ifade etmek güçtür. Araştırma projeleri, işçi moralini yükseltmek için yapılan yatırım projeleri gibi projeler bu sınıfa </a:t>
            </a:r>
            <a:r>
              <a:rPr lang="tr-TR" dirty="0" smtClean="0"/>
              <a:t>girerler.</a:t>
            </a:r>
          </a:p>
          <a:p>
            <a:pPr algn="just">
              <a:lnSpc>
                <a:spcPct val="100000"/>
              </a:lnSpc>
            </a:pPr>
            <a:r>
              <a:rPr lang="tr-TR" dirty="0" smtClean="0"/>
              <a:t>Üretilen </a:t>
            </a:r>
            <a:r>
              <a:rPr lang="tr-TR" dirty="0"/>
              <a:t>Mal ve </a:t>
            </a:r>
            <a:r>
              <a:rPr lang="tr-TR" dirty="0" smtClean="0"/>
              <a:t>Hizmetlerin </a:t>
            </a:r>
            <a:r>
              <a:rPr lang="tr-TR" dirty="0"/>
              <a:t>Yer Aldığı </a:t>
            </a:r>
            <a:r>
              <a:rPr lang="tr-TR" dirty="0" smtClean="0"/>
              <a:t>Sektörlere </a:t>
            </a:r>
            <a:r>
              <a:rPr lang="tr-TR" dirty="0"/>
              <a:t>Göre </a:t>
            </a:r>
            <a:r>
              <a:rPr lang="tr-TR" dirty="0" smtClean="0"/>
              <a:t>Projeler</a:t>
            </a:r>
          </a:p>
          <a:p>
            <a:pPr algn="just">
              <a:lnSpc>
                <a:spcPct val="100000"/>
              </a:lnSpc>
            </a:pPr>
            <a:r>
              <a:rPr lang="tr-TR" dirty="0" smtClean="0"/>
              <a:t>Bu </a:t>
            </a:r>
            <a:r>
              <a:rPr lang="tr-TR" dirty="0"/>
              <a:t>ayrıma göre projeler, tarımsal projeler, haberleşme projeleri, turizm projeleri, madencilik projeleri, enerji projeleri ve imalat sanayii projeleri gibi bölümlere </a:t>
            </a:r>
            <a:r>
              <a:rPr lang="tr-TR" dirty="0" smtClean="0"/>
              <a:t>ayrılır.</a:t>
            </a:r>
          </a:p>
        </p:txBody>
      </p:sp>
    </p:spTree>
    <p:extLst>
      <p:ext uri="{BB962C8B-B14F-4D97-AF65-F5344CB8AC3E}">
        <p14:creationId xmlns:p14="http://schemas.microsoft.com/office/powerpoint/2010/main" val="2862348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513269"/>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smtClean="0"/>
              <a:t>Niteliklerine Bakımından Yatırım Projeleri</a:t>
            </a:r>
          </a:p>
          <a:p>
            <a:pPr algn="just">
              <a:lnSpc>
                <a:spcPct val="100000"/>
              </a:lnSpc>
            </a:pPr>
            <a:r>
              <a:rPr lang="tr-TR" dirty="0"/>
              <a:t>Yeni Yatırım </a:t>
            </a:r>
            <a:r>
              <a:rPr lang="tr-TR" dirty="0" smtClean="0"/>
              <a:t>Projeleri</a:t>
            </a:r>
          </a:p>
          <a:p>
            <a:pPr algn="just">
              <a:lnSpc>
                <a:spcPct val="100000"/>
              </a:lnSpc>
            </a:pPr>
            <a:r>
              <a:rPr lang="tr-TR" dirty="0"/>
              <a:t>Yenileme </a:t>
            </a:r>
            <a:r>
              <a:rPr lang="tr-TR" dirty="0" smtClean="0"/>
              <a:t> ve İdame Yatırımı Projeleri</a:t>
            </a:r>
          </a:p>
          <a:p>
            <a:pPr algn="just">
              <a:lnSpc>
                <a:spcPct val="100000"/>
              </a:lnSpc>
            </a:pPr>
            <a:r>
              <a:rPr lang="tr-TR" dirty="0"/>
              <a:t>Modernizasyon Yatırım </a:t>
            </a:r>
            <a:r>
              <a:rPr lang="tr-TR" dirty="0" smtClean="0"/>
              <a:t>Projeleri</a:t>
            </a:r>
          </a:p>
          <a:p>
            <a:pPr algn="just">
              <a:lnSpc>
                <a:spcPct val="100000"/>
              </a:lnSpc>
            </a:pPr>
            <a:r>
              <a:rPr lang="tr-TR" dirty="0" smtClean="0"/>
              <a:t>Tamamlama – Genişletme Yatırım </a:t>
            </a:r>
            <a:r>
              <a:rPr lang="tr-TR" dirty="0"/>
              <a:t>Projeleri</a:t>
            </a:r>
            <a:endParaRPr lang="tr-TR" dirty="0" smtClean="0"/>
          </a:p>
        </p:txBody>
      </p:sp>
    </p:spTree>
    <p:extLst>
      <p:ext uri="{BB962C8B-B14F-4D97-AF65-F5344CB8AC3E}">
        <p14:creationId xmlns:p14="http://schemas.microsoft.com/office/powerpoint/2010/main" val="1877879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513269"/>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smtClean="0"/>
              <a:t>Ana Fikir Bakımından Yatırım Projeleri</a:t>
            </a:r>
          </a:p>
          <a:p>
            <a:pPr algn="just">
              <a:lnSpc>
                <a:spcPct val="100000"/>
              </a:lnSpc>
            </a:pPr>
            <a:r>
              <a:rPr lang="tr-TR" dirty="0"/>
              <a:t>Piyasa </a:t>
            </a:r>
            <a:r>
              <a:rPr lang="tr-TR" dirty="0" smtClean="0"/>
              <a:t>Araştırmasına </a:t>
            </a:r>
            <a:r>
              <a:rPr lang="tr-TR" dirty="0"/>
              <a:t>Dayanan </a:t>
            </a:r>
            <a:r>
              <a:rPr lang="tr-TR" dirty="0" smtClean="0"/>
              <a:t>Projeler</a:t>
            </a:r>
          </a:p>
          <a:p>
            <a:pPr algn="just">
              <a:lnSpc>
                <a:spcPct val="100000"/>
              </a:lnSpc>
            </a:pPr>
            <a:r>
              <a:rPr lang="tr-TR" dirty="0"/>
              <a:t>Bu gruba giren projeler, yapılan piyasa etütleri sonucu gerçekleştirilirler, </a:t>
            </a:r>
            <a:r>
              <a:rPr lang="tr-TR" dirty="0" smtClean="0"/>
              <a:t>Etüdün </a:t>
            </a:r>
            <a:r>
              <a:rPr lang="tr-TR" dirty="0"/>
              <a:t>sonucu projenin gerçekleşmesini cazip kılabilir. Bu tip projeleri </a:t>
            </a:r>
            <a:r>
              <a:rPr lang="tr-TR" dirty="0" smtClean="0"/>
              <a:t>şu gruplara </a:t>
            </a:r>
            <a:r>
              <a:rPr lang="tr-TR" dirty="0"/>
              <a:t>ayırmak mümkündür</a:t>
            </a:r>
            <a:r>
              <a:rPr lang="tr-TR" dirty="0" smtClean="0"/>
              <a:t>;</a:t>
            </a:r>
          </a:p>
          <a:p>
            <a:pPr algn="just">
              <a:lnSpc>
                <a:spcPct val="100000"/>
              </a:lnSpc>
            </a:pPr>
            <a:r>
              <a:rPr lang="tr-TR" dirty="0" smtClean="0"/>
              <a:t>- </a:t>
            </a:r>
            <a:r>
              <a:rPr lang="tr-TR" dirty="0"/>
              <a:t>Bir ülkenin özel ürününe dayanan projeler, </a:t>
            </a:r>
            <a:endParaRPr lang="tr-TR" dirty="0" smtClean="0"/>
          </a:p>
          <a:p>
            <a:pPr algn="just">
              <a:lnSpc>
                <a:spcPct val="100000"/>
              </a:lnSpc>
            </a:pPr>
            <a:r>
              <a:rPr lang="tr-TR" dirty="0" smtClean="0"/>
              <a:t>- İthal </a:t>
            </a:r>
            <a:r>
              <a:rPr lang="tr-TR" dirty="0"/>
              <a:t>ikamesine dayanan projeler, </a:t>
            </a:r>
            <a:endParaRPr lang="tr-TR" dirty="0" smtClean="0"/>
          </a:p>
          <a:p>
            <a:pPr algn="just">
              <a:lnSpc>
                <a:spcPct val="100000"/>
              </a:lnSpc>
            </a:pPr>
            <a:r>
              <a:rPr lang="tr-TR" dirty="0" smtClean="0"/>
              <a:t>- </a:t>
            </a:r>
            <a:r>
              <a:rPr lang="tr-TR" dirty="0"/>
              <a:t>El sanatları yerine fabrika üretimini ikame eden projeler, </a:t>
            </a:r>
            <a:endParaRPr lang="tr-TR" dirty="0" smtClean="0"/>
          </a:p>
          <a:p>
            <a:pPr algn="just">
              <a:lnSpc>
                <a:spcPct val="100000"/>
              </a:lnSpc>
            </a:pPr>
            <a:r>
              <a:rPr lang="tr-TR" dirty="0" smtClean="0"/>
              <a:t>- </a:t>
            </a:r>
            <a:r>
              <a:rPr lang="tr-TR" dirty="0"/>
              <a:t>Yurtiçi talep artışına cevap veren projeler, </a:t>
            </a:r>
            <a:endParaRPr lang="tr-TR" dirty="0" smtClean="0"/>
          </a:p>
          <a:p>
            <a:pPr algn="just">
              <a:lnSpc>
                <a:spcPct val="100000"/>
              </a:lnSpc>
            </a:pPr>
            <a:r>
              <a:rPr lang="tr-TR" dirty="0" smtClean="0"/>
              <a:t>- </a:t>
            </a:r>
            <a:r>
              <a:rPr lang="tr-TR" dirty="0"/>
              <a:t>Karşılanmamış talepler için hazırlanan projeler vs.</a:t>
            </a:r>
            <a:endParaRPr lang="tr-TR" dirty="0" smtClean="0"/>
          </a:p>
        </p:txBody>
      </p:sp>
    </p:spTree>
    <p:extLst>
      <p:ext uri="{BB962C8B-B14F-4D97-AF65-F5344CB8AC3E}">
        <p14:creationId xmlns:p14="http://schemas.microsoft.com/office/powerpoint/2010/main" val="1471940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139" y="124935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i="1" dirty="0"/>
              <a:t>Ana Fikir Bakımından Yatırım Projeleri</a:t>
            </a:r>
          </a:p>
          <a:p>
            <a:pPr algn="just">
              <a:lnSpc>
                <a:spcPct val="100000"/>
              </a:lnSpc>
            </a:pPr>
            <a:r>
              <a:rPr lang="pl-PL" dirty="0" smtClean="0"/>
              <a:t>Tabii </a:t>
            </a:r>
            <a:r>
              <a:rPr lang="pl-PL" dirty="0"/>
              <a:t>Kaynaklara Dayanan </a:t>
            </a:r>
            <a:r>
              <a:rPr lang="pl-PL" dirty="0" smtClean="0"/>
              <a:t>Projeler</a:t>
            </a:r>
            <a:endParaRPr lang="tr-TR" dirty="0" smtClean="0"/>
          </a:p>
          <a:p>
            <a:pPr algn="just">
              <a:lnSpc>
                <a:spcPct val="100000"/>
              </a:lnSpc>
            </a:pPr>
            <a:r>
              <a:rPr lang="tr-TR" dirty="0"/>
              <a:t>Tabii kaynaklara sahip ülkelerde bu kaynakları değerlendirecek </a:t>
            </a:r>
            <a:r>
              <a:rPr lang="tr-TR" dirty="0" smtClean="0"/>
              <a:t>yatırım projeleri </a:t>
            </a:r>
            <a:r>
              <a:rPr lang="tr-TR" dirty="0"/>
              <a:t>hazırlanabilir. </a:t>
            </a:r>
            <a:endParaRPr lang="tr-TR" dirty="0" smtClean="0"/>
          </a:p>
          <a:p>
            <a:pPr algn="just">
              <a:lnSpc>
                <a:spcPct val="100000"/>
              </a:lnSpc>
            </a:pPr>
            <a:r>
              <a:rPr lang="tr-TR" dirty="0" smtClean="0"/>
              <a:t>Ülkemizde </a:t>
            </a:r>
            <a:r>
              <a:rPr lang="tr-TR" dirty="0"/>
              <a:t>ayçiçeğinden yağ elde eden tesisleri, </a:t>
            </a:r>
            <a:r>
              <a:rPr lang="tr-TR" dirty="0" smtClean="0"/>
              <a:t>Murgul </a:t>
            </a:r>
            <a:r>
              <a:rPr lang="tr-TR" dirty="0"/>
              <a:t>ve Ergani Bakır </a:t>
            </a:r>
            <a:r>
              <a:rPr lang="tr-TR" dirty="0" smtClean="0"/>
              <a:t>işletmelerini </a:t>
            </a:r>
            <a:r>
              <a:rPr lang="tr-TR" dirty="0"/>
              <a:t>bu çeşit yatırım projelerine Örnek </a:t>
            </a:r>
            <a:r>
              <a:rPr lang="tr-TR" dirty="0" smtClean="0"/>
              <a:t>gösterebiliriz.</a:t>
            </a:r>
          </a:p>
          <a:p>
            <a:pPr algn="just">
              <a:lnSpc>
                <a:spcPct val="100000"/>
              </a:lnSpc>
            </a:pPr>
            <a:endParaRPr lang="tr-TR" dirty="0"/>
          </a:p>
          <a:p>
            <a:pPr algn="just">
              <a:lnSpc>
                <a:spcPct val="100000"/>
              </a:lnSpc>
            </a:pPr>
            <a:r>
              <a:rPr lang="pt-BR" dirty="0" smtClean="0"/>
              <a:t>Politik </a:t>
            </a:r>
            <a:r>
              <a:rPr lang="pt-BR" dirty="0"/>
              <a:t>ve </a:t>
            </a:r>
            <a:r>
              <a:rPr lang="pt-BR" dirty="0" smtClean="0"/>
              <a:t>Stratejik Projeler</a:t>
            </a:r>
            <a:endParaRPr lang="tr-TR" dirty="0" smtClean="0"/>
          </a:p>
          <a:p>
            <a:pPr algn="just">
              <a:lnSpc>
                <a:spcPct val="100000"/>
              </a:lnSpc>
            </a:pPr>
            <a:r>
              <a:rPr lang="tr-TR" dirty="0"/>
              <a:t>Birçok projeler milli mecburiyetler gereği hazırlanabilir ve uygulanabilir. Askeri mecburiyetlerle veya siyasi mülahazalarla ya da işsizliğe karşı düşünülen projeler söz konusu olabilir. Güneydoğu Anadolu Projesi (GAP), F16 Projesi gibi projeler politik ve stratejik projelere örnek olarak </a:t>
            </a:r>
            <a:r>
              <a:rPr lang="tr-TR" dirty="0" smtClean="0"/>
              <a:t>verilebilir.</a:t>
            </a:r>
          </a:p>
          <a:p>
            <a:pPr algn="just">
              <a:lnSpc>
                <a:spcPct val="100000"/>
              </a:lnSpc>
            </a:pPr>
            <a:endParaRPr lang="tr-TR" dirty="0" smtClean="0"/>
          </a:p>
        </p:txBody>
      </p:sp>
    </p:spTree>
    <p:extLst>
      <p:ext uri="{BB962C8B-B14F-4D97-AF65-F5344CB8AC3E}">
        <p14:creationId xmlns:p14="http://schemas.microsoft.com/office/powerpoint/2010/main" val="2653883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Yatırım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projelerinin özellikleri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390605"/>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b="1" dirty="0" smtClean="0"/>
              <a:t>Getirisine göre yatırım türleri</a:t>
            </a:r>
          </a:p>
          <a:p>
            <a:pPr algn="just">
              <a:lnSpc>
                <a:spcPct val="100000"/>
              </a:lnSpc>
            </a:pPr>
            <a:r>
              <a:rPr lang="tr-TR" altLang="tr-TR" dirty="0" smtClean="0"/>
              <a:t>Sabit </a:t>
            </a:r>
            <a:r>
              <a:rPr lang="tr-TR" altLang="tr-TR" dirty="0"/>
              <a:t>getirili yatırımlar (tahvil, bono </a:t>
            </a:r>
            <a:r>
              <a:rPr lang="tr-TR" altLang="tr-TR" dirty="0" err="1"/>
              <a:t>vb</a:t>
            </a:r>
            <a:r>
              <a:rPr lang="tr-TR" altLang="tr-TR" dirty="0" smtClean="0"/>
              <a:t>)</a:t>
            </a:r>
          </a:p>
          <a:p>
            <a:pPr algn="just">
              <a:lnSpc>
                <a:spcPct val="100000"/>
              </a:lnSpc>
            </a:pPr>
            <a:r>
              <a:rPr lang="tr-TR" altLang="tr-TR" dirty="0" smtClean="0"/>
              <a:t> Değişken </a:t>
            </a:r>
            <a:r>
              <a:rPr lang="tr-TR" altLang="tr-TR" dirty="0"/>
              <a:t>getirili yatırımlar (gayri menkul satın almak, mevcut bir işletmeye tek başına veya ortak olarak sahip olmak, </a:t>
            </a:r>
            <a:r>
              <a:rPr lang="tr-TR" altLang="tr-TR" b="1" dirty="0"/>
              <a:t>yeni bir işletme kurmak veya mevcut işletmeyi geliştirmek </a:t>
            </a:r>
            <a:r>
              <a:rPr lang="tr-TR" altLang="tr-TR" b="1" dirty="0" err="1"/>
              <a:t>vb</a:t>
            </a:r>
            <a:r>
              <a:rPr lang="tr-TR" altLang="tr-TR" dirty="0"/>
              <a:t>)</a:t>
            </a:r>
          </a:p>
          <a:p>
            <a:pPr algn="just">
              <a:lnSpc>
                <a:spcPct val="100000"/>
              </a:lnSpc>
            </a:pPr>
            <a:endParaRPr lang="tr-TR" b="1" dirty="0" smtClean="0"/>
          </a:p>
        </p:txBody>
      </p:sp>
    </p:spTree>
    <p:extLst>
      <p:ext uri="{BB962C8B-B14F-4D97-AF65-F5344CB8AC3E}">
        <p14:creationId xmlns:p14="http://schemas.microsoft.com/office/powerpoint/2010/main" val="40559669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17108</TotalTime>
  <Words>1258</Words>
  <Application>Microsoft Office PowerPoint</Application>
  <PresentationFormat>Ekran Gösterisi (4:3)</PresentationFormat>
  <Paragraphs>132</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870</cp:revision>
  <cp:lastPrinted>2016-10-24T07:53:35Z</cp:lastPrinted>
  <dcterms:created xsi:type="dcterms:W3CDTF">2016-09-18T09:35:24Z</dcterms:created>
  <dcterms:modified xsi:type="dcterms:W3CDTF">2020-02-26T11:39:18Z</dcterms:modified>
</cp:coreProperties>
</file>