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5.xml" ContentType="application/vnd.openxmlformats-officedocument.them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6.xml" ContentType="application/vnd.openxmlformats-officedocument.them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7.xml" ContentType="application/vnd.openxmlformats-officedocument.them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8.xml" ContentType="application/vnd.openxmlformats-officedocument.them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90" r:id="rId3"/>
    <p:sldMasterId id="2147483705" r:id="rId4"/>
    <p:sldMasterId id="2147483720" r:id="rId5"/>
    <p:sldMasterId id="2147483735" r:id="rId6"/>
    <p:sldMasterId id="2147483750" r:id="rId7"/>
    <p:sldMasterId id="2147483765" r:id="rId8"/>
  </p:sldMasterIdLst>
  <p:notesMasterIdLst>
    <p:notesMasterId r:id="rId19"/>
  </p:notesMasterIdLst>
  <p:sldIdLst>
    <p:sldId id="257" r:id="rId9"/>
    <p:sldId id="258" r:id="rId10"/>
    <p:sldId id="259" r:id="rId11"/>
    <p:sldId id="260" r:id="rId12"/>
    <p:sldId id="266" r:id="rId13"/>
    <p:sldId id="261" r:id="rId14"/>
    <p:sldId id="265" r:id="rId15"/>
    <p:sldId id="262" r:id="rId16"/>
    <p:sldId id="263" r:id="rId17"/>
    <p:sldId id="264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79F55-9D31-4F3C-A3C9-B383739019A0}" type="datetimeFigureOut">
              <a:rPr lang="tr-TR" smtClean="0"/>
              <a:t>7.11.2017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F97DFF-6A81-4422-8C39-1222057207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891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1126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2857453F-D3FC-448C-B3D7-F20C64A3D67C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1</a:t>
            </a:fld>
            <a:endParaRPr lang="tr-TR" altLang="tr-TR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89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1331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29B159D8-DDEE-4294-8E77-6A22500EAD72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2</a:t>
            </a:fld>
            <a:endParaRPr lang="tr-TR" altLang="tr-TR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91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1946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0DAAE974-3A9E-4302-AA6E-25E4BD5C1A86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9</a:t>
            </a:fld>
            <a:endParaRPr lang="tr-TR" altLang="tr-TR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5359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2150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0CEF2E94-9C2D-4D0E-A3F9-DC1D5308375D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10</a:t>
            </a:fld>
            <a:endParaRPr lang="tr-TR" altLang="tr-TR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701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8.xml"/><Relationship Id="rId1" Type="http://schemas.openxmlformats.org/officeDocument/2006/relationships/themeOverride" Target="../theme/themeOverride16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6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8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10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1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7.xml"/><Relationship Id="rId1" Type="http://schemas.openxmlformats.org/officeDocument/2006/relationships/themeOverride" Target="../theme/themeOverride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7.xml"/><Relationship Id="rId1" Type="http://schemas.openxmlformats.org/officeDocument/2006/relationships/themeOverride" Target="../theme/themeOverride14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8.xml"/><Relationship Id="rId1" Type="http://schemas.openxmlformats.org/officeDocument/2006/relationships/themeOverride" Target="../theme/themeOverride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8A42EF8-6E75-4EC9-9C69-7BC56B4558D5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1549740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718E2-7E98-4D7D-9149-5184C4D4CF2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0096187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8B3F9-B45D-40D1-9784-8D4215BFA9A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38138608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FAD05E12-930E-44ED-85CC-AB66CD87DD22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9797800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77F7C-547E-4491-A26D-9F9FA3D152D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7499164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E8467-991B-420F-9785-40AC180785D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8276508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132AF-BBA2-4BDC-A1D6-366165B5DD6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6714092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CF3FC-837D-44F2-8AE7-EA0B40A3739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69490011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03B6F-6E9E-44D1-BCE7-D7ED9744A40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5742790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91D45-7D0A-4E39-9A16-62960B85170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61347511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718E2-7E98-4D7D-9149-5184C4D4CF2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2056986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9FCAA-C1B8-45E1-B88E-8A970C23DA7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72584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9FCAA-C1B8-45E1-B88E-8A970C23DA7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74056333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046DA-5ECC-421B-BD20-AE316745885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3726515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2B93B-0DC9-41F7-9888-2D976EC7103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4062529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5F12A-9F9B-4848-AFAD-63C7480053F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52511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046DA-5ECC-421B-BD20-AE316745885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69051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2B93B-0DC9-41F7-9888-2D976EC7103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98567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5F12A-9F9B-4848-AFAD-63C7480053F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293494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8A42EF8-6E75-4EC9-9C69-7BC56B4558D5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2535479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8B3F9-B45D-40D1-9784-8D4215BFA9A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863282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FAD05E12-930E-44ED-85CC-AB66CD87DD22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2056928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77F7C-547E-4491-A26D-9F9FA3D152D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97208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E8467-991B-420F-9785-40AC180785D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342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8B3F9-B45D-40D1-9784-8D4215BFA9A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446492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132AF-BBA2-4BDC-A1D6-366165B5DD6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638795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CF3FC-837D-44F2-8AE7-EA0B40A3739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668064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03B6F-6E9E-44D1-BCE7-D7ED9744A40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980489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91D45-7D0A-4E39-9A16-62960B85170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8145404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718E2-7E98-4D7D-9149-5184C4D4CF2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681725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9FCAA-C1B8-45E1-B88E-8A970C23DA7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089761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046DA-5ECC-421B-BD20-AE316745885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657757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2B93B-0DC9-41F7-9888-2D976EC7103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263514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5F12A-9F9B-4848-AFAD-63C7480053F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286487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8A42EF8-6E75-4EC9-9C69-7BC56B4558D5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750483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FAD05E12-930E-44ED-85CC-AB66CD87DD22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5503639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8B3F9-B45D-40D1-9784-8D4215BFA9A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869070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FAD05E12-930E-44ED-85CC-AB66CD87DD22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0409931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77F7C-547E-4491-A26D-9F9FA3D152D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379874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E8467-991B-420F-9785-40AC180785D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385970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132AF-BBA2-4BDC-A1D6-366165B5DD6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9065993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CF3FC-837D-44F2-8AE7-EA0B40A3739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630248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03B6F-6E9E-44D1-BCE7-D7ED9744A40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4119357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91D45-7D0A-4E39-9A16-62960B85170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94487272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718E2-7E98-4D7D-9149-5184C4D4CF2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718142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9FCAA-C1B8-45E1-B88E-8A970C23DA7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2935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77F7C-547E-4491-A26D-9F9FA3D152D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9456336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046DA-5ECC-421B-BD20-AE316745885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1372646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2B93B-0DC9-41F7-9888-2D976EC7103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133945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5F12A-9F9B-4848-AFAD-63C7480053F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0100915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8A42EF8-6E75-4EC9-9C69-7BC56B4558D5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0748077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8B3F9-B45D-40D1-9784-8D4215BFA9A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1506114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FAD05E12-930E-44ED-85CC-AB66CD87DD22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1182282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77F7C-547E-4491-A26D-9F9FA3D152D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9305842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E8467-991B-420F-9785-40AC180785D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7764684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132AF-BBA2-4BDC-A1D6-366165B5DD6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204845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CF3FC-837D-44F2-8AE7-EA0B40A3739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62359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E8467-991B-420F-9785-40AC180785D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1420645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03B6F-6E9E-44D1-BCE7-D7ED9744A40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1498306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91D45-7D0A-4E39-9A16-62960B85170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77060871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718E2-7E98-4D7D-9149-5184C4D4CF2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8075983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9FCAA-C1B8-45E1-B88E-8A970C23DA7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449854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046DA-5ECC-421B-BD20-AE316745885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4033929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2B93B-0DC9-41F7-9888-2D976EC7103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1731815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5F12A-9F9B-4848-AFAD-63C7480053F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9247997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8A42EF8-6E75-4EC9-9C69-7BC56B4558D5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6317727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8B3F9-B45D-40D1-9784-8D4215BFA9A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5623230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FAD05E12-930E-44ED-85CC-AB66CD87DD22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6412748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132AF-BBA2-4BDC-A1D6-366165B5DD6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07970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77F7C-547E-4491-A26D-9F9FA3D152D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2387176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E8467-991B-420F-9785-40AC180785D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3473466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132AF-BBA2-4BDC-A1D6-366165B5DD6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5361867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CF3FC-837D-44F2-8AE7-EA0B40A3739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0605696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03B6F-6E9E-44D1-BCE7-D7ED9744A40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263274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91D45-7D0A-4E39-9A16-62960B85170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75957571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718E2-7E98-4D7D-9149-5184C4D4CF2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5527567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9FCAA-C1B8-45E1-B88E-8A970C23DA7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0512973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046DA-5ECC-421B-BD20-AE316745885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8211302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2B93B-0DC9-41F7-9888-2D976EC7103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90149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CF3FC-837D-44F2-8AE7-EA0B40A3739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1880325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5F12A-9F9B-4848-AFAD-63C7480053F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5642674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8A42EF8-6E75-4EC9-9C69-7BC56B4558D5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6681712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8B3F9-B45D-40D1-9784-8D4215BFA9A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2390722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FAD05E12-930E-44ED-85CC-AB66CD87DD22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2977603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77F7C-547E-4491-A26D-9F9FA3D152D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4065878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E8467-991B-420F-9785-40AC180785D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9188439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132AF-BBA2-4BDC-A1D6-366165B5DD6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4662725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CF3FC-837D-44F2-8AE7-EA0B40A3739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65183228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03B6F-6E9E-44D1-BCE7-D7ED9744A40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8206068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91D45-7D0A-4E39-9A16-62960B85170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51787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03B6F-6E9E-44D1-BCE7-D7ED9744A40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6958258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718E2-7E98-4D7D-9149-5184C4D4CF2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4933085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9FCAA-C1B8-45E1-B88E-8A970C23DA7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1057573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046DA-5ECC-421B-BD20-AE316745885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1681300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2B93B-0DC9-41F7-9888-2D976EC7103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2840415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5F12A-9F9B-4848-AFAD-63C7480053F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2084582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8A42EF8-6E75-4EC9-9C69-7BC56B4558D5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7753166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8B3F9-B45D-40D1-9784-8D4215BFA9A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9604788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FAD05E12-930E-44ED-85CC-AB66CD87DD22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9290001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77F7C-547E-4491-A26D-9F9FA3D152D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2286667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E8467-991B-420F-9785-40AC180785D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54582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91D45-7D0A-4E39-9A16-62960B85170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88971474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132AF-BBA2-4BDC-A1D6-366165B5DD6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2505540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CF3FC-837D-44F2-8AE7-EA0B40A3739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9225658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03B6F-6E9E-44D1-BCE7-D7ED9744A40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2735125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91D45-7D0A-4E39-9A16-62960B85170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96038057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718E2-7E98-4D7D-9149-5184C4D4CF2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8643133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9FCAA-C1B8-45E1-B88E-8A970C23DA7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1526821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046DA-5ECC-421B-BD20-AE316745885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9645000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2B93B-0DC9-41F7-9888-2D976EC7103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5782939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5F12A-9F9B-4848-AFAD-63C7480053F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47089324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8A42EF8-6E75-4EC9-9C69-7BC56B4558D5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469345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2" Type="http://schemas.openxmlformats.org/officeDocument/2006/relationships/slideLayout" Target="../slideLayouts/slideLayout44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8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slideLayout" Target="../slideLayouts/slideLayout7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13" Type="http://schemas.openxmlformats.org/officeDocument/2006/relationships/slideLayout" Target="../slideLayouts/slideLayout83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slideLayout" Target="../slideLayouts/slideLayout82.xml"/><Relationship Id="rId2" Type="http://schemas.openxmlformats.org/officeDocument/2006/relationships/slideLayout" Target="../slideLayouts/slideLayout7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Relationship Id="rId14" Type="http://schemas.openxmlformats.org/officeDocument/2006/relationships/slideLayout" Target="../slideLayouts/slideLayout8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slideLayout" Target="../slideLayouts/slideLayout97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5" Type="http://schemas.openxmlformats.org/officeDocument/2006/relationships/theme" Target="../theme/theme7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slideLayout" Target="../slideLayouts/slideLayout9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6.xml"/><Relationship Id="rId13" Type="http://schemas.openxmlformats.org/officeDocument/2006/relationships/slideLayout" Target="../slideLayouts/slideLayout111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12" Type="http://schemas.openxmlformats.org/officeDocument/2006/relationships/slideLayout" Target="../slideLayouts/slideLayout110.xml"/><Relationship Id="rId2" Type="http://schemas.openxmlformats.org/officeDocument/2006/relationships/slideLayout" Target="../slideLayouts/slideLayout100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11" Type="http://schemas.openxmlformats.org/officeDocument/2006/relationships/slideLayout" Target="../slideLayouts/slideLayout109.xml"/><Relationship Id="rId5" Type="http://schemas.openxmlformats.org/officeDocument/2006/relationships/slideLayout" Target="../slideLayouts/slideLayout103.xml"/><Relationship Id="rId15" Type="http://schemas.openxmlformats.org/officeDocument/2006/relationships/theme" Target="../theme/theme8.xml"/><Relationship Id="rId10" Type="http://schemas.openxmlformats.org/officeDocument/2006/relationships/slideLayout" Target="../slideLayouts/slideLayout108.xml"/><Relationship Id="rId4" Type="http://schemas.openxmlformats.org/officeDocument/2006/relationships/slideLayout" Target="../slideLayouts/slideLayout102.xml"/><Relationship Id="rId9" Type="http://schemas.openxmlformats.org/officeDocument/2006/relationships/slideLayout" Target="../slideLayouts/slideLayout107.xml"/><Relationship Id="rId14" Type="http://schemas.openxmlformats.org/officeDocument/2006/relationships/slideLayout" Target="../slideLayouts/slideLayout1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B3EEE73C-F07F-45E7-BC2B-9D829AFDE3C9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6295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B3EEE73C-F07F-45E7-BC2B-9D829AFDE3C9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525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B3EEE73C-F07F-45E7-BC2B-9D829AFDE3C9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53364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B3EEE73C-F07F-45E7-BC2B-9D829AFDE3C9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9685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B3EEE73C-F07F-45E7-BC2B-9D829AFDE3C9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34557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B3EEE73C-F07F-45E7-BC2B-9D829AFDE3C9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9554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B3EEE73C-F07F-45E7-BC2B-9D829AFDE3C9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9772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B3EEE73C-F07F-45E7-BC2B-9D829AFDE3C9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8142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344384" y="748145"/>
            <a:ext cx="8170223" cy="556058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Bef>
                <a:spcPct val="10000"/>
              </a:spcBef>
              <a:buClr>
                <a:schemeClr val="tx1"/>
              </a:buClr>
              <a:buNone/>
              <a:defRPr/>
            </a:pPr>
            <a:endParaRPr lang="tr-TR" altLang="tr-TR" sz="3600" dirty="0">
              <a:solidFill>
                <a:schemeClr val="accent1"/>
              </a:solidFill>
            </a:endParaRPr>
          </a:p>
          <a:p>
            <a:pPr algn="just" eaLnBrk="1" hangingPunct="1">
              <a:lnSpc>
                <a:spcPct val="150000"/>
              </a:lnSpc>
              <a:spcBef>
                <a:spcPct val="10000"/>
              </a:spcBef>
              <a:buClr>
                <a:schemeClr val="tx1"/>
              </a:buClr>
              <a:defRPr/>
            </a:pPr>
            <a:r>
              <a:rPr lang="tr-TR" altLang="tr-TR" sz="3200" dirty="0">
                <a:solidFill>
                  <a:srgbClr val="0000FF"/>
                </a:solidFill>
                <a:latin typeface="Book Antiqua" panose="02040602050305030304" pitchFamily="18" charset="0"/>
                <a:cs typeface="Andalus" pitchFamily="2" charset="-78"/>
              </a:rPr>
              <a:t>Spor; </a:t>
            </a:r>
            <a:r>
              <a:rPr lang="tr-TR" altLang="tr-TR" sz="3200" dirty="0">
                <a:latin typeface="Book Antiqua" panose="02040602050305030304" pitchFamily="18" charset="0"/>
                <a:cs typeface="Andalus" pitchFamily="2" charset="-78"/>
              </a:rPr>
              <a:t>birey yada grupların sağlık, eğlence veya gösteri amacı ile yaptıkları fiziksel ve / veya beyinsel aktivite gerektiren, bazı kurallar içinde uygulanan organize oyunlara verilen genel isim olarak tanımlanabilir.</a:t>
            </a:r>
          </a:p>
          <a:p>
            <a:pPr marL="0" indent="0" algn="just" eaLnBrk="1" hangingPunct="1">
              <a:spcBef>
                <a:spcPct val="10000"/>
              </a:spcBef>
              <a:buClr>
                <a:schemeClr val="tx1"/>
              </a:buClr>
              <a:buNone/>
              <a:defRPr/>
            </a:pPr>
            <a:endParaRPr lang="tr-TR" altLang="tr-TR" sz="4000" dirty="0">
              <a:latin typeface="Andalus" pitchFamily="2" charset="-78"/>
              <a:cs typeface="Andalus" pitchFamily="2" charset="-78"/>
            </a:endParaRPr>
          </a:p>
          <a:p>
            <a:pPr eaLnBrk="1" hangingPunct="1">
              <a:buClr>
                <a:schemeClr val="tx1"/>
              </a:buClr>
              <a:defRPr/>
            </a:pPr>
            <a:endParaRPr lang="tr-TR" altLang="tr-TR" sz="4000" dirty="0">
              <a:solidFill>
                <a:srgbClr val="0000FF"/>
              </a:solidFill>
              <a:latin typeface="Andalus" pitchFamily="2" charset="-78"/>
              <a:cs typeface="Andalus" pitchFamily="2" charset="-78"/>
            </a:endParaRPr>
          </a:p>
        </p:txBody>
      </p:sp>
      <p:pic>
        <p:nvPicPr>
          <p:cNvPr id="10243" name="Picture 7" descr="images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9559" y="1908391"/>
            <a:ext cx="2449512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82713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605642" y="620714"/>
            <a:ext cx="9821058" cy="5438775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Bir YARIŞMA süresince ve tüm antrenmanlarda</a:t>
            </a: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yoğun yüklenmeler olmaktadır.</a:t>
            </a: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Sporcunun bu önemli stresleri     </a:t>
            </a: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karşılayabilecek; </a:t>
            </a:r>
          </a:p>
          <a:p>
            <a:pPr algn="just" eaLnBrk="1" hangingPunct="1">
              <a:defRPr/>
            </a:pPr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yüksek bir enerji deposuna,</a:t>
            </a:r>
          </a:p>
          <a:p>
            <a:pPr algn="just" eaLnBrk="1" hangingPunct="1">
              <a:defRPr/>
            </a:pPr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kemik mineral yoğunluğuna, </a:t>
            </a:r>
          </a:p>
          <a:p>
            <a:pPr algn="just" eaLnBrk="1" hangingPunct="1">
              <a:defRPr/>
            </a:pPr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kuvvetli-dayanıklı kaslara sahip </a:t>
            </a:r>
          </a:p>
          <a:p>
            <a:pPr marL="0" indent="0" algn="just" eaLnBrk="1" hangingPunct="1">
              <a:buNone/>
              <a:defRPr/>
            </a:pPr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olması önemlidir.</a:t>
            </a:r>
          </a:p>
        </p:txBody>
      </p:sp>
      <p:pic>
        <p:nvPicPr>
          <p:cNvPr id="20483" name="Picture 4" descr="gallery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3297" y="1670484"/>
            <a:ext cx="2881313" cy="4113212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0295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2 İçerik Yer Tutucusu"/>
          <p:cNvSpPr>
            <a:spLocks noGrp="1"/>
          </p:cNvSpPr>
          <p:nvPr>
            <p:ph idx="1"/>
          </p:nvPr>
        </p:nvSpPr>
        <p:spPr>
          <a:xfrm>
            <a:off x="605642" y="765176"/>
            <a:ext cx="9738509" cy="5559425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altLang="tr-TR" sz="2800" dirty="0">
                <a:latin typeface="Book Antiqua" panose="02040602050305030304" pitchFamily="18" charset="0"/>
                <a:cs typeface="Andalus" pitchFamily="2" charset="-78"/>
              </a:rPr>
              <a:t>Sporcu beslenmesi, egzersiz biyokimyası ve fizyolojisi ile desteklenen </a:t>
            </a:r>
            <a:r>
              <a:rPr lang="tr-TR" altLang="tr-TR" sz="2800" dirty="0" err="1" smtClean="0">
                <a:latin typeface="Book Antiqua" panose="02040602050305030304" pitchFamily="18" charset="0"/>
                <a:cs typeface="Andalus" pitchFamily="2" charset="-78"/>
              </a:rPr>
              <a:t>multi</a:t>
            </a:r>
            <a:r>
              <a:rPr lang="tr-TR" altLang="tr-TR" sz="2800" dirty="0" smtClean="0">
                <a:latin typeface="Book Antiqua" panose="02040602050305030304" pitchFamily="18" charset="0"/>
                <a:cs typeface="Andalus" pitchFamily="2" charset="-78"/>
              </a:rPr>
              <a:t> - disipline </a:t>
            </a:r>
            <a:r>
              <a:rPr lang="tr-TR" altLang="tr-TR" sz="2800" dirty="0">
                <a:latin typeface="Book Antiqua" panose="02040602050305030304" pitchFamily="18" charset="0"/>
                <a:cs typeface="Andalus" pitchFamily="2" charset="-78"/>
              </a:rPr>
              <a:t>bir çalışma alanıdır</a:t>
            </a:r>
            <a:r>
              <a:rPr lang="tr-TR" altLang="tr-TR" sz="2800" dirty="0" smtClean="0">
                <a:latin typeface="Book Antiqua" panose="02040602050305030304" pitchFamily="18" charset="0"/>
                <a:cs typeface="Andalus" pitchFamily="2" charset="-78"/>
              </a:rPr>
              <a:t>.</a:t>
            </a:r>
            <a:endParaRPr lang="tr-TR" altLang="tr-TR" sz="2800" dirty="0">
              <a:latin typeface="Book Antiqua" panose="02040602050305030304" pitchFamily="18" charset="0"/>
              <a:cs typeface="Andalus" pitchFamily="2" charset="-78"/>
            </a:endParaRPr>
          </a:p>
          <a:p>
            <a:pPr algn="just">
              <a:lnSpc>
                <a:spcPct val="150000"/>
              </a:lnSpc>
            </a:pPr>
            <a:r>
              <a:rPr lang="tr-TR" altLang="tr-TR" sz="2800" dirty="0">
                <a:latin typeface="Book Antiqua" panose="02040602050305030304" pitchFamily="18" charset="0"/>
                <a:cs typeface="Andalus" pitchFamily="2" charset="-78"/>
              </a:rPr>
              <a:t> Bu alan, sporcunun sağlıklı bir yaşam sürmesini, antrenman programına adapte olmasını, egzersiz sonrası hızla toparlanmasını ve yarışma performansını optimize etmeye yön</a:t>
            </a:r>
            <a:r>
              <a:rPr lang="it-IT" altLang="tr-TR" sz="2800" dirty="0">
                <a:latin typeface="Book Antiqua" panose="02040602050305030304" pitchFamily="18" charset="0"/>
                <a:cs typeface="Andalus" pitchFamily="2" charset="-78"/>
              </a:rPr>
              <a:t>elik beslenme ilkelerinin geliştirilmesini ve yaşama ge</a:t>
            </a:r>
            <a:r>
              <a:rPr lang="tr-TR" altLang="tr-TR" sz="2800" dirty="0">
                <a:latin typeface="Book Antiqua" panose="02040602050305030304" pitchFamily="18" charset="0"/>
                <a:cs typeface="Andalus" pitchFamily="2" charset="-78"/>
              </a:rPr>
              <a:t>ç</a:t>
            </a:r>
            <a:r>
              <a:rPr lang="it-IT" altLang="tr-TR" sz="2800" dirty="0">
                <a:latin typeface="Book Antiqua" panose="02040602050305030304" pitchFamily="18" charset="0"/>
                <a:cs typeface="Andalus" pitchFamily="2" charset="-78"/>
              </a:rPr>
              <a:t>irilmesini i</a:t>
            </a:r>
            <a:r>
              <a:rPr lang="tr-TR" altLang="tr-TR" sz="2800" dirty="0">
                <a:latin typeface="Book Antiqua" panose="02040602050305030304" pitchFamily="18" charset="0"/>
                <a:cs typeface="Andalus" pitchFamily="2" charset="-78"/>
              </a:rPr>
              <a:t>ç</a:t>
            </a:r>
            <a:r>
              <a:rPr lang="it-IT" altLang="tr-TR" sz="2800" dirty="0">
                <a:latin typeface="Book Antiqua" panose="02040602050305030304" pitchFamily="18" charset="0"/>
                <a:cs typeface="Andalus" pitchFamily="2" charset="-78"/>
              </a:rPr>
              <a:t>erir.</a:t>
            </a:r>
            <a:endParaRPr lang="tr-TR" altLang="tr-TR" sz="2800" dirty="0">
              <a:latin typeface="Book Antiqua" panose="02040602050305030304" pitchFamily="18" charset="0"/>
              <a:cs typeface="Andalus" pitchFamily="2" charset="-78"/>
            </a:endParaRPr>
          </a:p>
        </p:txBody>
      </p:sp>
      <p:pic>
        <p:nvPicPr>
          <p:cNvPr id="12291" name="Picture 6" descr="saa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687" y="5373688"/>
            <a:ext cx="3516313" cy="148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90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81200" y="404813"/>
            <a:ext cx="8229600" cy="12954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dirty="0" smtClean="0"/>
              <a:t>    Spor Branşları</a:t>
            </a:r>
            <a:br>
              <a:rPr lang="tr-TR" dirty="0" smtClean="0"/>
            </a:br>
            <a:endParaRPr lang="tr-TR" sz="4000" dirty="0">
              <a:latin typeface="Book Antiqua" panose="0204060205030503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3771" y="1341438"/>
            <a:ext cx="10319658" cy="4838700"/>
          </a:xfrm>
        </p:spPr>
        <p:txBody>
          <a:bodyPr/>
          <a:lstStyle/>
          <a:p>
            <a:pPr algn="just">
              <a:defRPr/>
            </a:pPr>
            <a:r>
              <a:rPr lang="tr-TR" sz="3200" dirty="0" smtClean="0">
                <a:latin typeface="Book Antiqua" panose="02040602050305030304" pitchFamily="18" charset="0"/>
              </a:rPr>
              <a:t>Sporda kullanılan enerji sistemleri, sporcuların enerji ve besin ögeleri gereksinimleri birbirinden farklı özellikler göstermektedir. </a:t>
            </a:r>
          </a:p>
          <a:p>
            <a:pPr marL="0" indent="0" algn="just">
              <a:buNone/>
              <a:defRPr/>
            </a:pPr>
            <a:endParaRPr lang="tr-TR" sz="3200" dirty="0" smtClean="0">
              <a:latin typeface="Book Antiqua" panose="02040602050305030304" pitchFamily="18" charset="0"/>
            </a:endParaRPr>
          </a:p>
          <a:p>
            <a:pPr algn="just">
              <a:defRPr/>
            </a:pPr>
            <a:r>
              <a:rPr lang="tr-TR" sz="3200" dirty="0" smtClean="0">
                <a:latin typeface="Book Antiqua" panose="02040602050305030304" pitchFamily="18" charset="0"/>
              </a:rPr>
              <a:t>Bu durum göz önünde bulundurulduğunda spor branşları </a:t>
            </a:r>
            <a:r>
              <a:rPr lang="tr-TR" sz="3200" i="1" dirty="0" smtClean="0">
                <a:latin typeface="Book Antiqua" panose="02040602050305030304" pitchFamily="18" charset="0"/>
              </a:rPr>
              <a:t>dayanıklılık sporları, kuvvet/güç sporları </a:t>
            </a:r>
            <a:r>
              <a:rPr lang="tr-TR" sz="3200" dirty="0" smtClean="0">
                <a:latin typeface="Book Antiqua" panose="02040602050305030304" pitchFamily="18" charset="0"/>
              </a:rPr>
              <a:t>ve</a:t>
            </a:r>
            <a:r>
              <a:rPr lang="tr-TR" sz="3200" i="1" dirty="0" smtClean="0">
                <a:latin typeface="Book Antiqua" panose="02040602050305030304" pitchFamily="18" charset="0"/>
              </a:rPr>
              <a:t> takım  sporları </a:t>
            </a:r>
            <a:r>
              <a:rPr lang="tr-TR" sz="3200" dirty="0" smtClean="0">
                <a:latin typeface="Book Antiqua" panose="02040602050305030304" pitchFamily="18" charset="0"/>
              </a:rPr>
              <a:t>olmak üzere üç ayrı bölümde incelenmektedir</a:t>
            </a:r>
            <a:endParaRPr lang="tr-TR" sz="32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2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5013" y="1045030"/>
            <a:ext cx="9581801" cy="5279572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  <a:defRPr/>
            </a:pPr>
            <a:r>
              <a:rPr lang="tr-TR" sz="3200" b="1" dirty="0">
                <a:latin typeface="Book Antiqua" panose="02040602050305030304" pitchFamily="18" charset="0"/>
              </a:rPr>
              <a:t>Dayanıklılık Sporları</a:t>
            </a:r>
          </a:p>
          <a:p>
            <a:pPr algn="just">
              <a:lnSpc>
                <a:spcPct val="150000"/>
              </a:lnSpc>
              <a:defRPr/>
            </a:pPr>
            <a:r>
              <a:rPr lang="tr-TR" sz="3200" dirty="0">
                <a:latin typeface="Book Antiqua" panose="02040602050305030304" pitchFamily="18" charset="0"/>
              </a:rPr>
              <a:t>Uzun süreli ve düşük şiddetli aktivite gerektiren </a:t>
            </a:r>
            <a:r>
              <a:rPr lang="tr-TR" sz="3200" dirty="0" smtClean="0">
                <a:latin typeface="Book Antiqua" panose="02040602050305030304" pitchFamily="18" charset="0"/>
              </a:rPr>
              <a:t>spor türleri dayanıklılık sporları olarak nitelendirilmektedir</a:t>
            </a:r>
            <a:r>
              <a:rPr lang="tr-TR" sz="3200" dirty="0">
                <a:latin typeface="Book Antiqua" panose="02040602050305030304" pitchFamily="18" charset="0"/>
              </a:rPr>
              <a:t>. </a:t>
            </a:r>
            <a:endParaRPr lang="tr-TR" sz="3200" dirty="0" smtClean="0">
              <a:latin typeface="Book Antiqua" panose="0204060205030503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tr-TR" sz="3200" dirty="0" smtClean="0">
                <a:latin typeface="Book Antiqua" panose="02040602050305030304" pitchFamily="18" charset="0"/>
              </a:rPr>
              <a:t>Bunlara </a:t>
            </a:r>
            <a:r>
              <a:rPr lang="tr-TR" sz="3200" dirty="0">
                <a:latin typeface="Book Antiqua" panose="02040602050305030304" pitchFamily="18" charset="0"/>
              </a:rPr>
              <a:t>örnek olarak kros, maraton, </a:t>
            </a:r>
            <a:r>
              <a:rPr lang="tr-TR" sz="3200" dirty="0" smtClean="0">
                <a:latin typeface="Book Antiqua" panose="02040602050305030304" pitchFamily="18" charset="0"/>
              </a:rPr>
              <a:t>uzun mesafeli </a:t>
            </a:r>
            <a:r>
              <a:rPr lang="tr-TR" sz="3200" dirty="0">
                <a:latin typeface="Book Antiqua" panose="02040602050305030304" pitchFamily="18" charset="0"/>
              </a:rPr>
              <a:t>koşu sporları verilebilir. </a:t>
            </a:r>
            <a:endParaRPr lang="tr-TR" sz="3200" dirty="0" smtClean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372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223158"/>
            <a:ext cx="10553205" cy="510144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sz="3200" dirty="0" smtClean="0"/>
              <a:t>Dayanıklılık sporları yapan sporcular 30 dakika ile 4 saat arasında aktivite yaparken ultra dayanıklılık sporcuları 4 saatten uzun süren aktivitelerde bulunmaktadır. Yapılan aktivite uzun süreli ya da patlayıcı güç kullanılan kısa süreli aktivite olsa da bütün sporcular için dayanıklılık önemlidir</a:t>
            </a:r>
          </a:p>
          <a:p>
            <a:pPr algn="just">
              <a:lnSpc>
                <a:spcPct val="150000"/>
              </a:lnSpc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502594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5018" y="843148"/>
            <a:ext cx="10723418" cy="5878286"/>
          </a:xfrm>
        </p:spPr>
        <p:txBody>
          <a:bodyPr/>
          <a:lstStyle/>
          <a:p>
            <a:pPr marL="0" indent="0" algn="just">
              <a:buNone/>
              <a:defRPr/>
            </a:pPr>
            <a:r>
              <a:rPr lang="tr-TR" sz="3200" b="1" dirty="0">
                <a:latin typeface="Book Antiqua" panose="02040602050305030304" pitchFamily="18" charset="0"/>
              </a:rPr>
              <a:t>Kuvvet/Güç </a:t>
            </a:r>
            <a:r>
              <a:rPr lang="tr-TR" sz="3200" b="1" dirty="0" smtClean="0">
                <a:latin typeface="Book Antiqua" panose="02040602050305030304" pitchFamily="18" charset="0"/>
              </a:rPr>
              <a:t>Sporları</a:t>
            </a:r>
            <a:endParaRPr lang="tr-TR" sz="3200" b="1" dirty="0">
              <a:latin typeface="Book Antiqua" panose="0204060205030503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tr-TR" sz="3200" dirty="0">
                <a:latin typeface="Book Antiqua" panose="02040602050305030304" pitchFamily="18" charset="0"/>
              </a:rPr>
              <a:t>Kuvvet ve güç benzer ve birbirlerinin yerine kullanılan terimler olmakla birlikte her ikisi de fiziksel uygunluk için önemlidir. </a:t>
            </a:r>
          </a:p>
          <a:p>
            <a:pPr algn="just">
              <a:lnSpc>
                <a:spcPct val="150000"/>
              </a:lnSpc>
              <a:defRPr/>
            </a:pPr>
            <a:r>
              <a:rPr lang="tr-TR" sz="3200" dirty="0">
                <a:latin typeface="Book Antiqua" panose="02040602050305030304" pitchFamily="18" charset="0"/>
              </a:rPr>
              <a:t>Ancak kuvvet, gücün bir bileşeni olarak nitelendirilmektedir. Tanım olarak kuvvet, kasların zorlanma kapasitesi olup sporcunun kaldırabildiği ağırlıkla ölçülür. </a:t>
            </a:r>
          </a:p>
        </p:txBody>
      </p:sp>
    </p:spTree>
    <p:extLst>
      <p:ext uri="{BB962C8B-B14F-4D97-AF65-F5344CB8AC3E}">
        <p14:creationId xmlns:p14="http://schemas.microsoft.com/office/powerpoint/2010/main" val="342174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760022"/>
            <a:ext cx="10972800" cy="556458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sz="3200" dirty="0" smtClean="0"/>
              <a:t>Güç ise sadece kasın zorlanma derecesine değil, kasılıp gevşeme hızına da bağlıdır. </a:t>
            </a:r>
          </a:p>
          <a:p>
            <a:pPr algn="just">
              <a:lnSpc>
                <a:spcPct val="150000"/>
              </a:lnSpc>
            </a:pPr>
            <a:r>
              <a:rPr lang="tr-TR" sz="3200" dirty="0" smtClean="0"/>
              <a:t>Güreş, halter, boks, disk, gülle ve çekiç atma, 100 metre yüzme, masa tenisi gibi spor branşları kuvvet/güç sporları olarak belirtilmektedir. </a:t>
            </a:r>
          </a:p>
          <a:p>
            <a:pPr algn="just">
              <a:lnSpc>
                <a:spcPct val="150000"/>
              </a:lnSpc>
            </a:pPr>
            <a:r>
              <a:rPr lang="tr-TR" sz="3200" dirty="0" smtClean="0"/>
              <a:t>Bu spor branşları kısa süreli ve patlayıcı güç gerektirdiklerinden diğer spor branşlarından farklıdır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098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5013" y="836614"/>
            <a:ext cx="11222182" cy="5487987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  <a:defRPr/>
            </a:pPr>
            <a:r>
              <a:rPr lang="tr-TR" sz="2800" b="1" dirty="0">
                <a:latin typeface="Book Antiqua" panose="02040602050305030304" pitchFamily="18" charset="0"/>
              </a:rPr>
              <a:t>Takım Sporları</a:t>
            </a:r>
          </a:p>
          <a:p>
            <a:pPr algn="just">
              <a:lnSpc>
                <a:spcPct val="150000"/>
              </a:lnSpc>
              <a:defRPr/>
            </a:pPr>
            <a:r>
              <a:rPr lang="tr-TR" sz="2800" dirty="0">
                <a:latin typeface="Book Antiqua" panose="02040602050305030304" pitchFamily="18" charset="0"/>
              </a:rPr>
              <a:t>Takım sporları, sporcuların karşılarında yer alan rakip sporculara </a:t>
            </a:r>
            <a:r>
              <a:rPr lang="tr-TR" sz="2800" dirty="0" smtClean="0">
                <a:latin typeface="Book Antiqua" panose="02040602050305030304" pitchFamily="18" charset="0"/>
              </a:rPr>
              <a:t>üstünlük sağlamak </a:t>
            </a:r>
            <a:r>
              <a:rPr lang="tr-TR" sz="2800" dirty="0">
                <a:latin typeface="Book Antiqua" panose="02040602050305030304" pitchFamily="18" charset="0"/>
              </a:rPr>
              <a:t>için yaptıkları spor türüne ait sahada oynadıkları oyunlardır</a:t>
            </a:r>
            <a:r>
              <a:rPr lang="tr-TR" sz="2800" dirty="0" smtClean="0">
                <a:latin typeface="Book Antiqua" panose="02040602050305030304" pitchFamily="18" charset="0"/>
              </a:rPr>
              <a:t>.</a:t>
            </a:r>
          </a:p>
          <a:p>
            <a:pPr algn="just">
              <a:lnSpc>
                <a:spcPct val="150000"/>
              </a:lnSpc>
              <a:defRPr/>
            </a:pPr>
            <a:r>
              <a:rPr lang="tr-TR" sz="2800" dirty="0" smtClean="0">
                <a:latin typeface="Book Antiqua" panose="02040602050305030304" pitchFamily="18" charset="0"/>
              </a:rPr>
              <a:t> </a:t>
            </a:r>
            <a:r>
              <a:rPr lang="tr-TR" sz="2800" dirty="0">
                <a:latin typeface="Book Antiqua" panose="02040602050305030304" pitchFamily="18" charset="0"/>
              </a:rPr>
              <a:t>Takım </a:t>
            </a:r>
            <a:r>
              <a:rPr lang="tr-TR" sz="2800" dirty="0" smtClean="0">
                <a:latin typeface="Book Antiqua" panose="02040602050305030304" pitchFamily="18" charset="0"/>
              </a:rPr>
              <a:t>sporları en </a:t>
            </a:r>
            <a:r>
              <a:rPr lang="tr-TR" sz="2800" dirty="0">
                <a:latin typeface="Book Antiqua" panose="02040602050305030304" pitchFamily="18" charset="0"/>
              </a:rPr>
              <a:t>az 2 ve daha fazla sporcu ile yapılır. </a:t>
            </a:r>
            <a:endParaRPr lang="tr-TR" sz="2800" dirty="0" smtClean="0">
              <a:latin typeface="Book Antiqua" panose="0204060205030503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tr-TR" sz="2800" dirty="0" smtClean="0">
                <a:latin typeface="Book Antiqua" panose="02040602050305030304" pitchFamily="18" charset="0"/>
              </a:rPr>
              <a:t>Takım </a:t>
            </a:r>
            <a:r>
              <a:rPr lang="tr-TR" sz="2800" dirty="0">
                <a:latin typeface="Book Antiqua" panose="02040602050305030304" pitchFamily="18" charset="0"/>
              </a:rPr>
              <a:t>sporlarına örnek olarak </a:t>
            </a:r>
            <a:r>
              <a:rPr lang="tr-TR" sz="2800" dirty="0" smtClean="0">
                <a:latin typeface="Book Antiqua" panose="02040602050305030304" pitchFamily="18" charset="0"/>
              </a:rPr>
              <a:t>hentbol, beysbol, </a:t>
            </a:r>
            <a:r>
              <a:rPr lang="tr-TR" sz="2800" dirty="0">
                <a:latin typeface="Book Antiqua" panose="02040602050305030304" pitchFamily="18" charset="0"/>
              </a:rPr>
              <a:t>futbol, voleybol, basketbol çim hokeyi, buz hokeyi, Amerikan </a:t>
            </a:r>
            <a:r>
              <a:rPr lang="tr-TR" sz="2800" dirty="0" smtClean="0">
                <a:latin typeface="Book Antiqua" panose="02040602050305030304" pitchFamily="18" charset="0"/>
              </a:rPr>
              <a:t>futbolu verilebilir.</a:t>
            </a: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091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704851"/>
            <a:ext cx="8229600" cy="708025"/>
          </a:xfrm>
        </p:spPr>
        <p:txBody>
          <a:bodyPr/>
          <a:lstStyle/>
          <a:p>
            <a:pPr algn="ctr" eaLnBrk="1" hangingPunct="1"/>
            <a:r>
              <a:rPr lang="tr-TR" altLang="tr-TR" sz="3200">
                <a:solidFill>
                  <a:schemeClr val="accent1"/>
                </a:solidFill>
                <a:latin typeface="Book Antiqua" panose="02040602050305030304" pitchFamily="18" charset="0"/>
                <a:cs typeface="Andalus" pitchFamily="2" charset="-78"/>
              </a:rPr>
              <a:t>SPORDA BAŞARIYI ETKİLEYEN ETMENLER NELERDİR?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187532" y="1700214"/>
            <a:ext cx="8951831" cy="47529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tr-TR" altLang="tr-TR" b="1" dirty="0" smtClean="0">
              <a:solidFill>
                <a:srgbClr val="C43328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 eaLnBrk="1" hangingPunct="1"/>
            <a:r>
              <a:rPr lang="tr-TR" altLang="tr-TR" sz="3200" dirty="0">
                <a:latin typeface="Book Antiqua" panose="02040602050305030304" pitchFamily="18" charset="0"/>
                <a:cs typeface="Andalus" pitchFamily="2" charset="-78"/>
              </a:rPr>
              <a:t>K</a:t>
            </a:r>
            <a:r>
              <a:rPr lang="tr-TR" altLang="tr-TR" sz="3200" dirty="0">
                <a:latin typeface="Book Antiqua" panose="02040602050305030304" pitchFamily="18" charset="0"/>
                <a:ea typeface="Arial Unicode MS" panose="020B0604020202020204" pitchFamily="34" charset="-128"/>
                <a:cs typeface="Andalus" pitchFamily="2" charset="-78"/>
              </a:rPr>
              <a:t>işiye ait fizyolojik (genetik yatkınlık) ve psikolojik faktörler </a:t>
            </a:r>
            <a:r>
              <a:rPr lang="tr-TR" altLang="tr-TR" sz="3200" dirty="0">
                <a:latin typeface="Book Antiqua" panose="02040602050305030304" pitchFamily="18" charset="0"/>
                <a:cs typeface="Andalus" pitchFamily="2" charset="-78"/>
              </a:rPr>
              <a:t> </a:t>
            </a:r>
          </a:p>
          <a:p>
            <a:pPr algn="just" eaLnBrk="1" hangingPunct="1"/>
            <a:r>
              <a:rPr lang="tr-TR" altLang="tr-TR" sz="3200" dirty="0">
                <a:latin typeface="Book Antiqua" panose="02040602050305030304" pitchFamily="18" charset="0"/>
                <a:cs typeface="Andalus" pitchFamily="2" charset="-78"/>
              </a:rPr>
              <a:t>B</a:t>
            </a:r>
            <a:r>
              <a:rPr lang="tr-TR" altLang="tr-TR" sz="3200" dirty="0">
                <a:latin typeface="Book Antiqua" panose="0204060205030503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eden</a:t>
            </a:r>
            <a:r>
              <a:rPr lang="tr-TR" altLang="tr-TR" sz="3200" dirty="0">
                <a:latin typeface="Book Antiqua" panose="02040602050305030304" pitchFamily="18" charset="0"/>
                <a:cs typeface="Andalus" pitchFamily="2" charset="-78"/>
              </a:rPr>
              <a:t>(vücut)</a:t>
            </a:r>
            <a:r>
              <a:rPr lang="tr-TR" altLang="tr-TR" sz="3200" dirty="0">
                <a:latin typeface="Book Antiqua" panose="0204060205030503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kompozisyonu</a:t>
            </a:r>
            <a:r>
              <a:rPr lang="tr-TR" altLang="tr-TR" sz="3200" dirty="0">
                <a:latin typeface="Book Antiqua" panose="02040602050305030304" pitchFamily="18" charset="0"/>
                <a:cs typeface="Andalus" pitchFamily="2" charset="-78"/>
              </a:rPr>
              <a:t>,</a:t>
            </a:r>
          </a:p>
          <a:p>
            <a:pPr algn="just" eaLnBrk="1" hangingPunct="1"/>
            <a:r>
              <a:rPr lang="tr-TR" altLang="tr-TR" sz="3200" dirty="0">
                <a:latin typeface="Book Antiqua" panose="02040602050305030304" pitchFamily="18" charset="0"/>
                <a:cs typeface="Andalus" pitchFamily="2" charset="-78"/>
              </a:rPr>
              <a:t>A</a:t>
            </a:r>
            <a:r>
              <a:rPr lang="tr-TR" altLang="tr-TR" sz="3200" dirty="0">
                <a:latin typeface="Book Antiqua" panose="0204060205030503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ntrenman durumu, </a:t>
            </a:r>
            <a:endParaRPr lang="tr-TR" altLang="tr-TR" sz="3200" dirty="0">
              <a:latin typeface="Book Antiqua" panose="02040602050305030304" pitchFamily="18" charset="0"/>
              <a:cs typeface="Andalus" pitchFamily="2" charset="-78"/>
            </a:endParaRPr>
          </a:p>
          <a:p>
            <a:pPr algn="just" eaLnBrk="1" hangingPunct="1"/>
            <a:r>
              <a:rPr lang="tr-TR" altLang="tr-TR" sz="3200" dirty="0">
                <a:latin typeface="Book Antiqua" panose="02040602050305030304" pitchFamily="18" charset="0"/>
                <a:cs typeface="Andalus" pitchFamily="2" charset="-78"/>
              </a:rPr>
              <a:t>Ç</a:t>
            </a:r>
            <a:r>
              <a:rPr lang="tr-TR" altLang="tr-TR" sz="3200" dirty="0">
                <a:latin typeface="Book Antiqua" panose="0204060205030503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evresel  faktörler</a:t>
            </a:r>
            <a:r>
              <a:rPr lang="tr-TR" altLang="tr-TR" sz="3200" dirty="0">
                <a:latin typeface="Book Antiqua" panose="02040602050305030304" pitchFamily="18" charset="0"/>
                <a:cs typeface="Andalus" pitchFamily="2" charset="-78"/>
              </a:rPr>
              <a:t>,</a:t>
            </a:r>
          </a:p>
          <a:p>
            <a:pPr algn="just" eaLnBrk="1" hangingPunct="1"/>
            <a:r>
              <a:rPr lang="tr-TR" altLang="tr-TR" sz="3200" dirty="0">
                <a:latin typeface="Book Antiqua" panose="0204060205030503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3200" dirty="0">
                <a:latin typeface="Book Antiqua" panose="02040602050305030304" pitchFamily="18" charset="0"/>
                <a:cs typeface="Andalus" pitchFamily="2" charset="-78"/>
              </a:rPr>
              <a:t>Beslenme durumu,</a:t>
            </a:r>
          </a:p>
          <a:p>
            <a:pPr algn="just" eaLnBrk="1" hangingPunct="1"/>
            <a:r>
              <a:rPr lang="tr-TR" altLang="tr-TR" sz="3200" dirty="0">
                <a:latin typeface="Book Antiqua" panose="02040602050305030304" pitchFamily="18" charset="0"/>
                <a:cs typeface="Andalus" pitchFamily="2" charset="-78"/>
              </a:rPr>
              <a:t> S</a:t>
            </a:r>
            <a:r>
              <a:rPr lang="tr-TR" altLang="tr-TR" sz="3200" dirty="0">
                <a:latin typeface="Book Antiqua" panose="0204060205030503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pora özgü özellikler</a:t>
            </a:r>
            <a:r>
              <a:rPr lang="tr-TR" altLang="tr-TR" sz="3200" dirty="0">
                <a:latin typeface="Book Antiqua" panose="02040602050305030304" pitchFamily="18" charset="0"/>
                <a:cs typeface="Andalus" pitchFamily="2" charset="-78"/>
              </a:rPr>
              <a:t>.          </a:t>
            </a:r>
            <a:r>
              <a:rPr lang="tr-TR" altLang="tr-TR" sz="3200" b="1" dirty="0">
                <a:latin typeface="Book Antiqua" panose="02040602050305030304" pitchFamily="18" charset="0"/>
                <a:cs typeface="Andalus" pitchFamily="2" charset="-78"/>
              </a:rPr>
              <a:t> </a:t>
            </a:r>
          </a:p>
          <a:p>
            <a:pPr eaLnBrk="1" hangingPunct="1"/>
            <a:endParaRPr lang="tr-TR" altLang="tr-TR" sz="2800" b="1" dirty="0"/>
          </a:p>
          <a:p>
            <a:pPr eaLnBrk="1" hangingPunct="1"/>
            <a:endParaRPr lang="tr-TR" altLang="tr-TR" sz="2800" dirty="0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964" y="3716339"/>
            <a:ext cx="2447925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90754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0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8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9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422</Words>
  <Application>Microsoft Office PowerPoint</Application>
  <PresentationFormat>Geniş ekran</PresentationFormat>
  <Paragraphs>42</Paragraphs>
  <Slides>10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8</vt:i4>
      </vt:variant>
      <vt:variant>
        <vt:lpstr>Slayt Başlıkları</vt:lpstr>
      </vt:variant>
      <vt:variant>
        <vt:i4>10</vt:i4>
      </vt:variant>
    </vt:vector>
  </HeadingPairs>
  <TitlesOfParts>
    <vt:vector size="27" baseType="lpstr">
      <vt:lpstr>Arial Unicode MS</vt:lpstr>
      <vt:lpstr>Andalus</vt:lpstr>
      <vt:lpstr>Arial</vt:lpstr>
      <vt:lpstr>Book Antiqua</vt:lpstr>
      <vt:lpstr>Calibri</vt:lpstr>
      <vt:lpstr>Constantia</vt:lpstr>
      <vt:lpstr>MS Mincho</vt:lpstr>
      <vt:lpstr>Wingdings</vt:lpstr>
      <vt:lpstr>Wingdings 2</vt:lpstr>
      <vt:lpstr>Akış</vt:lpstr>
      <vt:lpstr>1_Akış</vt:lpstr>
      <vt:lpstr>2_Akış</vt:lpstr>
      <vt:lpstr>3_Akış</vt:lpstr>
      <vt:lpstr>4_Akış</vt:lpstr>
      <vt:lpstr>5_Akış</vt:lpstr>
      <vt:lpstr>6_Akış</vt:lpstr>
      <vt:lpstr>7_Akış</vt:lpstr>
      <vt:lpstr>PowerPoint Sunusu</vt:lpstr>
      <vt:lpstr>PowerPoint Sunusu</vt:lpstr>
      <vt:lpstr>    Spor Branşları </vt:lpstr>
      <vt:lpstr>PowerPoint Sunusu</vt:lpstr>
      <vt:lpstr>PowerPoint Sunusu</vt:lpstr>
      <vt:lpstr>PowerPoint Sunusu</vt:lpstr>
      <vt:lpstr>PowerPoint Sunusu</vt:lpstr>
      <vt:lpstr>PowerPoint Sunusu</vt:lpstr>
      <vt:lpstr>SPORDA BAŞARIYI ETKİLEYEN ETMENLER NELERDİR?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exper</dc:creator>
  <cp:lastModifiedBy>exper</cp:lastModifiedBy>
  <cp:revision>1</cp:revision>
  <dcterms:created xsi:type="dcterms:W3CDTF">2017-11-07T10:29:27Z</dcterms:created>
  <dcterms:modified xsi:type="dcterms:W3CDTF">2017-11-07T10:31:23Z</dcterms:modified>
</cp:coreProperties>
</file>