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8" r:id="rId2"/>
    <p:sldId id="264" r:id="rId3"/>
    <p:sldId id="265" r:id="rId4"/>
    <p:sldId id="267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9148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139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1264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9752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8179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5830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112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987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505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98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937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4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884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081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051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58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072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33303" y="624110"/>
            <a:ext cx="9571309" cy="851993"/>
          </a:xfrm>
        </p:spPr>
        <p:txBody>
          <a:bodyPr/>
          <a:lstStyle/>
          <a:p>
            <a:pPr algn="l" eaLnBrk="1" hangingPunct="1"/>
            <a:r>
              <a:rPr lang="tr-TR" altLang="tr-TR" dirty="0" smtClean="0">
                <a:solidFill>
                  <a:schemeClr val="tx1"/>
                </a:solidFill>
              </a:rPr>
              <a:t>İşletmelerin Kuruluş Yeri Seçimi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1933303" y="1567543"/>
            <a:ext cx="9571309" cy="4343679"/>
          </a:xfrm>
        </p:spPr>
        <p:txBody>
          <a:bodyPr/>
          <a:lstStyle/>
          <a:p>
            <a:r>
              <a:rPr lang="tr-TR" altLang="tr-TR" b="1" dirty="0">
                <a:solidFill>
                  <a:schemeClr val="tx1"/>
                </a:solidFill>
              </a:rPr>
              <a:t>Kuruluş Yeri : </a:t>
            </a:r>
            <a:r>
              <a:rPr lang="tr-TR" altLang="tr-TR" dirty="0" smtClean="0">
                <a:solidFill>
                  <a:schemeClr val="tx1"/>
                </a:solidFill>
              </a:rPr>
              <a:t>İşletmelerin yaşamını sürdüreceği yerdir. Bu yerlerin seçiminde bölge veya hammadde kaynaklarının yakınlıkları oldukça önemlidir.</a:t>
            </a:r>
          </a:p>
          <a:p>
            <a:r>
              <a:rPr lang="tr-TR" altLang="tr-TR" b="1" dirty="0">
                <a:solidFill>
                  <a:schemeClr val="tx1"/>
                </a:solidFill>
              </a:rPr>
              <a:t>Kuruluş Yeri Seçim </a:t>
            </a:r>
            <a:r>
              <a:rPr lang="tr-TR" altLang="tr-TR" b="1" dirty="0" smtClean="0">
                <a:solidFill>
                  <a:schemeClr val="tx1"/>
                </a:solidFill>
              </a:rPr>
              <a:t>Basamakları;</a:t>
            </a:r>
          </a:p>
          <a:p>
            <a:pPr lvl="1"/>
            <a:r>
              <a:rPr lang="tr-TR" altLang="tr-TR" dirty="0" smtClean="0"/>
              <a:t>İşletmenin kurulacağı </a:t>
            </a:r>
            <a:r>
              <a:rPr lang="tr-TR" altLang="tr-TR" dirty="0"/>
              <a:t>bölge </a:t>
            </a:r>
            <a:r>
              <a:rPr lang="tr-TR" altLang="tr-TR" dirty="0" smtClean="0"/>
              <a:t>nerde olmalı?</a:t>
            </a:r>
          </a:p>
          <a:p>
            <a:pPr lvl="1"/>
            <a:r>
              <a:rPr lang="tr-TR" altLang="tr-TR" dirty="0" smtClean="0"/>
              <a:t>Seçilen bölgedeki yerin belirlenmesi.</a:t>
            </a:r>
            <a:endParaRPr lang="tr-TR" altLang="tr-TR" dirty="0"/>
          </a:p>
          <a:p>
            <a:pPr lvl="1"/>
            <a:r>
              <a:rPr lang="tr-TR" altLang="tr-TR" dirty="0" smtClean="0"/>
              <a:t>Belirlenmiş olan yerdeki arazinin </a:t>
            </a:r>
            <a:r>
              <a:rPr lang="tr-TR" altLang="tr-TR" dirty="0"/>
              <a:t>seçimi</a:t>
            </a:r>
            <a:endParaRPr lang="en-US" altLang="tr-TR" dirty="0"/>
          </a:p>
          <a:p>
            <a:endParaRPr lang="tr-TR" altLang="tr-TR" b="1" dirty="0" smtClean="0">
              <a:solidFill>
                <a:schemeClr val="tx1"/>
              </a:solidFill>
            </a:endParaRPr>
          </a:p>
          <a:p>
            <a:pPr lvl="1"/>
            <a:endParaRPr lang="tr-TR" altLang="tr-TR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885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94115" y="624110"/>
            <a:ext cx="9610498" cy="128089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İŞLETME TÜRLERİ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1724297" y="1737360"/>
            <a:ext cx="8033657" cy="435864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dirty="0"/>
              <a:t>Ekonomik Yapı Sınıflandırmaları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Faaliyet Konularına Göre Sınıflandırma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Sermaye Mülkiyetleri Açısından Sınıflandırma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Hukuki Şekilleri Bakımından Sınıflandırma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Uluslararası Kimlik Bakımından Sınıflandırma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 err="1"/>
              <a:t>İşletmelerarası</a:t>
            </a:r>
            <a:r>
              <a:rPr lang="tr-TR" altLang="tr-TR" dirty="0"/>
              <a:t> Anlaşmalar Bakımından Sınıflandırma</a:t>
            </a:r>
          </a:p>
        </p:txBody>
      </p:sp>
    </p:spTree>
    <p:extLst>
      <p:ext uri="{BB962C8B-B14F-4D97-AF65-F5344CB8AC3E}">
        <p14:creationId xmlns:p14="http://schemas.microsoft.com/office/powerpoint/2010/main" val="9059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5555" y="624110"/>
            <a:ext cx="9519058" cy="128089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Ekonomik Yapı Sınıflandırmaları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1985555" y="1711234"/>
            <a:ext cx="9519057" cy="4199988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tr-TR" altLang="tr-TR" b="1" dirty="0" smtClean="0">
                <a:solidFill>
                  <a:schemeClr val="tx1"/>
                </a:solidFill>
              </a:rPr>
              <a:t>Mal üreten işletmeler</a:t>
            </a:r>
          </a:p>
          <a:p>
            <a:pPr lvl="1"/>
            <a:r>
              <a:rPr lang="tr-TR" altLang="tr-TR" dirty="0" smtClean="0"/>
              <a:t>Fiziksel mal üreten t</a:t>
            </a:r>
            <a:r>
              <a:rPr lang="tr-TR" altLang="tr-TR" dirty="0" smtClean="0"/>
              <a:t>arım</a:t>
            </a:r>
            <a:r>
              <a:rPr lang="tr-TR" altLang="tr-TR" dirty="0" smtClean="0"/>
              <a:t>, inşaat, sanayi </a:t>
            </a:r>
            <a:r>
              <a:rPr lang="tr-TR" altLang="tr-TR" dirty="0" smtClean="0"/>
              <a:t>sektörleri gibi yerlerdeki faaliyetlerdir.</a:t>
            </a:r>
            <a:endParaRPr lang="tr-TR" altLang="tr-TR" dirty="0" smtClean="0"/>
          </a:p>
          <a:p>
            <a:pPr>
              <a:buFont typeface="+mj-lt"/>
              <a:buAutoNum type="arabicPeriod"/>
            </a:pPr>
            <a:r>
              <a:rPr lang="tr-TR" altLang="tr-TR" b="1" dirty="0" smtClean="0"/>
              <a:t>Satıcı </a:t>
            </a:r>
            <a:r>
              <a:rPr lang="tr-TR" altLang="tr-TR" b="1" dirty="0" smtClean="0"/>
              <a:t>İşletmeler</a:t>
            </a:r>
          </a:p>
          <a:p>
            <a:pPr lvl="1"/>
            <a:r>
              <a:rPr lang="tr-TR" altLang="tr-TR" dirty="0" smtClean="0"/>
              <a:t>Ticaret  </a:t>
            </a:r>
            <a:r>
              <a:rPr lang="tr-TR" altLang="tr-TR" dirty="0" smtClean="0"/>
              <a:t>sektöründe faaliyet </a:t>
            </a:r>
            <a:r>
              <a:rPr lang="tr-TR" altLang="tr-TR" dirty="0" smtClean="0"/>
              <a:t>göstermektedirler.</a:t>
            </a:r>
            <a:endParaRPr lang="tr-TR" altLang="tr-TR" dirty="0" smtClean="0"/>
          </a:p>
          <a:p>
            <a:pPr lvl="1"/>
            <a:r>
              <a:rPr lang="tr-TR" altLang="tr-TR" dirty="0" smtClean="0"/>
              <a:t>İşletmeler ürettikleri </a:t>
            </a:r>
            <a:r>
              <a:rPr lang="tr-TR" altLang="tr-TR" dirty="0" smtClean="0"/>
              <a:t>malları fayda </a:t>
            </a:r>
            <a:r>
              <a:rPr lang="tr-TR" altLang="tr-TR" dirty="0" smtClean="0"/>
              <a:t>sağlamak için </a:t>
            </a:r>
            <a:r>
              <a:rPr lang="tr-TR" altLang="tr-TR" dirty="0" smtClean="0"/>
              <a:t>tüketicilere </a:t>
            </a:r>
            <a:r>
              <a:rPr lang="tr-TR" altLang="tr-TR" dirty="0" smtClean="0"/>
              <a:t>sunmaktadırlar.</a:t>
            </a:r>
          </a:p>
          <a:p>
            <a:pPr>
              <a:buFont typeface="+mj-lt"/>
              <a:buAutoNum type="arabicPeriod"/>
            </a:pPr>
            <a:r>
              <a:rPr lang="tr-TR" altLang="tr-TR" b="1" dirty="0">
                <a:solidFill>
                  <a:schemeClr val="tx1"/>
                </a:solidFill>
              </a:rPr>
              <a:t>Hizmet İşletmeleri</a:t>
            </a:r>
          </a:p>
          <a:p>
            <a:pPr marL="609600" indent="-609600"/>
            <a:r>
              <a:rPr lang="tr-TR" altLang="tr-TR" dirty="0"/>
              <a:t>Günümüzde </a:t>
            </a:r>
            <a:r>
              <a:rPr lang="tr-TR" altLang="tr-TR" dirty="0" smtClean="0"/>
              <a:t>fiziksel </a:t>
            </a:r>
            <a:r>
              <a:rPr lang="tr-TR" altLang="tr-TR" dirty="0"/>
              <a:t>mal esasına  dayanılarak geliştirilmiş olan pazarlamanın </a:t>
            </a:r>
            <a:r>
              <a:rPr lang="tr-TR" altLang="tr-TR" dirty="0" smtClean="0"/>
              <a:t>yetersiz kalmakta ve hizmet pazarlaması olarak adlandırılan pazarlama şekli gelişmiştir. Bunun sebebi hizmetin pazarlanmasında karşılaşılan bir takım sorunlar olmuştur.</a:t>
            </a:r>
            <a:endParaRPr lang="tr-TR" altLang="tr-TR" dirty="0"/>
          </a:p>
          <a:p>
            <a:pPr lvl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430394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66206"/>
            <a:ext cx="7772400" cy="770708"/>
          </a:xfrm>
        </p:spPr>
        <p:txBody>
          <a:bodyPr/>
          <a:lstStyle/>
          <a:p>
            <a:pPr eaLnBrk="1" hangingPunct="1"/>
            <a:r>
              <a:rPr lang="tr-TR" altLang="tr-TR" b="1" dirty="0" smtClean="0">
                <a:solidFill>
                  <a:schemeClr val="tx1"/>
                </a:solidFill>
              </a:rPr>
              <a:t>Hizmetlerin Özellikleri: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2011680"/>
            <a:ext cx="8229600" cy="423672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Hizmetler </a:t>
            </a:r>
            <a:r>
              <a:rPr lang="tr-TR" altLang="tr-TR" dirty="0" smtClean="0"/>
              <a:t>elle </a:t>
            </a:r>
            <a:r>
              <a:rPr lang="tr-TR" altLang="tr-TR" dirty="0" smtClean="0"/>
              <a:t>tutulmayan, gözle </a:t>
            </a:r>
            <a:r>
              <a:rPr lang="tr-TR" altLang="tr-TR" dirty="0" smtClean="0"/>
              <a:t>görülmeyen </a:t>
            </a:r>
            <a:r>
              <a:rPr lang="tr-TR" altLang="tr-TR" dirty="0" smtClean="0"/>
              <a:t>mallardır.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Hizmetler </a:t>
            </a:r>
            <a:r>
              <a:rPr lang="tr-TR" altLang="tr-TR" dirty="0" smtClean="0"/>
              <a:t>tamamen soyut iseler, üreticiden </a:t>
            </a:r>
            <a:r>
              <a:rPr lang="tr-TR" altLang="tr-TR" dirty="0" smtClean="0"/>
              <a:t>nihai alıcıya </a:t>
            </a:r>
            <a:r>
              <a:rPr lang="tr-TR" altLang="tr-TR" dirty="0" smtClean="0"/>
              <a:t>direkt olarak </a:t>
            </a:r>
            <a:r>
              <a:rPr lang="tr-TR" altLang="tr-TR" dirty="0" smtClean="0"/>
              <a:t>değişim sağlanır.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Taşınamaz, depolanmaz, </a:t>
            </a:r>
            <a:r>
              <a:rPr lang="tr-TR" altLang="tr-TR" dirty="0" smtClean="0"/>
              <a:t>ve </a:t>
            </a:r>
            <a:r>
              <a:rPr lang="tr-TR" altLang="tr-TR" dirty="0" smtClean="0"/>
              <a:t>hemen</a:t>
            </a:r>
            <a:r>
              <a:rPr lang="tr-TR" altLang="tr-TR" dirty="0"/>
              <a:t> </a:t>
            </a:r>
            <a:r>
              <a:rPr lang="tr-TR" altLang="tr-TR" dirty="0" smtClean="0"/>
              <a:t>bozulabilirler.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Tüketiciler için hizmet satın </a:t>
            </a:r>
            <a:r>
              <a:rPr lang="tr-TR" altLang="tr-TR" dirty="0" smtClean="0"/>
              <a:t>aldıkları </a:t>
            </a:r>
            <a:r>
              <a:rPr lang="tr-TR" altLang="tr-TR" dirty="0" smtClean="0"/>
              <a:t>faydadır..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Hizmetlerin bir çoğu </a:t>
            </a:r>
            <a:r>
              <a:rPr lang="tr-TR" altLang="tr-TR" dirty="0" smtClean="0"/>
              <a:t>mallarla birlikte pazarlanır.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49583331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</TotalTime>
  <Words>181</Words>
  <Application>Microsoft Office PowerPoint</Application>
  <PresentationFormat>Geniş ekran</PresentationFormat>
  <Paragraphs>27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Duman</vt:lpstr>
      <vt:lpstr>İşletmelerin Kuruluş Yeri Seçimi</vt:lpstr>
      <vt:lpstr>İŞLETME TÜRLERİ</vt:lpstr>
      <vt:lpstr>Ekonomik Yapı Sınıflandırmaları</vt:lpstr>
      <vt:lpstr>Hizmetlerin Özellikleri: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2020-02-22T14:31:07Z</dcterms:created>
  <dcterms:modified xsi:type="dcterms:W3CDTF">2020-02-22T18:36:02Z</dcterms:modified>
</cp:coreProperties>
</file>