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85" r:id="rId5"/>
    <p:sldId id="1086" r:id="rId6"/>
    <p:sldId id="1087" r:id="rId7"/>
    <p:sldId id="1093" r:id="rId8"/>
    <p:sldId id="1088" r:id="rId9"/>
    <p:sldId id="1089" r:id="rId10"/>
    <p:sldId id="1090" r:id="rId11"/>
    <p:sldId id="1092" r:id="rId12"/>
    <p:sldId id="109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322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ARAZİ TOPLULAŞTIRMASI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(1-2)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183964"/>
            <a:ext cx="8664664" cy="4309767"/>
          </a:xfrm>
        </p:spPr>
        <p:txBody>
          <a:bodyPr anchor="t">
            <a:noAutofit/>
          </a:bodyPr>
          <a:lstStyle/>
          <a:p>
            <a:pPr algn="just">
              <a:lnSpc>
                <a:spcPct val="150000"/>
              </a:lnSpc>
              <a:spcBef>
                <a:spcPts val="450"/>
              </a:spcBef>
              <a:buClr>
                <a:srgbClr val="160093"/>
              </a:buClr>
              <a:buFont typeface="Courier New" panose="02070309020205020404" pitchFamily="49" charset="0"/>
              <a:buChar char="o"/>
              <a:defRPr/>
            </a:pPr>
            <a:r>
              <a:rPr lang="tr-TR" sz="1600" dirty="0"/>
              <a:t>Arazide alınan numuneler etiketli torbalarda, analiz için laboratuara gönderilir. </a:t>
            </a:r>
            <a:endParaRPr lang="tr-TR" sz="1600" dirty="0" smtClean="0"/>
          </a:p>
          <a:p>
            <a:pPr algn="just">
              <a:lnSpc>
                <a:spcPct val="150000"/>
              </a:lnSpc>
              <a:spcBef>
                <a:spcPts val="450"/>
              </a:spcBef>
              <a:buClr>
                <a:srgbClr val="160093"/>
              </a:buClr>
              <a:buFont typeface="Courier New" panose="02070309020205020404" pitchFamily="49" charset="0"/>
              <a:buChar char="o"/>
              <a:defRPr/>
            </a:pPr>
            <a:r>
              <a:rPr lang="tr-TR" sz="1600" dirty="0" smtClean="0"/>
              <a:t>Örnekler </a:t>
            </a:r>
            <a:r>
              <a:rPr lang="tr-TR" sz="1600" dirty="0"/>
              <a:t>hangi tür analize tabi tutulacaksa bir liste halinde belirtilir. </a:t>
            </a:r>
          </a:p>
          <a:p>
            <a:pPr algn="just">
              <a:lnSpc>
                <a:spcPct val="150000"/>
              </a:lnSpc>
              <a:spcBef>
                <a:spcPts val="450"/>
              </a:spcBef>
              <a:buClr>
                <a:srgbClr val="160093"/>
              </a:buClr>
              <a:buFont typeface="Courier New" panose="02070309020205020404" pitchFamily="49" charset="0"/>
              <a:buChar char="o"/>
              <a:defRPr/>
            </a:pPr>
            <a:r>
              <a:rPr lang="tr-TR" sz="1600" dirty="0" smtClean="0"/>
              <a:t>Rutin </a:t>
            </a:r>
            <a:r>
              <a:rPr lang="tr-TR" sz="1600" dirty="0"/>
              <a:t>toprak veya detaylı fiziksel ve kimyasal analiz için Genel Müdürlük laboratuarına gönderilen örneklerle ilgili aşağıdaki hususlara dikkat edilir:</a:t>
            </a:r>
          </a:p>
          <a:p>
            <a:pPr algn="just">
              <a:lnSpc>
                <a:spcPct val="150000"/>
              </a:lnSpc>
              <a:spcBef>
                <a:spcPts val="450"/>
              </a:spcBef>
              <a:buClr>
                <a:srgbClr val="160093"/>
              </a:buClr>
              <a:buFont typeface="Courier New" panose="02070309020205020404" pitchFamily="49" charset="0"/>
              <a:buChar char="o"/>
              <a:defRPr/>
            </a:pPr>
            <a:r>
              <a:rPr lang="tr-TR" sz="1600" dirty="0"/>
              <a:t>Alınan örnekler en az 2 kg. olmalıdır.</a:t>
            </a:r>
          </a:p>
          <a:p>
            <a:pPr algn="just">
              <a:lnSpc>
                <a:spcPct val="150000"/>
              </a:lnSpc>
              <a:spcBef>
                <a:spcPts val="450"/>
              </a:spcBef>
              <a:buClr>
                <a:srgbClr val="160093"/>
              </a:buClr>
              <a:buFont typeface="Courier New" panose="02070309020205020404" pitchFamily="49" charset="0"/>
              <a:buChar char="o"/>
              <a:defRPr/>
            </a:pPr>
            <a:r>
              <a:rPr lang="tr-TR" sz="1600" dirty="0"/>
              <a:t>Örnekler numune torbasına alınmalıdır.</a:t>
            </a:r>
          </a:p>
          <a:p>
            <a:pPr algn="just">
              <a:lnSpc>
                <a:spcPct val="150000"/>
              </a:lnSpc>
              <a:spcBef>
                <a:spcPts val="450"/>
              </a:spcBef>
              <a:buClr>
                <a:srgbClr val="160093"/>
              </a:buClr>
              <a:buFont typeface="Courier New" panose="02070309020205020404" pitchFamily="49" charset="0"/>
              <a:buChar char="o"/>
              <a:defRPr/>
            </a:pPr>
            <a:r>
              <a:rPr lang="tr-TR" sz="1600" dirty="0"/>
              <a:t>Her örnek alınan yerin koordinatları listelenmeli ve Alınan örneklerde elle bünye tayini yapılmalıdır </a:t>
            </a:r>
            <a:endParaRPr lang="tr-TR" sz="1600" dirty="0" smtClean="0"/>
          </a:p>
          <a:p>
            <a:pPr algn="just">
              <a:lnSpc>
                <a:spcPct val="150000"/>
              </a:lnSpc>
              <a:spcBef>
                <a:spcPts val="450"/>
              </a:spcBef>
              <a:buClr>
                <a:srgbClr val="160093"/>
              </a:buClr>
              <a:buFont typeface="Courier New" panose="02070309020205020404" pitchFamily="49" charset="0"/>
              <a:buChar char="o"/>
              <a:defRPr/>
            </a:pPr>
            <a:r>
              <a:rPr lang="tr-TR" sz="1600" dirty="0" smtClean="0"/>
              <a:t>Arazide </a:t>
            </a:r>
            <a:r>
              <a:rPr lang="tr-TR" sz="1600" dirty="0"/>
              <a:t>tarım dışı olarak belirlenen  alanların fiziksel ve kimyasal özelliklerini belirlemek amacıyla en fazla 600 ha alanı temsil edebilecek şekilde 1 adet toprak numunesi alınır ve bu alanlar formüle edilir. Arazide tanımlanmamış alan bırakılmamalıdır. </a:t>
            </a:r>
          </a:p>
        </p:txBody>
      </p:sp>
    </p:spTree>
    <p:extLst>
      <p:ext uri="{BB962C8B-B14F-4D97-AF65-F5344CB8AC3E}">
        <p14:creationId xmlns:p14="http://schemas.microsoft.com/office/powerpoint/2010/main" val="2255265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Arazi Etüt Ekibi:</a:t>
            </a:r>
          </a:p>
          <a:p>
            <a:pPr marL="0" indent="0" algn="just">
              <a:lnSpc>
                <a:spcPct val="150000"/>
              </a:lnSpc>
              <a:spcBef>
                <a:spcPts val="450"/>
              </a:spcBef>
              <a:buClr>
                <a:srgbClr val="160093"/>
              </a:buClr>
              <a:buFont typeface="Courier New" panose="02070309020205020404" pitchFamily="49" charset="0"/>
              <a:buChar char="o"/>
              <a:defRPr/>
            </a:pPr>
            <a:r>
              <a:rPr lang="tr-TR" sz="1800" dirty="0"/>
              <a:t>Madde 5- Tarım Reformu Uygulama Alanlarında Yapılacak arazi sınıflaması; biri toprak etütçü olmak kaydıyla en az iki teknik eleman (mümkünse ikinci teknik elemanın da toprak etütçü olmak kaydı) ile yapılır. Ekibe yardımcı eleman olarak bir işçi dâhil edilir. </a:t>
            </a:r>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213658"/>
            <a:ext cx="8645374" cy="447224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600" dirty="0" smtClean="0"/>
              <a:t>  Madde </a:t>
            </a:r>
            <a:r>
              <a:rPr lang="tr-TR" sz="1600" dirty="0"/>
              <a:t>6- Arazi sınıflaması yapacak etüt ekibi araziye çıkmadan önce ilk olarak, tapu bilgilerinden, 3083 Sayılı Kanunun 4. Maddesinin (a) bendine istinaden uygulayıcı kuruluşun tasarrufuna geçipte, kapsam başlığı altında tanımlanan etüt yapılacak araziyi belirler. Etüt alanına ait temin edilebilen hava fotoğrafları, uydu görüntüleri, 1/25000 lik topoğrafik haritaları, kadastral haritaları ve varsa o bölgeye ait daha önce yapılmış toprak haritaları vb doneleri temin eder. Altlık olarak kullanılacak haritaya büroda:</a:t>
            </a:r>
          </a:p>
          <a:p>
            <a:pPr marL="0" indent="0" algn="just">
              <a:lnSpc>
                <a:spcPct val="150000"/>
              </a:lnSpc>
              <a:spcBef>
                <a:spcPts val="450"/>
              </a:spcBef>
              <a:buClr>
                <a:srgbClr val="160093"/>
              </a:buClr>
              <a:buFont typeface="Courier New" panose="02070309020205020404" pitchFamily="49" charset="0"/>
              <a:buChar char="o"/>
              <a:defRPr/>
            </a:pPr>
            <a:r>
              <a:rPr lang="tr-TR" sz="1600" dirty="0"/>
              <a:t>- Hava fotoğrafları ve uydu görüntüleri yardımıyla öncelikle Teknik Talimatta belirtilen sınıflama yapılmayacak alanlar ve tarım dışı alanların işlenmesi suretiyle, 1/25000 lik topoğrafik haritalar yardımıyla arazinin eğim sınıfları oluşturulmasına, farklı görünen toprak sınırları belirlenir. Bölgede daha önce yapılan sınıflama çalışmaları varsa bunlara göre ön incelemeler yapılır ve haritalara işlenir. Etüt ekibi bu hazırlıkların yanında toprak etüt malzemelerini de eksiksiz tamamlar ve araziye çıkacak hale gelir.</a:t>
            </a:r>
          </a:p>
        </p:txBody>
      </p:sp>
    </p:spTree>
    <p:extLst>
      <p:ext uri="{BB962C8B-B14F-4D97-AF65-F5344CB8AC3E}">
        <p14:creationId xmlns:p14="http://schemas.microsoft.com/office/powerpoint/2010/main" val="3443115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080655"/>
            <a:ext cx="8745126" cy="41803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Arazi Çalışması:</a:t>
            </a:r>
          </a:p>
          <a:p>
            <a:pPr marL="0" indent="0" algn="just">
              <a:lnSpc>
                <a:spcPct val="150000"/>
              </a:lnSpc>
              <a:spcBef>
                <a:spcPts val="450"/>
              </a:spcBef>
              <a:buClr>
                <a:srgbClr val="160093"/>
              </a:buClr>
              <a:buFont typeface="Courier New" panose="02070309020205020404" pitchFamily="49" charset="0"/>
              <a:buChar char="o"/>
              <a:defRPr/>
            </a:pPr>
            <a:r>
              <a:rPr lang="tr-TR" sz="1800" dirty="0"/>
              <a:t>Madde 7- Arazi çalışmasına başlanılmadan önce tüm arazi gezilerek ön etüt yapılır. Daha sonra Proje sahasına yönelik yapılacak  olan plan ve projelere yardımcı olması amacıyla tüm sahanın, toprak özellikleri, sosyal ve kültürel yapısını anlatan (Yüksek çözünürlüklü kamera ile) tanıtım filmi hazırlanır. Arazi çalışmasında büroda hazırlanan haritada oluşturulan poligonlarının sınırları kontrol edilir varsa gerekli düzeltmeler yapılır.   Poligon içerisinde Toprak Sınırlarını belirleyen, taşlılık, drenaj, derinlik ve diğer özelliklere göre poligon kendi içerisinde bölünür</a:t>
            </a:r>
            <a:r>
              <a:rPr lang="tr-TR" sz="1800" dirty="0" smtClean="0"/>
              <a:t>.</a:t>
            </a:r>
            <a:endParaRPr lang="tr-TR" sz="1800" dirty="0"/>
          </a:p>
        </p:txBody>
      </p:sp>
    </p:spTree>
    <p:extLst>
      <p:ext uri="{BB962C8B-B14F-4D97-AF65-F5344CB8AC3E}">
        <p14:creationId xmlns:p14="http://schemas.microsoft.com/office/powerpoint/2010/main" val="2357589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080655"/>
            <a:ext cx="8745126" cy="418031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Arazi Çalışması:</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Arazi </a:t>
            </a:r>
            <a:r>
              <a:rPr lang="tr-TR" sz="1800" dirty="0"/>
              <a:t>Etüt ekibi arazi sınıflaması yaparken, sınıflama yapılan arazideki toprak idamesini etkileyen en küçük alanları dahi sembolleyerek birbirinden ayırırlar. Göz ardı edilecek en büyük alan 5 da. dır</a:t>
            </a:r>
            <a:r>
              <a:rPr lang="tr-TR" sz="1800"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Arazide atılan sonda aralıkları en fazla 250 metre ve Örnekli sondalar arasındaki mesafe en fazla 500 metre olacaktır. Her kapalı formül grubunu içeren kapalı alan yani poligon içinde, sulanan ve sulu tarım alanlarında atılan her 3 sondadan, kuru tarım alanlarında ise her 4 sondadan biri örnekli olmak zorundadır . </a:t>
            </a:r>
          </a:p>
        </p:txBody>
      </p:sp>
    </p:spTree>
    <p:extLst>
      <p:ext uri="{BB962C8B-B14F-4D97-AF65-F5344CB8AC3E}">
        <p14:creationId xmlns:p14="http://schemas.microsoft.com/office/powerpoint/2010/main" val="1576133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9290" y="1183964"/>
            <a:ext cx="8811492"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600" dirty="0"/>
              <a:t>Her kapalı poligon örnekli sonda ile temsil edilir. Ancak yol, dere ve arazi kullanım durumundan dolayı poligon bölünürse, bölünen kısım kontrol sondası ile temsil edilir. Kontrol sondası, sonda veri tabanına işlenir, türü kontrol olarak belirtilir. </a:t>
            </a:r>
          </a:p>
          <a:p>
            <a:pPr marL="0" indent="0" algn="just">
              <a:lnSpc>
                <a:spcPct val="150000"/>
              </a:lnSpc>
              <a:spcBef>
                <a:spcPts val="450"/>
              </a:spcBef>
              <a:buClr>
                <a:srgbClr val="160093"/>
              </a:buClr>
              <a:buFont typeface="Courier New" panose="02070309020205020404" pitchFamily="49" charset="0"/>
              <a:buChar char="o"/>
              <a:defRPr/>
            </a:pPr>
            <a:r>
              <a:rPr lang="tr-TR" sz="1600" dirty="0" smtClean="0"/>
              <a:t>Alınan </a:t>
            </a:r>
            <a:r>
              <a:rPr lang="tr-TR" sz="1600" dirty="0"/>
              <a:t>her noktanın koordinatları sonda tanımlama kartına kayıt edilmek zorundadır. Örnek, arazinin toprak özelliklerinin değiştiği veya arazideki problemlerin tespiti için alınır. Toprak etütçü için bu nokta önemli olup parsel yani mülkiyet durumu öncelikli değildir. Alınan örnek miktarının laboratuarda analiz edilebilmesi için 2 kg kadar olmasına dikkat edilmelidir. </a:t>
            </a:r>
          </a:p>
          <a:p>
            <a:pPr marL="0" indent="0" algn="just">
              <a:lnSpc>
                <a:spcPct val="150000"/>
              </a:lnSpc>
              <a:spcBef>
                <a:spcPts val="450"/>
              </a:spcBef>
              <a:buClr>
                <a:srgbClr val="160093"/>
              </a:buClr>
              <a:buFont typeface="Courier New" panose="02070309020205020404" pitchFamily="49" charset="0"/>
              <a:buChar char="o"/>
              <a:defRPr/>
            </a:pPr>
            <a:r>
              <a:rPr lang="tr-TR" sz="1600" dirty="0"/>
              <a:t>Etüt alanına yönelik yapılacak toprak sınıflaması çalışmalarında (Soıl Taxonomi, Indeks vb.) veri olarak kullanılmak üzere profil tanımlaması yapmak amacıyla profil çukuru açılır. Profil çukuru (derin kuyu) arazideki her farklı toprak serisini temsil edecek şekilde ve her 600 hektarlık alan da 2 m. derinliğinde (ana kaya yüzlekse ana kayaya kadar) açılır </a:t>
            </a:r>
            <a:r>
              <a:rPr lang="tr-TR" sz="1600" b="1" dirty="0"/>
              <a:t>. </a:t>
            </a:r>
            <a:endParaRPr lang="tr-TR" sz="1600" dirty="0"/>
          </a:p>
        </p:txBody>
      </p:sp>
    </p:spTree>
    <p:extLst>
      <p:ext uri="{BB962C8B-B14F-4D97-AF65-F5344CB8AC3E}">
        <p14:creationId xmlns:p14="http://schemas.microsoft.com/office/powerpoint/2010/main" val="1080215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9290" y="1183964"/>
            <a:ext cx="8811492"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600" dirty="0"/>
              <a:t>Profilin çevre ve yapısal özellikleri </a:t>
            </a:r>
            <a:r>
              <a:rPr lang="tr-TR" sz="1600" dirty="0" smtClean="0"/>
              <a:t>Profil </a:t>
            </a:r>
            <a:r>
              <a:rPr lang="tr-TR" sz="1600" dirty="0"/>
              <a:t>Tanımlama Kartlarına işlenir. Açılan profilin tamamı, çevresi ve her bir horizon ayrı ayrı fotoğraflanır ve yüksek çözünürlüklü video kamera ile kayıt yapılır. </a:t>
            </a:r>
            <a:endParaRPr lang="tr-TR" sz="1600" dirty="0" smtClean="0"/>
          </a:p>
          <a:p>
            <a:pPr marL="0" indent="0" algn="just">
              <a:lnSpc>
                <a:spcPct val="150000"/>
              </a:lnSpc>
              <a:spcBef>
                <a:spcPts val="450"/>
              </a:spcBef>
              <a:buClr>
                <a:srgbClr val="160093"/>
              </a:buClr>
              <a:buFont typeface="Courier New" panose="02070309020205020404" pitchFamily="49" charset="0"/>
              <a:buChar char="o"/>
              <a:defRPr/>
            </a:pPr>
            <a:r>
              <a:rPr lang="tr-TR" sz="1600" dirty="0" smtClean="0"/>
              <a:t>Çekilen </a:t>
            </a:r>
            <a:r>
              <a:rPr lang="tr-TR" sz="1600" dirty="0"/>
              <a:t>fotoğraflardan her bir profil için en az 1adet tam profil ve 1adet profilin çevre resmi  A4 boyutunda kaliteli resim kağıdına basılır ve onaya sunulan raporlara eklenir. Horizonların detaylarının görülebilmesi için yüksek çözünürlükte bir fotoğraf makinesi kullanılır. Profilin incelenecek yüzeyindeki doğal yapıyı belirlemek için, yüzey en az 2 cm temizlenir.  Profil okuması günün çok erken ve geç saatlerinde yapılmaz. </a:t>
            </a:r>
            <a:endParaRPr lang="tr-TR" sz="1600" dirty="0" smtClean="0"/>
          </a:p>
          <a:p>
            <a:pPr marL="0" indent="0" algn="just">
              <a:lnSpc>
                <a:spcPct val="150000"/>
              </a:lnSpc>
              <a:spcBef>
                <a:spcPts val="450"/>
              </a:spcBef>
              <a:buClr>
                <a:srgbClr val="160093"/>
              </a:buClr>
              <a:buFont typeface="Courier New" panose="02070309020205020404" pitchFamily="49" charset="0"/>
              <a:buChar char="o"/>
              <a:defRPr/>
            </a:pPr>
            <a:r>
              <a:rPr lang="tr-TR" sz="1600" dirty="0" smtClean="0"/>
              <a:t>Profil </a:t>
            </a:r>
            <a:r>
              <a:rPr lang="tr-TR" sz="1600" dirty="0"/>
              <a:t>resimlenirken tanımlanan yüzey tamamen güneşi görmesine dikkat edilir.  Profilin resmi çekilirken kazma, kürek burgu gibi aletler konulmaz. Profil görüntüsü toprağın yüzeyinden ana maddeye kadar ve net  olmalıdır. Profil tanımlamasında kullanılacak metre resimlerde okunacak şekil, büyüklük ve yapıda olmalıdır. </a:t>
            </a:r>
          </a:p>
        </p:txBody>
      </p:sp>
    </p:spTree>
    <p:extLst>
      <p:ext uri="{BB962C8B-B14F-4D97-AF65-F5344CB8AC3E}">
        <p14:creationId xmlns:p14="http://schemas.microsoft.com/office/powerpoint/2010/main" val="2092354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268809" y="1283716"/>
            <a:ext cx="8415146"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Toprak karakterlerini tespit etmek için yapılan sondalara birden başlayarak numara verilir. Arazide sonda atma esnasında her sonda için sonda tanımlama </a:t>
            </a:r>
            <a:r>
              <a:rPr lang="tr-TR" sz="1800" dirty="0" smtClean="0"/>
              <a:t>kartı) </a:t>
            </a:r>
            <a:r>
              <a:rPr lang="tr-TR" sz="1800" dirty="0"/>
              <a:t>doldurulur.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Eğer </a:t>
            </a:r>
            <a:r>
              <a:rPr lang="tr-TR" sz="1800" dirty="0"/>
              <a:t>sondadan numune alınmış ise sonda tanımlama kartı yanında, birisi numune torbasının içine konmak üzere diğeri de numune torbasının üzerine bağlanmak üzere iki parçadan oluşan numune etiketi doldurulur</a:t>
            </a:r>
            <a:r>
              <a:rPr lang="tr-TR" sz="1800" dirty="0" smtClean="0"/>
              <a:t>.</a:t>
            </a:r>
          </a:p>
          <a:p>
            <a:pPr marL="0" indent="0" algn="just">
              <a:lnSpc>
                <a:spcPct val="150000"/>
              </a:lnSpc>
              <a:spcBef>
                <a:spcPts val="450"/>
              </a:spcBef>
              <a:buClr>
                <a:srgbClr val="160093"/>
              </a:buClr>
              <a:buFont typeface="Courier New" panose="02070309020205020404" pitchFamily="49" charset="0"/>
              <a:buChar char="o"/>
              <a:defRPr/>
            </a:pPr>
            <a:endParaRPr lang="tr-TR" sz="1600" dirty="0"/>
          </a:p>
        </p:txBody>
      </p:sp>
    </p:spTree>
    <p:extLst>
      <p:ext uri="{BB962C8B-B14F-4D97-AF65-F5344CB8AC3E}">
        <p14:creationId xmlns:p14="http://schemas.microsoft.com/office/powerpoint/2010/main" val="1500138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8" y="657292"/>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Arazi Sınıflamasında Genel Esaslar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183964"/>
            <a:ext cx="866466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Arazide </a:t>
            </a:r>
            <a:r>
              <a:rPr lang="tr-TR" sz="1800" dirty="0"/>
              <a:t>atılan sondalar anında paftadaki yerine işaretlenir.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Eğer </a:t>
            </a:r>
            <a:r>
              <a:rPr lang="tr-TR" sz="1800" dirty="0"/>
              <a:t>sonda örnekli yani numuneli ise sonda numarası çift daire ile kapatılır. Sonda tanımlama kartının altına da örnek alınan adet ve derinlikleri yazılır (ör: 3N= (0-20) (21-50) (51-90) gibi).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Sonda </a:t>
            </a:r>
            <a:r>
              <a:rPr lang="tr-TR" sz="1800" dirty="0"/>
              <a:t>sıra numarası ve semboller paftaya yazılırken hep kuzeyi göstermelidir.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Bir </a:t>
            </a:r>
            <a:r>
              <a:rPr lang="tr-TR" sz="1800" dirty="0"/>
              <a:t>paftanın arazi çalışması bittikten sonra ikinci paftaya geçilir. Komşu olduğu paftadan toprak sınırları alınarak arazide kenarlaşma yapılır.</a:t>
            </a:r>
          </a:p>
        </p:txBody>
      </p:sp>
    </p:spTree>
    <p:extLst>
      <p:ext uri="{BB962C8B-B14F-4D97-AF65-F5344CB8AC3E}">
        <p14:creationId xmlns:p14="http://schemas.microsoft.com/office/powerpoint/2010/main" val="3486299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12529</TotalTime>
  <Words>970</Words>
  <Application>Microsoft Office PowerPoint</Application>
  <PresentationFormat>On-screen Show (4:3)</PresentationFormat>
  <Paragraphs>51</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ekonomi</vt:lpstr>
      <vt:lpstr>1_Rics</vt:lpstr>
      <vt:lpstr>h.t.</vt:lpstr>
      <vt:lpstr>PowerPoint Presentation</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823</cp:revision>
  <cp:lastPrinted>2016-10-24T07:53:35Z</cp:lastPrinted>
  <dcterms:created xsi:type="dcterms:W3CDTF">2016-09-18T09:35:24Z</dcterms:created>
  <dcterms:modified xsi:type="dcterms:W3CDTF">2020-02-28T13:49:21Z</dcterms:modified>
</cp:coreProperties>
</file>