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7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514F70F-11FE-4DF4-B509-FCB754B95F02}"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2742680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14F70F-11FE-4DF4-B509-FCB754B95F02}"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2313942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14F70F-11FE-4DF4-B509-FCB754B95F02}"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1307678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14F70F-11FE-4DF4-B509-FCB754B95F02}"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2616642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514F70F-11FE-4DF4-B509-FCB754B95F02}"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2434371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14F70F-11FE-4DF4-B509-FCB754B95F02}"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3479297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14F70F-11FE-4DF4-B509-FCB754B95F02}" type="datetimeFigureOut">
              <a:rPr lang="tr-TR" smtClean="0"/>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215354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14F70F-11FE-4DF4-B509-FCB754B95F02}" type="datetimeFigureOut">
              <a:rPr lang="tr-TR" smtClean="0"/>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2658249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14F70F-11FE-4DF4-B509-FCB754B95F02}" type="datetimeFigureOut">
              <a:rPr lang="tr-TR" smtClean="0"/>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20957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14F70F-11FE-4DF4-B509-FCB754B95F02}"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1132336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14F70F-11FE-4DF4-B509-FCB754B95F02}"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27B55B-42B1-4C87-B22B-1894E02CF6D6}" type="slidenum">
              <a:rPr lang="tr-TR" smtClean="0"/>
              <a:t>‹#›</a:t>
            </a:fld>
            <a:endParaRPr lang="tr-TR"/>
          </a:p>
        </p:txBody>
      </p:sp>
    </p:spTree>
    <p:extLst>
      <p:ext uri="{BB962C8B-B14F-4D97-AF65-F5344CB8AC3E}">
        <p14:creationId xmlns:p14="http://schemas.microsoft.com/office/powerpoint/2010/main" val="1482904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14F70F-11FE-4DF4-B509-FCB754B95F02}" type="datetimeFigureOut">
              <a:rPr lang="tr-TR" smtClean="0"/>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7B55B-42B1-4C87-B22B-1894E02CF6D6}" type="slidenum">
              <a:rPr lang="tr-TR" smtClean="0"/>
              <a:t>‹#›</a:t>
            </a:fld>
            <a:endParaRPr lang="tr-TR"/>
          </a:p>
        </p:txBody>
      </p:sp>
    </p:spTree>
    <p:extLst>
      <p:ext uri="{BB962C8B-B14F-4D97-AF65-F5344CB8AC3E}">
        <p14:creationId xmlns:p14="http://schemas.microsoft.com/office/powerpoint/2010/main" val="404354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41671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1158" y="142852"/>
            <a:ext cx="8305800" cy="857256"/>
          </a:xfrm>
        </p:spPr>
        <p:txBody>
          <a:bodyPr>
            <a:normAutofit fontScale="90000"/>
          </a:bodyPr>
          <a:lstStyle/>
          <a:p>
            <a:pPr algn="ctr"/>
            <a:r>
              <a:rPr lang="en-US" sz="3600" b="1" dirty="0">
                <a:solidFill>
                  <a:srgbClr val="FF0000"/>
                </a:solidFill>
                <a:latin typeface="Comic Sans MS" pitchFamily="66" charset="0"/>
              </a:rPr>
              <a:t>7- WORKING WITH ELECTRIC EQUIPMENT</a:t>
            </a:r>
            <a:endParaRPr lang="tr-TR" sz="3600" b="1" dirty="0">
              <a:solidFill>
                <a:srgbClr val="FF0000"/>
              </a:solidFill>
              <a:latin typeface="Comic Sans MS" pitchFamily="66" charset="0"/>
            </a:endParaRPr>
          </a:p>
        </p:txBody>
      </p:sp>
      <p:sp>
        <p:nvSpPr>
          <p:cNvPr id="3" name="2 Dikdörtgen"/>
          <p:cNvSpPr/>
          <p:nvPr/>
        </p:nvSpPr>
        <p:spPr>
          <a:xfrm>
            <a:off x="2024034" y="928670"/>
            <a:ext cx="7929618" cy="6124754"/>
          </a:xfrm>
          <a:prstGeom prst="rect">
            <a:avLst/>
          </a:prstGeom>
        </p:spPr>
        <p:txBody>
          <a:bodyPr wrap="square">
            <a:spAutoFit/>
          </a:bodyPr>
          <a:lstStyle/>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a:p>
            <a:pPr algn="just">
              <a:defRPr/>
            </a:pPr>
            <a:endParaRPr lang="tr-TR" sz="2800" b="1" dirty="0">
              <a:latin typeface="Comic Sans MS" pitchFamily="66" charset="0"/>
              <a:cs typeface="Times New Roman" pitchFamily="18" charset="0"/>
            </a:endParaRPr>
          </a:p>
        </p:txBody>
      </p:sp>
      <p:sp>
        <p:nvSpPr>
          <p:cNvPr id="4" name="3 Dikdörtgen"/>
          <p:cNvSpPr/>
          <p:nvPr/>
        </p:nvSpPr>
        <p:spPr>
          <a:xfrm>
            <a:off x="2095472" y="1214422"/>
            <a:ext cx="8286808" cy="4832092"/>
          </a:xfrm>
          <a:prstGeom prst="rect">
            <a:avLst/>
          </a:prstGeom>
        </p:spPr>
        <p:txBody>
          <a:bodyPr wrap="square">
            <a:spAutoFit/>
          </a:bodyPr>
          <a:lstStyle/>
          <a:p>
            <a:r>
              <a:rPr lang="en-US" sz="2400" b="1" dirty="0">
                <a:latin typeface="Comic Sans MS" pitchFamily="66" charset="0"/>
              </a:rPr>
              <a:t> </a:t>
            </a:r>
            <a:r>
              <a:rPr lang="en-US" sz="2400" b="1" dirty="0">
                <a:solidFill>
                  <a:srgbClr val="7030A0"/>
                </a:solidFill>
                <a:latin typeface="Comic Sans MS" pitchFamily="66" charset="0"/>
              </a:rPr>
              <a:t>The Accident Driven by Electric Current</a:t>
            </a:r>
            <a:endParaRPr lang="tr-TR" sz="2400" b="1" dirty="0">
              <a:solidFill>
                <a:srgbClr val="7030A0"/>
              </a:solidFill>
              <a:latin typeface="Comic Sans MS" pitchFamily="66" charset="0"/>
            </a:endParaRPr>
          </a:p>
          <a:p>
            <a:r>
              <a:rPr lang="en-US" sz="2400" b="1" dirty="0">
                <a:latin typeface="Comic Sans MS" pitchFamily="66" charset="0"/>
              </a:rPr>
              <a:t/>
            </a:r>
            <a:br>
              <a:rPr lang="en-US" sz="2400" b="1" dirty="0">
                <a:latin typeface="Comic Sans MS" pitchFamily="66" charset="0"/>
              </a:rPr>
            </a:br>
            <a:r>
              <a:rPr lang="en-US" sz="2400" b="1" dirty="0">
                <a:latin typeface="Comic Sans MS" pitchFamily="66" charset="0"/>
              </a:rPr>
              <a:t>  </a:t>
            </a:r>
            <a:r>
              <a:rPr lang="en-US" sz="2600" b="1" dirty="0">
                <a:latin typeface="Comic Sans MS" pitchFamily="66" charset="0"/>
              </a:rPr>
              <a:t>Most of these accidents are caused by the use of defective or unsuitable devices. Electrical current carrying parts should be well insulated.</a:t>
            </a:r>
            <a:endParaRPr lang="tr-TR" sz="2600" b="1" dirty="0">
              <a:latin typeface="Comic Sans MS" pitchFamily="66" charset="0"/>
            </a:endParaRPr>
          </a:p>
          <a:p>
            <a:r>
              <a:rPr lang="en-US" sz="2600" b="1" dirty="0">
                <a:latin typeface="Comic Sans MS" pitchFamily="66" charset="0"/>
              </a:rPr>
              <a:t/>
            </a:r>
            <a:br>
              <a:rPr lang="en-US" sz="2600" b="1" dirty="0">
                <a:latin typeface="Comic Sans MS" pitchFamily="66" charset="0"/>
              </a:rPr>
            </a:br>
            <a:r>
              <a:rPr lang="en-US" sz="2600" b="1" dirty="0">
                <a:latin typeface="Comic Sans MS" pitchFamily="66" charset="0"/>
              </a:rPr>
              <a:t>  Electrical equipment in laboratories should be operated in accordance with the operating instructions of the company. Do not use wet or damp devices, shut down the device at the time of malfunction, or </a:t>
            </a:r>
            <a:r>
              <a:rPr lang="tr-TR" sz="2600" b="1" dirty="0">
                <a:latin typeface="Comic Sans MS" pitchFamily="66" charset="0"/>
              </a:rPr>
              <a:t>do not </a:t>
            </a:r>
            <a:r>
              <a:rPr lang="en-US" sz="2600" b="1" dirty="0">
                <a:latin typeface="Comic Sans MS" pitchFamily="66" charset="0"/>
              </a:rPr>
              <a:t>use defective devices. The devices must be properly insulated.</a:t>
            </a:r>
            <a:endParaRPr lang="tr-TR" sz="2600" b="1" dirty="0">
              <a:latin typeface="Comic Sans MS" pitchFamily="66" charset="0"/>
            </a:endParaRPr>
          </a:p>
        </p:txBody>
      </p:sp>
    </p:spTree>
    <p:extLst>
      <p:ext uri="{BB962C8B-B14F-4D97-AF65-F5344CB8AC3E}">
        <p14:creationId xmlns:p14="http://schemas.microsoft.com/office/powerpoint/2010/main" val="2305357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srcRect/>
          <a:stretch>
            <a:fillRect/>
          </a:stretch>
        </p:blipFill>
        <p:spPr bwMode="auto">
          <a:xfrm>
            <a:off x="3224214" y="642919"/>
            <a:ext cx="5743575" cy="5786478"/>
          </a:xfrm>
          <a:prstGeom prst="rect">
            <a:avLst/>
          </a:prstGeom>
          <a:noFill/>
          <a:ln w="9525">
            <a:noFill/>
            <a:miter lim="800000"/>
            <a:headEnd/>
            <a:tailEnd/>
          </a:ln>
          <a:effectLst/>
        </p:spPr>
      </p:pic>
    </p:spTree>
    <p:extLst>
      <p:ext uri="{BB962C8B-B14F-4D97-AF65-F5344CB8AC3E}">
        <p14:creationId xmlns:p14="http://schemas.microsoft.com/office/powerpoint/2010/main" val="2825466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52596" y="285728"/>
            <a:ext cx="8305800" cy="714380"/>
          </a:xfrm>
        </p:spPr>
        <p:txBody>
          <a:bodyPr>
            <a:normAutofit/>
          </a:bodyPr>
          <a:lstStyle/>
          <a:p>
            <a:pPr algn="ctr"/>
            <a:r>
              <a:rPr lang="en-US" sz="2800" b="1" dirty="0">
                <a:solidFill>
                  <a:srgbClr val="FF0000"/>
                </a:solidFill>
                <a:latin typeface="Comic Sans MS" pitchFamily="66" charset="0"/>
              </a:rPr>
              <a:t>Physiological Effects of Electrical Current</a:t>
            </a:r>
            <a:endParaRPr lang="tr-TR" sz="2800" b="1" dirty="0">
              <a:solidFill>
                <a:srgbClr val="FF0000"/>
              </a:solidFill>
              <a:latin typeface="Comic Sans MS" pitchFamily="66" charset="0"/>
            </a:endParaRPr>
          </a:p>
        </p:txBody>
      </p:sp>
      <p:sp>
        <p:nvSpPr>
          <p:cNvPr id="3" name="2 Dikdörtgen"/>
          <p:cNvSpPr/>
          <p:nvPr/>
        </p:nvSpPr>
        <p:spPr>
          <a:xfrm>
            <a:off x="1809720" y="1214422"/>
            <a:ext cx="8215370" cy="5693866"/>
          </a:xfrm>
          <a:prstGeom prst="rect">
            <a:avLst/>
          </a:prstGeom>
        </p:spPr>
        <p:txBody>
          <a:bodyPr wrap="square">
            <a:spAutoFit/>
          </a:bodyPr>
          <a:lstStyle/>
          <a:p>
            <a:r>
              <a:rPr lang="tr-TR" sz="2600" b="1" dirty="0">
                <a:latin typeface="Comic Sans MS" pitchFamily="66" charset="0"/>
              </a:rPr>
              <a:t>	</a:t>
            </a:r>
            <a:r>
              <a:rPr lang="en-US" sz="2600" b="1" dirty="0">
                <a:latin typeface="Comic Sans MS" pitchFamily="66" charset="0"/>
              </a:rPr>
              <a:t>The Ohm's Law can be applied to a human body exposed to electrical </a:t>
            </a:r>
            <a:r>
              <a:rPr lang="tr-TR" sz="2600" b="1" dirty="0" err="1">
                <a:latin typeface="Comic Sans MS" pitchFamily="66" charset="0"/>
              </a:rPr>
              <a:t>current</a:t>
            </a:r>
            <a:r>
              <a:rPr lang="en-US" sz="2600" b="1" dirty="0">
                <a:latin typeface="Comic Sans MS" pitchFamily="66" charset="0"/>
              </a:rPr>
              <a:t>. The resistance of the human body can be regarded as R = 1000 ohm. R = 1000 ohm body resistance, even at small voltages, large current intensity can occur. According to research results, in an alternating current of 50 </a:t>
            </a:r>
            <a:r>
              <a:rPr lang="en-US" sz="2600" b="1" dirty="0" err="1">
                <a:latin typeface="Comic Sans MS" pitchFamily="66" charset="0"/>
              </a:rPr>
              <a:t>Herz</a:t>
            </a:r>
            <a:r>
              <a:rPr lang="en-US" sz="2600" b="1" dirty="0">
                <a:latin typeface="Comic Sans MS" pitchFamily="66" charset="0"/>
              </a:rPr>
              <a:t>, the human body can withstand a current intensity of at most I = 25 </a:t>
            </a:r>
            <a:r>
              <a:rPr lang="en-US" sz="2600" b="1" dirty="0" err="1">
                <a:latin typeface="Comic Sans MS" pitchFamily="66" charset="0"/>
              </a:rPr>
              <a:t>mA</a:t>
            </a:r>
            <a:r>
              <a:rPr lang="en-US" sz="2600" b="1" dirty="0">
                <a:latin typeface="Comic Sans MS" pitchFamily="66" charset="0"/>
              </a:rPr>
              <a:t>. In direct current or high frequency current, this limit is slightly higher.</a:t>
            </a:r>
            <a:endParaRPr lang="tr-TR" sz="2600" b="1" dirty="0">
              <a:latin typeface="Comic Sans MS" pitchFamily="66" charset="0"/>
            </a:endParaRPr>
          </a:p>
          <a:p>
            <a:r>
              <a:rPr lang="en-US" sz="2600" b="1" dirty="0">
                <a:latin typeface="Comic Sans MS" pitchFamily="66" charset="0"/>
              </a:rPr>
              <a:t/>
            </a:r>
            <a:br>
              <a:rPr lang="en-US" sz="2600" b="1" dirty="0">
                <a:latin typeface="Comic Sans MS" pitchFamily="66" charset="0"/>
              </a:rPr>
            </a:br>
            <a:r>
              <a:rPr lang="en-US" sz="2600" b="1" dirty="0">
                <a:latin typeface="Comic Sans MS" pitchFamily="66" charset="0"/>
              </a:rPr>
              <a:t>     When the electric current flows from the human body, the following effects are observed</a:t>
            </a:r>
            <a:r>
              <a:rPr lang="tr-TR" sz="2600" b="1" dirty="0">
                <a:latin typeface="Comic Sans MS" pitchFamily="66" charset="0"/>
              </a:rPr>
              <a:t>:</a:t>
            </a:r>
            <a:endParaRPr lang="tr-TR" sz="2600" b="1" dirty="0">
              <a:latin typeface="Comic Sans MS" pitchFamily="66" charset="0"/>
            </a:endParaRPr>
          </a:p>
        </p:txBody>
      </p:sp>
    </p:spTree>
    <p:extLst>
      <p:ext uri="{BB962C8B-B14F-4D97-AF65-F5344CB8AC3E}">
        <p14:creationId xmlns:p14="http://schemas.microsoft.com/office/powerpoint/2010/main" val="3778335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24034" y="142852"/>
            <a:ext cx="8305800" cy="1143000"/>
          </a:xfrm>
        </p:spPr>
        <p:txBody>
          <a:bodyPr>
            <a:normAutofit/>
          </a:bodyPr>
          <a:lstStyle/>
          <a:p>
            <a:pPr algn="ctr"/>
            <a:r>
              <a:rPr lang="en-US" sz="2800" b="1" dirty="0">
                <a:solidFill>
                  <a:srgbClr val="FF0000"/>
                </a:solidFill>
              </a:rPr>
              <a:t>Factors influencing risk of death when exposed to electrical shock</a:t>
            </a:r>
            <a:endParaRPr lang="tr-TR" sz="2800" b="1" dirty="0">
              <a:solidFill>
                <a:srgbClr val="FF0000"/>
              </a:solidFill>
              <a:latin typeface="Comic Sans MS" pitchFamily="66" charset="0"/>
            </a:endParaRPr>
          </a:p>
        </p:txBody>
      </p:sp>
      <p:sp>
        <p:nvSpPr>
          <p:cNvPr id="4" name="3 Dikdörtgen"/>
          <p:cNvSpPr/>
          <p:nvPr/>
        </p:nvSpPr>
        <p:spPr>
          <a:xfrm>
            <a:off x="2095472" y="1285861"/>
            <a:ext cx="8143932" cy="5324535"/>
          </a:xfrm>
          <a:prstGeom prst="rect">
            <a:avLst/>
          </a:prstGeom>
        </p:spPr>
        <p:txBody>
          <a:bodyPr wrap="square">
            <a:spAutoFit/>
          </a:bodyPr>
          <a:lstStyle/>
          <a:p>
            <a:r>
              <a:rPr lang="en-US" sz="2000" b="1" dirty="0">
                <a:solidFill>
                  <a:srgbClr val="7030A0"/>
                </a:solidFill>
                <a:latin typeface="Comic Sans MS" pitchFamily="66" charset="0"/>
              </a:rPr>
              <a:t>Current intensity: </a:t>
            </a:r>
            <a:r>
              <a:rPr lang="en-US" sz="2000" b="1" dirty="0">
                <a:latin typeface="Comic Sans MS" pitchFamily="66" charset="0"/>
              </a:rPr>
              <a:t>Increasing the current intensity increases the risk of death. </a:t>
            </a:r>
            <a:r>
              <a:rPr lang="tr-TR" sz="2000" b="1" dirty="0">
                <a:latin typeface="Comic Sans MS" pitchFamily="66" charset="0"/>
              </a:rPr>
              <a:t>At </a:t>
            </a:r>
            <a:r>
              <a:rPr lang="tr-TR" sz="2000" b="1" dirty="0" err="1">
                <a:latin typeface="Comic Sans MS" pitchFamily="66" charset="0"/>
              </a:rPr>
              <a:t>the</a:t>
            </a:r>
            <a:r>
              <a:rPr lang="tr-TR" sz="2000" b="1" dirty="0">
                <a:latin typeface="Comic Sans MS" pitchFamily="66" charset="0"/>
              </a:rPr>
              <a:t> </a:t>
            </a:r>
            <a:r>
              <a:rPr lang="en-US" sz="2000" b="1" dirty="0">
                <a:latin typeface="Comic Sans MS" pitchFamily="66" charset="0"/>
              </a:rPr>
              <a:t>constant resistance the current intensity is proportional to voltage</a:t>
            </a:r>
            <a:r>
              <a:rPr lang="tr-TR" sz="2000" b="1" dirty="0">
                <a:latin typeface="Comic Sans MS" pitchFamily="66" charset="0"/>
              </a:rPr>
              <a:t> </a:t>
            </a:r>
            <a:r>
              <a:rPr lang="tr-TR" sz="2000" b="1" dirty="0" err="1">
                <a:latin typeface="Comic Sans MS" pitchFamily="66" charset="0"/>
              </a:rPr>
              <a:t>and</a:t>
            </a:r>
            <a:r>
              <a:rPr lang="tr-TR" sz="2000" b="1" dirty="0">
                <a:latin typeface="Comic Sans MS" pitchFamily="66" charset="0"/>
              </a:rPr>
              <a:t> </a:t>
            </a:r>
            <a:r>
              <a:rPr lang="en-US" sz="2000" b="1" dirty="0">
                <a:latin typeface="Comic Sans MS" pitchFamily="66" charset="0"/>
              </a:rPr>
              <a:t>there is a high current intensity at high voltage.</a:t>
            </a:r>
            <a:br>
              <a:rPr lang="en-US" sz="2000" b="1" dirty="0">
                <a:latin typeface="Comic Sans MS" pitchFamily="66" charset="0"/>
              </a:rPr>
            </a:br>
            <a:r>
              <a:rPr lang="en-US" sz="2000" b="1" dirty="0">
                <a:latin typeface="Comic Sans MS" pitchFamily="66" charset="0"/>
              </a:rPr>
              <a:t/>
            </a:r>
            <a:br>
              <a:rPr lang="en-US" sz="2000" b="1" dirty="0">
                <a:latin typeface="Comic Sans MS" pitchFamily="66" charset="0"/>
              </a:rPr>
            </a:br>
            <a:r>
              <a:rPr lang="en-US" sz="2000" b="1" dirty="0">
                <a:solidFill>
                  <a:srgbClr val="7030A0"/>
                </a:solidFill>
                <a:latin typeface="Comic Sans MS" pitchFamily="66" charset="0"/>
              </a:rPr>
              <a:t>Exposure duration: </a:t>
            </a:r>
            <a:r>
              <a:rPr lang="en-US" sz="2000" b="1" dirty="0">
                <a:latin typeface="Comic Sans MS" pitchFamily="66" charset="0"/>
              </a:rPr>
              <a:t>Increased exposure to electric shock also increases risk of death. Electrical fuses cut the circuit to shorten the exposure time.</a:t>
            </a:r>
            <a:br>
              <a:rPr lang="en-US" sz="2000" b="1" dirty="0">
                <a:latin typeface="Comic Sans MS" pitchFamily="66" charset="0"/>
              </a:rPr>
            </a:br>
            <a:r>
              <a:rPr lang="en-US" sz="2000" b="1" dirty="0">
                <a:latin typeface="Comic Sans MS" pitchFamily="66" charset="0"/>
              </a:rPr>
              <a:t/>
            </a:r>
            <a:br>
              <a:rPr lang="en-US" sz="2000" b="1" dirty="0">
                <a:latin typeface="Comic Sans MS" pitchFamily="66" charset="0"/>
              </a:rPr>
            </a:br>
            <a:r>
              <a:rPr lang="en-US" sz="2000" b="1" dirty="0">
                <a:solidFill>
                  <a:srgbClr val="7030A0"/>
                </a:solidFill>
                <a:latin typeface="Comic Sans MS" pitchFamily="66" charset="0"/>
              </a:rPr>
              <a:t>Electrical pathway: </a:t>
            </a:r>
            <a:r>
              <a:rPr lang="en-US" sz="2000" b="1" dirty="0">
                <a:latin typeface="Comic Sans MS" pitchFamily="66" charset="0"/>
              </a:rPr>
              <a:t>The risk of death increases when electrical current passes through the heart muscles.</a:t>
            </a:r>
            <a:br>
              <a:rPr lang="en-US" sz="2000" b="1" dirty="0">
                <a:latin typeface="Comic Sans MS" pitchFamily="66" charset="0"/>
              </a:rPr>
            </a:br>
            <a:r>
              <a:rPr lang="en-US" sz="2000" b="1" dirty="0">
                <a:latin typeface="Comic Sans MS" pitchFamily="66" charset="0"/>
              </a:rPr>
              <a:t/>
            </a:r>
            <a:br>
              <a:rPr lang="en-US" sz="2000" b="1" dirty="0">
                <a:latin typeface="Comic Sans MS" pitchFamily="66" charset="0"/>
              </a:rPr>
            </a:br>
            <a:r>
              <a:rPr lang="en-US" sz="2000" b="1" dirty="0">
                <a:solidFill>
                  <a:srgbClr val="7030A0"/>
                </a:solidFill>
                <a:latin typeface="Comic Sans MS" pitchFamily="66" charset="0"/>
              </a:rPr>
              <a:t>High voltage (over 600 volts): </a:t>
            </a:r>
            <a:r>
              <a:rPr lang="en-US" sz="2000" b="1" dirty="0">
                <a:latin typeface="Comic Sans MS" pitchFamily="66" charset="0"/>
              </a:rPr>
              <a:t>In addition to the increase in current intensity, high voltage causes the change of the dielectric constant of the skin, thus reducing the skin resistance. As a result, the risk of death increases due to more current passing from the body</a:t>
            </a:r>
            <a:endParaRPr lang="tr-TR" sz="2000" b="1" dirty="0">
              <a:latin typeface="Comic Sans MS" pitchFamily="66" charset="0"/>
            </a:endParaRPr>
          </a:p>
        </p:txBody>
      </p:sp>
    </p:spTree>
    <p:extLst>
      <p:ext uri="{BB962C8B-B14F-4D97-AF65-F5344CB8AC3E}">
        <p14:creationId xmlns:p14="http://schemas.microsoft.com/office/powerpoint/2010/main" val="893480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a:solidFill>
                  <a:srgbClr val="FF0000"/>
                </a:solidFill>
                <a:latin typeface="Comic Sans MS" pitchFamily="66" charset="0"/>
              </a:rPr>
              <a:t>I. </a:t>
            </a:r>
            <a:r>
              <a:rPr lang="tr-TR" sz="2400" b="1" dirty="0" err="1">
                <a:solidFill>
                  <a:srgbClr val="FF0000"/>
                </a:solidFill>
                <a:latin typeface="Comic Sans MS" pitchFamily="66" charset="0"/>
              </a:rPr>
              <a:t>Range</a:t>
            </a:r>
            <a:r>
              <a:rPr lang="tr-TR" sz="2400" b="1" dirty="0">
                <a:solidFill>
                  <a:srgbClr val="FF0000"/>
                </a:solidFill>
                <a:latin typeface="Comic Sans MS" pitchFamily="66" charset="0"/>
              </a:rPr>
              <a:t> (0 – 25 </a:t>
            </a:r>
            <a:r>
              <a:rPr lang="tr-TR" sz="2400" b="1" dirty="0" err="1">
                <a:solidFill>
                  <a:srgbClr val="FF0000"/>
                </a:solidFill>
                <a:latin typeface="Comic Sans MS" pitchFamily="66" charset="0"/>
              </a:rPr>
              <a:t>mA</a:t>
            </a:r>
            <a:r>
              <a:rPr lang="tr-TR" sz="2400" b="1" dirty="0">
                <a:solidFill>
                  <a:srgbClr val="FF0000"/>
                </a:solidFill>
                <a:latin typeface="Comic Sans MS" pitchFamily="66" charset="0"/>
              </a:rPr>
              <a:t>)</a:t>
            </a:r>
          </a:p>
        </p:txBody>
      </p:sp>
      <p:sp>
        <p:nvSpPr>
          <p:cNvPr id="3" name="2 İçerik Yer Tutucusu"/>
          <p:cNvSpPr>
            <a:spLocks noGrp="1"/>
          </p:cNvSpPr>
          <p:nvPr>
            <p:ph sz="half" idx="1"/>
          </p:nvPr>
        </p:nvSpPr>
        <p:spPr/>
        <p:txBody>
          <a:bodyPr>
            <a:normAutofit/>
          </a:bodyPr>
          <a:lstStyle/>
          <a:p>
            <a:r>
              <a:rPr lang="en-US" b="1" dirty="0" smtClean="0">
                <a:latin typeface="Comic Sans MS" pitchFamily="66" charset="0"/>
              </a:rPr>
              <a:t>Slight increase in blood pressure</a:t>
            </a:r>
            <a:r>
              <a:rPr lang="tr-TR" b="1" dirty="0" smtClean="0">
                <a:latin typeface="Comic Sans MS" pitchFamily="66" charset="0"/>
              </a:rPr>
              <a:t>, </a:t>
            </a:r>
            <a:r>
              <a:rPr lang="en-US" b="1" dirty="0" smtClean="0">
                <a:latin typeface="Comic Sans MS" pitchFamily="66" charset="0"/>
              </a:rPr>
              <a:t>cramping in muscles over 10mA, hanging or sticking to the electric current source (upper limit of being able to </a:t>
            </a:r>
            <a:r>
              <a:rPr lang="tr-TR" b="1" dirty="0" err="1" smtClean="0">
                <a:latin typeface="Comic Sans MS" pitchFamily="66" charset="0"/>
              </a:rPr>
              <a:t>move</a:t>
            </a:r>
            <a:r>
              <a:rPr lang="tr-TR" b="1" dirty="0" smtClean="0">
                <a:latin typeface="Comic Sans MS" pitchFamily="66" charset="0"/>
              </a:rPr>
              <a:t> </a:t>
            </a:r>
            <a:r>
              <a:rPr lang="tr-TR" b="1" dirty="0" err="1" smtClean="0">
                <a:latin typeface="Comic Sans MS" pitchFamily="66" charset="0"/>
              </a:rPr>
              <a:t>away</a:t>
            </a:r>
            <a:r>
              <a:rPr lang="en-US" b="1" dirty="0" smtClean="0">
                <a:latin typeface="Comic Sans MS" pitchFamily="66" charset="0"/>
              </a:rPr>
              <a:t> from the current), long term breathing difficulty. This range is usually not lethal.</a:t>
            </a:r>
            <a:br>
              <a:rPr lang="en-US" b="1" dirty="0" smtClean="0">
                <a:latin typeface="Comic Sans MS" pitchFamily="66" charset="0"/>
              </a:rPr>
            </a:br>
            <a:endParaRPr lang="tr-TR" dirty="0"/>
          </a:p>
        </p:txBody>
      </p:sp>
      <p:pic>
        <p:nvPicPr>
          <p:cNvPr id="7" name="Resim 69" descr="http://cdn.meijielectric.ph/wp-content/uploads/2011/11/electric-grounds.jpg"/>
          <p:cNvPicPr>
            <a:picLocks noGrp="1" noChangeAspect="1" noChangeArrowheads="1"/>
          </p:cNvPicPr>
          <p:nvPr>
            <p:ph sz="half" idx="2"/>
          </p:nvPr>
        </p:nvPicPr>
        <p:blipFill>
          <a:blip r:embed="rId2"/>
          <a:srcRect/>
          <a:stretch>
            <a:fillRect/>
          </a:stretch>
        </p:blipFill>
        <p:spPr bwMode="auto">
          <a:xfrm>
            <a:off x="6524628" y="1571612"/>
            <a:ext cx="2786082" cy="4143404"/>
          </a:xfrm>
          <a:prstGeom prst="rect">
            <a:avLst/>
          </a:prstGeom>
          <a:noFill/>
          <a:ln w="9525">
            <a:noFill/>
            <a:miter lim="800000"/>
            <a:headEnd/>
            <a:tailEnd/>
          </a:ln>
        </p:spPr>
      </p:pic>
    </p:spTree>
    <p:extLst>
      <p:ext uri="{BB962C8B-B14F-4D97-AF65-F5344CB8AC3E}">
        <p14:creationId xmlns:p14="http://schemas.microsoft.com/office/powerpoint/2010/main" val="3094367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a:solidFill>
                  <a:srgbClr val="FF0000"/>
                </a:solidFill>
                <a:latin typeface="Comic Sans MS" pitchFamily="66" charset="0"/>
              </a:rPr>
              <a:t>II. </a:t>
            </a:r>
            <a:r>
              <a:rPr lang="tr-TR" sz="2400" b="1" dirty="0" err="1">
                <a:solidFill>
                  <a:srgbClr val="FF0000"/>
                </a:solidFill>
                <a:latin typeface="Comic Sans MS" pitchFamily="66" charset="0"/>
              </a:rPr>
              <a:t>Range</a:t>
            </a:r>
            <a:r>
              <a:rPr lang="tr-TR" sz="2400" b="1" dirty="0">
                <a:solidFill>
                  <a:srgbClr val="FF0000"/>
                </a:solidFill>
                <a:latin typeface="Comic Sans MS" pitchFamily="66" charset="0"/>
              </a:rPr>
              <a:t> (25 – 80 </a:t>
            </a:r>
            <a:r>
              <a:rPr lang="tr-TR" sz="2400" b="1" dirty="0" err="1">
                <a:solidFill>
                  <a:srgbClr val="FF0000"/>
                </a:solidFill>
                <a:latin typeface="Comic Sans MS" pitchFamily="66" charset="0"/>
              </a:rPr>
              <a:t>mA</a:t>
            </a:r>
            <a:r>
              <a:rPr lang="tr-TR" sz="2400" b="1" dirty="0">
                <a:solidFill>
                  <a:srgbClr val="FF0000"/>
                </a:solidFill>
                <a:latin typeface="Comic Sans MS" pitchFamily="66" charset="0"/>
              </a:rPr>
              <a:t>)</a:t>
            </a:r>
            <a:endParaRPr lang="tr-TR" sz="2400" b="1" dirty="0">
              <a:solidFill>
                <a:srgbClr val="FF0000"/>
              </a:solidFill>
              <a:latin typeface="Comic Sans MS" pitchFamily="66" charset="0"/>
            </a:endParaRPr>
          </a:p>
        </p:txBody>
      </p:sp>
      <p:sp>
        <p:nvSpPr>
          <p:cNvPr id="3" name="2 İçerik Yer Tutucusu"/>
          <p:cNvSpPr>
            <a:spLocks noGrp="1"/>
          </p:cNvSpPr>
          <p:nvPr>
            <p:ph sz="half" idx="1"/>
          </p:nvPr>
        </p:nvSpPr>
        <p:spPr/>
        <p:txBody>
          <a:bodyPr>
            <a:normAutofit fontScale="92500" lnSpcReduction="10000"/>
          </a:bodyPr>
          <a:lstStyle/>
          <a:p>
            <a:r>
              <a:rPr lang="en-US" b="1" dirty="0" smtClean="0">
                <a:latin typeface="Comic Sans MS" pitchFamily="66" charset="0"/>
              </a:rPr>
              <a:t>If the heart is exposed to electrical current for more than 30 seconds, it may </a:t>
            </a:r>
            <a:r>
              <a:rPr lang="tr-TR" b="1" dirty="0" smtClean="0">
                <a:latin typeface="Comic Sans MS" pitchFamily="66" charset="0"/>
              </a:rPr>
              <a:t>stop</a:t>
            </a:r>
            <a:r>
              <a:rPr lang="en-US" b="1" dirty="0" smtClean="0">
                <a:latin typeface="Comic Sans MS" pitchFamily="66" charset="0"/>
              </a:rPr>
              <a:t>, resulting in difficulty breathing due to cramping into the muscles. This interval can cause death because of trembling in the heartbeat, no oxygen transfer to the affected cells, and no blood circulation</a:t>
            </a:r>
            <a:r>
              <a:rPr lang="tr-TR" b="1" dirty="0" smtClean="0">
                <a:latin typeface="Comic Sans MS" pitchFamily="66" charset="0"/>
              </a:rPr>
              <a:t>.</a:t>
            </a:r>
            <a:endParaRPr lang="tr-TR" b="1" dirty="0">
              <a:latin typeface="Comic Sans MS" pitchFamily="66" charset="0"/>
            </a:endParaRPr>
          </a:p>
        </p:txBody>
      </p:sp>
      <p:pic>
        <p:nvPicPr>
          <p:cNvPr id="5" name="Resim 72"/>
          <p:cNvPicPr>
            <a:picLocks noGrp="1" noChangeAspect="1" noChangeArrowheads="1"/>
          </p:cNvPicPr>
          <p:nvPr>
            <p:ph sz="half" idx="2"/>
          </p:nvPr>
        </p:nvPicPr>
        <p:blipFill>
          <a:blip r:embed="rId2"/>
          <a:srcRect/>
          <a:stretch>
            <a:fillRect/>
          </a:stretch>
        </p:blipFill>
        <p:spPr bwMode="auto">
          <a:xfrm>
            <a:off x="6453190" y="1571613"/>
            <a:ext cx="3071834" cy="4286279"/>
          </a:xfrm>
          <a:prstGeom prst="rect">
            <a:avLst/>
          </a:prstGeom>
          <a:noFill/>
          <a:ln w="9525">
            <a:noFill/>
            <a:miter lim="800000"/>
            <a:headEnd/>
            <a:tailEnd/>
          </a:ln>
        </p:spPr>
      </p:pic>
    </p:spTree>
    <p:extLst>
      <p:ext uri="{BB962C8B-B14F-4D97-AF65-F5344CB8AC3E}">
        <p14:creationId xmlns:p14="http://schemas.microsoft.com/office/powerpoint/2010/main" val="1159895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a:solidFill>
                  <a:srgbClr val="FF0000"/>
                </a:solidFill>
                <a:latin typeface="Comic Sans MS" pitchFamily="66" charset="0"/>
              </a:rPr>
              <a:t>III. </a:t>
            </a:r>
            <a:r>
              <a:rPr lang="tr-TR" sz="2400" b="1" dirty="0" err="1">
                <a:solidFill>
                  <a:srgbClr val="FF0000"/>
                </a:solidFill>
                <a:latin typeface="Comic Sans MS" pitchFamily="66" charset="0"/>
              </a:rPr>
              <a:t>Range</a:t>
            </a:r>
            <a:r>
              <a:rPr lang="tr-TR" sz="2400" b="1" dirty="0">
                <a:solidFill>
                  <a:srgbClr val="FF0000"/>
                </a:solidFill>
                <a:latin typeface="Comic Sans MS" pitchFamily="66" charset="0"/>
              </a:rPr>
              <a:t> (80 – 5000 </a:t>
            </a:r>
            <a:r>
              <a:rPr lang="tr-TR" sz="2400" b="1" dirty="0" err="1">
                <a:solidFill>
                  <a:srgbClr val="FF0000"/>
                </a:solidFill>
                <a:latin typeface="Comic Sans MS" pitchFamily="66" charset="0"/>
              </a:rPr>
              <a:t>mA</a:t>
            </a:r>
            <a:r>
              <a:rPr lang="tr-TR" sz="2400" b="1" dirty="0">
                <a:solidFill>
                  <a:srgbClr val="FF0000"/>
                </a:solidFill>
                <a:latin typeface="Comic Sans MS" pitchFamily="66" charset="0"/>
              </a:rPr>
              <a:t>)</a:t>
            </a:r>
            <a:endParaRPr lang="tr-TR" sz="2400" b="1" dirty="0">
              <a:solidFill>
                <a:srgbClr val="FF0000"/>
              </a:solidFill>
              <a:latin typeface="Comic Sans MS" pitchFamily="66" charset="0"/>
            </a:endParaRPr>
          </a:p>
        </p:txBody>
      </p:sp>
      <p:sp>
        <p:nvSpPr>
          <p:cNvPr id="3" name="2 İçerik Yer Tutucusu"/>
          <p:cNvSpPr>
            <a:spLocks noGrp="1"/>
          </p:cNvSpPr>
          <p:nvPr>
            <p:ph sz="half" idx="1"/>
          </p:nvPr>
        </p:nvSpPr>
        <p:spPr/>
        <p:txBody>
          <a:bodyPr/>
          <a:lstStyle/>
          <a:p>
            <a:r>
              <a:rPr lang="en-US" b="1" dirty="0" smtClean="0">
                <a:latin typeface="Comic Sans MS" pitchFamily="66" charset="0"/>
              </a:rPr>
              <a:t>Excessive blood pressure, difficulty in breathing, and vibrations of the heart flaps occur 0.3 seconds after the flow is exposed and sudden cardiac arrest is observed.</a:t>
            </a:r>
            <a:endParaRPr lang="tr-TR" b="1" dirty="0">
              <a:latin typeface="Comic Sans MS" pitchFamily="66" charset="0"/>
            </a:endParaRPr>
          </a:p>
        </p:txBody>
      </p:sp>
      <p:graphicFrame>
        <p:nvGraphicFramePr>
          <p:cNvPr id="150530" name="Object 4"/>
          <p:cNvGraphicFramePr>
            <a:graphicFrameLocks noGrp="1" noChangeAspect="1"/>
          </p:cNvGraphicFramePr>
          <p:nvPr>
            <p:ph sz="half" idx="2"/>
          </p:nvPr>
        </p:nvGraphicFramePr>
        <p:xfrm>
          <a:off x="6524629" y="1643050"/>
          <a:ext cx="2786081" cy="3786214"/>
        </p:xfrm>
        <a:graphic>
          <a:graphicData uri="http://schemas.openxmlformats.org/presentationml/2006/ole">
            <mc:AlternateContent xmlns:mc="http://schemas.openxmlformats.org/markup-compatibility/2006">
              <mc:Choice xmlns:v="urn:schemas-microsoft-com:vml" Requires="v">
                <p:oleObj spid="_x0000_s1026" name="Bit Eşlem Resmi" r:id="rId3" imgW="1876190" imgH="1867161" progId="PBrush">
                  <p:embed/>
                </p:oleObj>
              </mc:Choice>
              <mc:Fallback>
                <p:oleObj name="Bit Eşlem Resmi" r:id="rId3" imgW="1876190" imgH="1867161" progId="PBrush">
                  <p:embed/>
                  <p:pic>
                    <p:nvPicPr>
                      <p:cNvPr id="15053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24629" y="1643050"/>
                        <a:ext cx="2786081" cy="37862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49867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a:solidFill>
                  <a:srgbClr val="FF0000"/>
                </a:solidFill>
                <a:latin typeface="Comic Sans MS" pitchFamily="66" charset="0"/>
              </a:rPr>
              <a:t>IV. </a:t>
            </a:r>
            <a:r>
              <a:rPr lang="tr-TR" sz="2800" b="1" dirty="0" err="1">
                <a:solidFill>
                  <a:srgbClr val="FF0000"/>
                </a:solidFill>
                <a:latin typeface="Comic Sans MS" pitchFamily="66" charset="0"/>
              </a:rPr>
              <a:t>Range</a:t>
            </a:r>
            <a:r>
              <a:rPr lang="tr-TR" sz="2800" b="1" dirty="0">
                <a:solidFill>
                  <a:srgbClr val="FF0000"/>
                </a:solidFill>
                <a:latin typeface="Comic Sans MS" pitchFamily="66" charset="0"/>
              </a:rPr>
              <a:t> (5000 </a:t>
            </a:r>
            <a:r>
              <a:rPr lang="tr-TR" sz="2800" b="1" dirty="0" err="1">
                <a:solidFill>
                  <a:srgbClr val="FF0000"/>
                </a:solidFill>
                <a:latin typeface="Comic Sans MS" pitchFamily="66" charset="0"/>
              </a:rPr>
              <a:t>mA</a:t>
            </a:r>
            <a:r>
              <a:rPr lang="tr-TR" sz="2800" b="1" dirty="0">
                <a:solidFill>
                  <a:srgbClr val="FF0000"/>
                </a:solidFill>
                <a:latin typeface="Comic Sans MS" pitchFamily="66" charset="0"/>
              </a:rPr>
              <a:t> -)</a:t>
            </a:r>
            <a:endParaRPr lang="tr-TR" sz="2800" b="1" dirty="0">
              <a:solidFill>
                <a:srgbClr val="FF0000"/>
              </a:solidFill>
              <a:latin typeface="Comic Sans MS" pitchFamily="66" charset="0"/>
            </a:endParaRPr>
          </a:p>
        </p:txBody>
      </p:sp>
      <p:sp>
        <p:nvSpPr>
          <p:cNvPr id="3" name="2 İçerik Yer Tutucusu"/>
          <p:cNvSpPr>
            <a:spLocks noGrp="1"/>
          </p:cNvSpPr>
          <p:nvPr>
            <p:ph sz="half" idx="1"/>
          </p:nvPr>
        </p:nvSpPr>
        <p:spPr/>
        <p:txBody>
          <a:bodyPr>
            <a:normAutofit/>
          </a:bodyPr>
          <a:lstStyle/>
          <a:p>
            <a:r>
              <a:rPr lang="en-US" b="1" dirty="0" smtClean="0">
                <a:latin typeface="Comic Sans MS" pitchFamily="66" charset="0"/>
              </a:rPr>
              <a:t>High voltage accidents are in this region. Often the heart stops during the flow. The thermal effect of the current occurs (burns). Burning occurs in the outer parts of the body. It can be death</a:t>
            </a:r>
            <a:r>
              <a:rPr lang="tr-TR" b="1" dirty="0" err="1" smtClean="0">
                <a:latin typeface="Comic Sans MS" pitchFamily="66" charset="0"/>
              </a:rPr>
              <a:t>ly</a:t>
            </a:r>
            <a:r>
              <a:rPr lang="en-US" b="1" dirty="0" smtClean="0">
                <a:latin typeface="Comic Sans MS" pitchFamily="66" charset="0"/>
              </a:rPr>
              <a:t> in a few days or weeks</a:t>
            </a:r>
            <a:endParaRPr lang="tr-TR" b="1" dirty="0">
              <a:latin typeface="Comic Sans MS" pitchFamily="66" charset="0"/>
            </a:endParaRPr>
          </a:p>
        </p:txBody>
      </p:sp>
      <p:pic>
        <p:nvPicPr>
          <p:cNvPr id="7" name="Resim 79"/>
          <p:cNvPicPr>
            <a:picLocks noGrp="1" noChangeAspect="1" noChangeArrowheads="1"/>
          </p:cNvPicPr>
          <p:nvPr>
            <p:ph sz="half" idx="2"/>
          </p:nvPr>
        </p:nvPicPr>
        <p:blipFill>
          <a:blip r:embed="rId2"/>
          <a:srcRect/>
          <a:stretch>
            <a:fillRect/>
          </a:stretch>
        </p:blipFill>
        <p:spPr bwMode="auto">
          <a:xfrm>
            <a:off x="6810380" y="1357298"/>
            <a:ext cx="3071834" cy="4500594"/>
          </a:xfrm>
          <a:prstGeom prst="rect">
            <a:avLst/>
          </a:prstGeom>
          <a:noFill/>
          <a:ln w="9525">
            <a:noFill/>
            <a:miter lim="800000"/>
            <a:headEnd/>
            <a:tailEnd/>
          </a:ln>
        </p:spPr>
      </p:pic>
    </p:spTree>
    <p:extLst>
      <p:ext uri="{BB962C8B-B14F-4D97-AF65-F5344CB8AC3E}">
        <p14:creationId xmlns:p14="http://schemas.microsoft.com/office/powerpoint/2010/main" val="23900959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271</Words>
  <Application>Microsoft Office PowerPoint</Application>
  <PresentationFormat>Geniş ekran</PresentationFormat>
  <Paragraphs>29</Paragraphs>
  <Slides>9</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9</vt:i4>
      </vt:variant>
    </vt:vector>
  </HeadingPairs>
  <TitlesOfParts>
    <vt:vector size="16" baseType="lpstr">
      <vt:lpstr>Arial</vt:lpstr>
      <vt:lpstr>Calibri</vt:lpstr>
      <vt:lpstr>Calibri Light</vt:lpstr>
      <vt:lpstr>Comic Sans MS</vt:lpstr>
      <vt:lpstr>Times New Roman</vt:lpstr>
      <vt:lpstr>Office Teması</vt:lpstr>
      <vt:lpstr>Bit Eşlem Resmi</vt:lpstr>
      <vt:lpstr>PowerPoint Sunusu</vt:lpstr>
      <vt:lpstr>7- WORKING WITH ELECTRIC EQUIPMENT</vt:lpstr>
      <vt:lpstr>PowerPoint Sunusu</vt:lpstr>
      <vt:lpstr>Physiological Effects of Electrical Current</vt:lpstr>
      <vt:lpstr>Factors influencing risk of death when exposed to electrical shock</vt:lpstr>
      <vt:lpstr>I. Range (0 – 25 mA)</vt:lpstr>
      <vt:lpstr>II. Range (25 – 80 mA)</vt:lpstr>
      <vt:lpstr>III. Range (80 – 5000 mA)</vt:lpstr>
      <vt:lpstr>IV. Range (5000 mA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KİMYA_MCANEL</dc:creator>
  <cp:lastModifiedBy>KİMYA_MCANEL</cp:lastModifiedBy>
  <cp:revision>1</cp:revision>
  <dcterms:created xsi:type="dcterms:W3CDTF">2017-11-23T08:19:15Z</dcterms:created>
  <dcterms:modified xsi:type="dcterms:W3CDTF">2017-11-23T08:20:01Z</dcterms:modified>
</cp:coreProperties>
</file>