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84" r:id="rId2"/>
  </p:sldMasterIdLst>
  <p:notesMasterIdLst>
    <p:notesMasterId r:id="rId12"/>
  </p:notesMasterIdLst>
  <p:sldIdLst>
    <p:sldId id="418" r:id="rId3"/>
    <p:sldId id="469" r:id="rId4"/>
    <p:sldId id="470" r:id="rId5"/>
    <p:sldId id="474" r:id="rId6"/>
    <p:sldId id="471" r:id="rId7"/>
    <p:sldId id="475" r:id="rId8"/>
    <p:sldId id="472" r:id="rId9"/>
    <p:sldId id="473" r:id="rId10"/>
    <p:sldId id="476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3CFD6B-7959-47A2-B35F-9BC3A42264C4}" type="datetimeFigureOut">
              <a:rPr lang="tr-TR" smtClean="0"/>
              <a:t>1.4.2018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C77E9F-B426-43E0-ABF1-C906BD23CB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9827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C77E9F-B426-43E0-ABF1-C906BD23CBAC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82102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9C2BA-AF80-458A-9BE0-0C7B976F0A96}" type="datetime1">
              <a:rPr lang="tr-TR" smtClean="0"/>
              <a:t>1.4.2018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3204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9311A-F0FB-4BDD-8230-E91FA1DBCCC0}" type="datetime1">
              <a:rPr lang="tr-TR" smtClean="0"/>
              <a:t>1.4.2018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4169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15A73-8BC7-45AF-B9E8-3D6E077F5800}" type="datetime1">
              <a:rPr lang="tr-TR" smtClean="0"/>
              <a:t>1.4.2018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13093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13" name="12 Yuvarlatılmış Dikdörtgen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727200" y="3200400"/>
            <a:ext cx="85344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CC6AF-47C6-4BD0-871B-7E5C4B6C8C46}" type="datetime1">
              <a:rPr lang="tr-TR" smtClean="0">
                <a:solidFill>
                  <a:srgbClr val="04617B"/>
                </a:solidFill>
              </a:rPr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83909" y="1449304"/>
            <a:ext cx="12028716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0" name="9 Dikdörtgen"/>
          <p:cNvSpPr/>
          <p:nvPr/>
        </p:nvSpPr>
        <p:spPr>
          <a:xfrm>
            <a:off x="83909" y="1396720"/>
            <a:ext cx="12028716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1" name="10 Dikdörtgen"/>
          <p:cNvSpPr/>
          <p:nvPr/>
        </p:nvSpPr>
        <p:spPr>
          <a:xfrm>
            <a:off x="83909" y="2976649"/>
            <a:ext cx="12028716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609600" y="1505931"/>
            <a:ext cx="109728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0706898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69E2D-B12E-490B-9867-4108C7A5D2E2}" type="datetime1">
              <a:rPr lang="tr-TR" smtClean="0">
                <a:solidFill>
                  <a:srgbClr val="04617B"/>
                </a:solidFill>
              </a:rPr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1036320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1296517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10" name="9 Yuvarlatılmış Dikdörtgen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952501"/>
            <a:ext cx="103632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547938"/>
            <a:ext cx="103632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70E0D-3C90-41D1-981F-CF7826D29174}" type="datetime1">
              <a:rPr lang="tr-TR" smtClean="0">
                <a:solidFill>
                  <a:srgbClr val="04617B"/>
                </a:solidFill>
              </a:rPr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1066800" y="6172200"/>
            <a:ext cx="5334000" cy="457200"/>
          </a:xfrm>
        </p:spPr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Dikdörtgen"/>
          <p:cNvSpPr/>
          <p:nvPr/>
        </p:nvSpPr>
        <p:spPr>
          <a:xfrm flipV="1">
            <a:off x="92550" y="2376830"/>
            <a:ext cx="120180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7 Dikdörtgen"/>
          <p:cNvSpPr/>
          <p:nvPr/>
        </p:nvSpPr>
        <p:spPr>
          <a:xfrm>
            <a:off x="92195" y="2341476"/>
            <a:ext cx="12018375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9" name="8 Dikdörtgen"/>
          <p:cNvSpPr/>
          <p:nvPr/>
        </p:nvSpPr>
        <p:spPr>
          <a:xfrm>
            <a:off x="91075" y="2468880"/>
            <a:ext cx="12019495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04145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BDBF4-082D-406C-87B3-8CB7D872E42C}" type="datetime1">
              <a:rPr lang="tr-TR" smtClean="0">
                <a:solidFill>
                  <a:srgbClr val="04617B"/>
                </a:solidFill>
              </a:rPr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65786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7417186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6040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22459-2068-423E-99D0-876EFE415E27}" type="datetime1">
              <a:rPr lang="tr-TR" smtClean="0">
                <a:solidFill>
                  <a:srgbClr val="04617B"/>
                </a:solidFill>
              </a:rPr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half" idx="2"/>
          </p:nvPr>
        </p:nvSpPr>
        <p:spPr>
          <a:xfrm>
            <a:off x="12192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4"/>
          </p:nvPr>
        </p:nvSpPr>
        <p:spPr>
          <a:xfrm>
            <a:off x="66040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5771550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01091-3956-432E-A357-397548C843D9}" type="datetime1">
              <a:rPr lang="tr-TR" smtClean="0">
                <a:solidFill>
                  <a:srgbClr val="04617B"/>
                </a:solidFill>
              </a:rPr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19380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90C1F-DA4A-49BA-BE82-F58E49F3DC04}" type="datetime1">
              <a:rPr lang="tr-TR" smtClean="0">
                <a:solidFill>
                  <a:srgbClr val="04617B"/>
                </a:solidFill>
              </a:rPr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88322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9" name="8 Yuvarlatılmış Dikdörtgen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1219200" y="1600200"/>
            <a:ext cx="2540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9C7FF-D348-4197-9A32-87300169B98A}" type="datetime1">
              <a:rPr lang="tr-TR" smtClean="0">
                <a:solidFill>
                  <a:srgbClr val="04617B"/>
                </a:solidFill>
              </a:rPr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1"/>
          </p:nvPr>
        </p:nvSpPr>
        <p:spPr>
          <a:xfrm>
            <a:off x="3962400" y="1600200"/>
            <a:ext cx="7620000" cy="44958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240718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E6F1D-83F6-4D25-BC03-E4CD577316AC}" type="datetime1">
              <a:rPr lang="tr-TR" smtClean="0"/>
              <a:t>1.4.2018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604860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4900550"/>
            <a:ext cx="97536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219200" y="5445825"/>
            <a:ext cx="97536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C9A44-C70F-416C-BC62-679D8EED67CE}" type="datetime1">
              <a:rPr lang="tr-TR" smtClean="0">
                <a:solidFill>
                  <a:srgbClr val="04617B"/>
                </a:solidFill>
              </a:rPr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5181600" cy="457200"/>
          </a:xfrm>
        </p:spPr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Dikdörtgen"/>
          <p:cNvSpPr/>
          <p:nvPr/>
        </p:nvSpPr>
        <p:spPr>
          <a:xfrm flipV="1">
            <a:off x="91076" y="4683555"/>
            <a:ext cx="120091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2" name="11 Dikdörtgen"/>
          <p:cNvSpPr/>
          <p:nvPr/>
        </p:nvSpPr>
        <p:spPr>
          <a:xfrm>
            <a:off x="91345" y="4650475"/>
            <a:ext cx="12008852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3" name="12 Dikdörtgen"/>
          <p:cNvSpPr/>
          <p:nvPr/>
        </p:nvSpPr>
        <p:spPr>
          <a:xfrm>
            <a:off x="91348" y="4773225"/>
            <a:ext cx="12008849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91078" y="66676"/>
            <a:ext cx="12002497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48690062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35CB6-BD9B-4F4C-A9B8-4AEACB21054D}" type="datetime1">
              <a:rPr lang="tr-TR" smtClean="0">
                <a:solidFill>
                  <a:srgbClr val="04617B"/>
                </a:solidFill>
              </a:rPr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375993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42"/>
            <a:ext cx="268224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2192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8AD5B-6CC5-41FC-8C39-C9A888E04342}" type="datetime1">
              <a:rPr lang="tr-TR" smtClean="0">
                <a:solidFill>
                  <a:srgbClr val="04617B"/>
                </a:solidFill>
              </a:rPr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5151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10D2C-3DD4-44F8-8327-60880C199141}" type="datetime1">
              <a:rPr lang="tr-TR" smtClean="0"/>
              <a:t>1.4.2018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4266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C7EAF-B336-4629-8F4C-73129B61DF75}" type="datetime1">
              <a:rPr lang="tr-TR" smtClean="0"/>
              <a:t>1.4.2018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9999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53A55-073E-43CA-8D8F-A215E5E63282}" type="datetime1">
              <a:rPr lang="tr-TR" smtClean="0"/>
              <a:t>1.4.2018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2658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BF0C6-F28F-4B31-8E17-40098F1BC3DC}" type="datetime1">
              <a:rPr lang="tr-TR" smtClean="0"/>
              <a:t>1.4.2018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0033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5B7C4-8226-4E05-B94A-AB114AEC6D71}" type="datetime1">
              <a:rPr lang="tr-TR" smtClean="0"/>
              <a:t>1.4.2018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3366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EE4E5-58E5-4156-BD5F-CA7DEDD3CF23}" type="datetime1">
              <a:rPr lang="tr-TR" smtClean="0"/>
              <a:t>1.4.2018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932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E8515-4B56-4B98-9AE1-8BB38D4ADF51}" type="datetime1">
              <a:rPr lang="tr-TR" smtClean="0"/>
              <a:t>1.4.2018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7923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5F6ACF-65E3-4014-9992-573943059A1E}" type="datetime1">
              <a:rPr lang="tr-TR" smtClean="0"/>
              <a:t>1.4.2018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7281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8" name="7 Yuvarlatılmış Dikdörtgen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1219200" y="274638"/>
            <a:ext cx="103632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103632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8229600" y="6191250"/>
            <a:ext cx="33020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5A89EA9-8C8D-4DEC-881C-2CDFEEFB8778}" type="datetime1">
              <a:rPr lang="tr-TR" smtClean="0">
                <a:solidFill>
                  <a:srgbClr val="04617B"/>
                </a:solidFill>
              </a:rPr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1219200" y="6172200"/>
            <a:ext cx="52832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95072" y="6210300"/>
            <a:ext cx="6096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7739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8.xml"/><Relationship Id="rId1" Type="http://schemas.openxmlformats.org/officeDocument/2006/relationships/themeOverride" Target="../theme/themeOverr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18.xml"/><Relationship Id="rId1" Type="http://schemas.openxmlformats.org/officeDocument/2006/relationships/themeOverride" Target="../theme/themeOverride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579549" y="1893194"/>
            <a:ext cx="10071279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6000" dirty="0" smtClean="0">
                <a:solidFill>
                  <a:prstClr val="black"/>
                </a:solidFill>
                <a:latin typeface="Vladimir Script" panose="03050402040407070305" pitchFamily="66" charset="0"/>
              </a:rPr>
              <a:t>Altıncı Hafta: </a:t>
            </a:r>
          </a:p>
          <a:p>
            <a:pPr algn="ctr"/>
            <a:r>
              <a:rPr lang="tr-TR" sz="6000" dirty="0" smtClean="0">
                <a:solidFill>
                  <a:prstClr val="black"/>
                </a:solidFill>
                <a:latin typeface="Vladimir Script" panose="03050402040407070305" pitchFamily="66" charset="0"/>
              </a:rPr>
              <a:t>Ana-babanın ve öğretmenin terbiye (disiplin) rolü</a:t>
            </a:r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367981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51584" y="908720"/>
            <a:ext cx="7344816" cy="4968552"/>
          </a:xfrm>
          <a:prstGeom prst="rect">
            <a:avLst/>
          </a:prstGeom>
        </p:spPr>
      </p:pic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09808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3592" y="764704"/>
            <a:ext cx="7776864" cy="5472608"/>
          </a:xfrm>
          <a:prstGeom prst="rect">
            <a:avLst/>
          </a:prstGeom>
        </p:spPr>
      </p:pic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7327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6716" y="875764"/>
            <a:ext cx="6886680" cy="4790940"/>
          </a:xfrm>
          <a:prstGeom prst="rect">
            <a:avLst/>
          </a:prstGeom>
        </p:spPr>
      </p:pic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31261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0070C0"/>
                </a:solidFill>
              </a:rPr>
              <a:t>Terbiye (Disiplin)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838200" y="3219717"/>
            <a:ext cx="10515600" cy="2957245"/>
          </a:xfrm>
        </p:spPr>
        <p:txBody>
          <a:bodyPr/>
          <a:lstStyle/>
          <a:p>
            <a:r>
              <a:rPr lang="tr-TR" dirty="0" smtClean="0">
                <a:solidFill>
                  <a:srgbClr val="0070C0"/>
                </a:solidFill>
              </a:rPr>
              <a:t>‘Disiplin, başkalarına ve kendine karşı özen ve saygı’ göstermektir.</a:t>
            </a:r>
          </a:p>
          <a:p>
            <a:r>
              <a:rPr lang="tr-TR" dirty="0" smtClean="0">
                <a:solidFill>
                  <a:srgbClr val="0070C0"/>
                </a:solidFill>
              </a:rPr>
              <a:t>Terbiye edilmiş, yani belli beceri, alışkanlık ve kuralları öğrenmiş ve içselleştirmiş bir çocuğun ‘yaptığı ve yapmaktan çekindiği şey, her şeyden önce kendiliğinden yapmak istemediği şeydir.’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50417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0070C0"/>
                </a:solidFill>
              </a:rPr>
              <a:t>Terbiye Dönemi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219200" y="2807594"/>
            <a:ext cx="10363200" cy="3212206"/>
          </a:xfrm>
        </p:spPr>
        <p:txBody>
          <a:bodyPr/>
          <a:lstStyle/>
          <a:p>
            <a:r>
              <a:rPr lang="tr-TR" dirty="0" smtClean="0">
                <a:solidFill>
                  <a:srgbClr val="0070C0"/>
                </a:solidFill>
              </a:rPr>
              <a:t>Bebeklik ve çocukluk, uygar bir insan olmak için gerekli görülen beceri, alışkanlık ve kuralların öğrenildiği bir dönemdir. Bu yüzden bu döneme ‘ehlileştirme dönemi’ diyenler de vardır</a:t>
            </a:r>
            <a:r>
              <a:rPr lang="tr-TR" dirty="0" smtClean="0"/>
              <a:t>.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8998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Terbiyenin genel/ yanlış yolları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219200" y="3090930"/>
            <a:ext cx="10363200" cy="2928870"/>
          </a:xfrm>
        </p:spPr>
        <p:txBody>
          <a:bodyPr>
            <a:normAutofit/>
          </a:bodyPr>
          <a:lstStyle/>
          <a:p>
            <a:r>
              <a:rPr lang="tr-TR" sz="36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Çocuklara bağırma, üzerine yürüme, itekleme, dayak, yerme, tehdit etme, alay etme ve azarlama evlerde ve okullarda olağan durumlardır; bu tepkilerin disiplini oluşturduğuna inanan yetişkinler yanlış bilgilendirilmişlerdir.</a:t>
            </a:r>
            <a:endParaRPr lang="tr-TR" sz="36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9824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0070C0"/>
                </a:solidFill>
              </a:rPr>
              <a:t>Köşe yastığı gibi çocuklar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609600" y="2871989"/>
            <a:ext cx="10972800" cy="3254175"/>
          </a:xfrm>
        </p:spPr>
        <p:txBody>
          <a:bodyPr>
            <a:normAutofit/>
          </a:bodyPr>
          <a:lstStyle/>
          <a:p>
            <a:r>
              <a:rPr lang="tr-TR" sz="36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Edilgenlik, utangaçlık, suskunluk, iddiasızlık ve sakınma gibi aşırı kontrollü davranışlar da birer disiplin sorunudur.</a:t>
            </a:r>
            <a:endParaRPr lang="tr-TR" sz="36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69480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Çocuk ve ana-baba etkileşimi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219200" y="2987898"/>
            <a:ext cx="10363200" cy="3031901"/>
          </a:xfrm>
        </p:spPr>
        <p:txBody>
          <a:bodyPr/>
          <a:lstStyle/>
          <a:p>
            <a:r>
              <a:rPr lang="tr-TR" dirty="0" smtClean="0"/>
              <a:t>Toplumsal sistemlerde ilişkiler gereksinmeleri karşılamanın birincil aracıdırlar,</a:t>
            </a:r>
          </a:p>
          <a:p>
            <a:r>
              <a:rPr lang="tr-TR" dirty="0" smtClean="0"/>
              <a:t>İlişkiler gereksinmeleri karşıladığında pek az disiplin sorunu </a:t>
            </a:r>
            <a:r>
              <a:rPr lang="tr-TR" smtClean="0"/>
              <a:t>ortaya çıkar. 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1332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Hisse Senedi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Hisse Senedi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Hisse Senedi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3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4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5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1045</TotalTime>
  <Words>230</Words>
  <Application>Microsoft Office PowerPoint</Application>
  <PresentationFormat>Geniş ekran</PresentationFormat>
  <Paragraphs>24</Paragraphs>
  <Slides>9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9</vt:i4>
      </vt:variant>
    </vt:vector>
  </HeadingPairs>
  <TitlesOfParts>
    <vt:vector size="19" baseType="lpstr">
      <vt:lpstr>Arial</vt:lpstr>
      <vt:lpstr>Calibri</vt:lpstr>
      <vt:lpstr>Calibri Light</vt:lpstr>
      <vt:lpstr>Franklin Gothic Book</vt:lpstr>
      <vt:lpstr>Perpetua</vt:lpstr>
      <vt:lpstr>Times New Roman</vt:lpstr>
      <vt:lpstr>Vladimir Script</vt:lpstr>
      <vt:lpstr>Wingdings 2</vt:lpstr>
      <vt:lpstr>Office Teması</vt:lpstr>
      <vt:lpstr>2_Hisse Senedi</vt:lpstr>
      <vt:lpstr>PowerPoint Sunusu</vt:lpstr>
      <vt:lpstr>PowerPoint Sunusu</vt:lpstr>
      <vt:lpstr>PowerPoint Sunusu</vt:lpstr>
      <vt:lpstr>PowerPoint Sunusu</vt:lpstr>
      <vt:lpstr>Terbiye (Disiplin)</vt:lpstr>
      <vt:lpstr>Terbiye Dönemi</vt:lpstr>
      <vt:lpstr>Terbiyenin genel/ yanlış yolları</vt:lpstr>
      <vt:lpstr>Köşe yastığı gibi çocuklar</vt:lpstr>
      <vt:lpstr>Çocuk ve ana-baba etkileşimi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Hedef: Çevre okuryazarı olmak</dc:title>
  <dc:creator>rm</dc:creator>
  <cp:lastModifiedBy>rm_pc</cp:lastModifiedBy>
  <cp:revision>125</cp:revision>
  <dcterms:created xsi:type="dcterms:W3CDTF">2016-02-29T19:43:42Z</dcterms:created>
  <dcterms:modified xsi:type="dcterms:W3CDTF">2018-04-01T12:09:46Z</dcterms:modified>
  <cp:contentStatus>Tamamlandı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