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11"/>
  </p:notesMasterIdLst>
  <p:sldIdLst>
    <p:sldId id="258" r:id="rId2"/>
    <p:sldId id="259" r:id="rId3"/>
    <p:sldId id="260" r:id="rId4"/>
    <p:sldId id="276" r:id="rId5"/>
    <p:sldId id="265" r:id="rId6"/>
    <p:sldId id="267" r:id="rId7"/>
    <p:sldId id="268" r:id="rId8"/>
    <p:sldId id="270" r:id="rId9"/>
    <p:sldId id="273" r:id="rId10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35"/>
    <p:restoredTop sz="94410"/>
  </p:normalViewPr>
  <p:slideViewPr>
    <p:cSldViewPr snapToGrid="0">
      <p:cViewPr varScale="1">
        <p:scale>
          <a:sx n="80" d="100"/>
          <a:sy n="80" d="100"/>
        </p:scale>
        <p:origin x="-96" y="-5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2AD7D76-8E86-6440-9C4A-229D36D5FCD5}" type="datetimeFigureOut">
              <a:rPr lang="en-US" smtClean="0"/>
              <a:pPr/>
              <a:t>2/5/2020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F7330E-256C-EF47-BCDD-38F40C11CCE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6034203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4 Metin Yer Tutucusu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 Yer Tutucusu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CC0CF-01EB-4F0F-9721-65DD1B7555C8}" type="datetimeFigureOut">
              <a:rPr lang="tr-TR" smtClean="0"/>
              <a:pPr/>
              <a:t>05.02.2020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3831-9CD9-4709-B335-01A5869694F7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0851" y="638299"/>
            <a:ext cx="10972800" cy="4525963"/>
          </a:xfrm>
        </p:spPr>
        <p:txBody>
          <a:bodyPr/>
          <a:lstStyle/>
          <a:p>
            <a:r>
              <a:rPr lang="tr-TR" dirty="0"/>
              <a:t>Gazlardan arınan ve oksitlenen metal kron kontrol edilerek kumlanır ve temizlenir. </a:t>
            </a:r>
            <a:endParaRPr lang="tr-TR" dirty="0" smtClean="0"/>
          </a:p>
          <a:p>
            <a:r>
              <a:rPr lang="tr-TR" dirty="0"/>
              <a:t>P</a:t>
            </a:r>
            <a:r>
              <a:rPr lang="tr-TR" dirty="0" smtClean="0"/>
              <a:t>orselenin </a:t>
            </a:r>
            <a:r>
              <a:rPr lang="tr-TR" dirty="0"/>
              <a:t>metal desteğe tutunmasını artırmak ve metal renginin alttan görünmesini önlemek </a:t>
            </a:r>
            <a:r>
              <a:rPr lang="tr-TR" dirty="0" smtClean="0"/>
              <a:t>amacıyla </a:t>
            </a:r>
            <a:r>
              <a:rPr lang="tr-TR" dirty="0" err="1" smtClean="0"/>
              <a:t>opak</a:t>
            </a:r>
            <a:r>
              <a:rPr lang="tr-TR" dirty="0" smtClean="0"/>
              <a:t> porselen uygulaması işlemine </a:t>
            </a:r>
            <a:r>
              <a:rPr lang="tr-TR" dirty="0"/>
              <a:t>geçilir. </a:t>
            </a:r>
            <a:endParaRPr lang="tr-TR" dirty="0" smtClean="0"/>
          </a:p>
          <a:p>
            <a:r>
              <a:rPr lang="tr-TR" dirty="0" smtClean="0"/>
              <a:t>Bu uygulama metal ile porselenin kimyasal bağlanmasında </a:t>
            </a:r>
            <a:r>
              <a:rPr lang="tr-TR" dirty="0"/>
              <a:t>birinci derecede rol oynar. </a:t>
            </a:r>
          </a:p>
          <a:p>
            <a:endParaRPr lang="tr-TR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6148" y="4387658"/>
            <a:ext cx="3025935" cy="200720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448394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45226" y="745177"/>
            <a:ext cx="10972800" cy="4525963"/>
          </a:xfrm>
        </p:spPr>
        <p:txBody>
          <a:bodyPr/>
          <a:lstStyle/>
          <a:p>
            <a:pPr marL="0" indent="0">
              <a:buNone/>
            </a:pPr>
            <a:r>
              <a:rPr lang="tr-TR" b="1" dirty="0" err="1"/>
              <a:t>Opak</a:t>
            </a:r>
            <a:r>
              <a:rPr lang="tr-TR" b="1" dirty="0"/>
              <a:t> </a:t>
            </a:r>
            <a:r>
              <a:rPr lang="tr-TR" b="1" dirty="0" smtClean="0"/>
              <a:t>porselen</a:t>
            </a:r>
            <a:endParaRPr lang="tr-TR" dirty="0" smtClean="0"/>
          </a:p>
          <a:p>
            <a:pPr marL="0" indent="0">
              <a:buNone/>
            </a:pPr>
            <a:r>
              <a:rPr lang="tr-TR" dirty="0"/>
              <a:t>	</a:t>
            </a:r>
            <a:r>
              <a:rPr lang="tr-TR" dirty="0" smtClean="0"/>
              <a:t>Hekimin </a:t>
            </a:r>
            <a:r>
              <a:rPr lang="tr-TR" dirty="0"/>
              <a:t>belirlediği renge göre renk skalası ile tespit edilen </a:t>
            </a:r>
            <a:r>
              <a:rPr lang="tr-TR" dirty="0" err="1"/>
              <a:t>opak</a:t>
            </a:r>
            <a:r>
              <a:rPr lang="tr-TR" dirty="0"/>
              <a:t> tozu, </a:t>
            </a:r>
            <a:r>
              <a:rPr lang="tr-TR" dirty="0" err="1"/>
              <a:t>opak</a:t>
            </a:r>
            <a:r>
              <a:rPr lang="tr-TR" dirty="0"/>
              <a:t> likidi ile karıştırılarak bitirilmiş, temizlenmiş ve okside edilmiş metal altyapının üzerine uygulanır. </a:t>
            </a:r>
            <a:r>
              <a:rPr lang="tr-TR" dirty="0" err="1"/>
              <a:t>Opak</a:t>
            </a:r>
            <a:r>
              <a:rPr lang="tr-TR" dirty="0"/>
              <a:t> porselen üç nedenden dolayı uygulanır: </a:t>
            </a:r>
          </a:p>
          <a:p>
            <a:pPr lvl="0"/>
            <a:r>
              <a:rPr lang="tr-TR" dirty="0"/>
              <a:t>Porselen metal bağlantısını oluşturur.</a:t>
            </a:r>
          </a:p>
          <a:p>
            <a:pPr lvl="0"/>
            <a:r>
              <a:rPr lang="tr-TR" dirty="0"/>
              <a:t>Metal altyapının rengini maskeler.</a:t>
            </a:r>
          </a:p>
          <a:p>
            <a:pPr lvl="0"/>
            <a:r>
              <a:rPr lang="tr-TR" dirty="0"/>
              <a:t>Seçilen rengin başlangıcını oluşturur. 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99803" y="3494831"/>
            <a:ext cx="2196103" cy="1355618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l="16527" t="19161" r="7573" b="18196"/>
          <a:stretch/>
        </p:blipFill>
        <p:spPr>
          <a:xfrm>
            <a:off x="7947037" y="5211669"/>
            <a:ext cx="2431998" cy="137258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23033534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840180"/>
            <a:ext cx="10972800" cy="4525963"/>
          </a:xfrm>
        </p:spPr>
        <p:txBody>
          <a:bodyPr/>
          <a:lstStyle/>
          <a:p>
            <a:r>
              <a:rPr lang="tr-TR" dirty="0"/>
              <a:t>Porselen-metal </a:t>
            </a:r>
            <a:r>
              <a:rPr lang="tr-TR" dirty="0" smtClean="0"/>
              <a:t>bağlantısı </a:t>
            </a:r>
            <a:r>
              <a:rPr lang="tr-TR" dirty="0" err="1" smtClean="0"/>
              <a:t>opak</a:t>
            </a:r>
            <a:r>
              <a:rPr lang="tr-TR" dirty="0" smtClean="0"/>
              <a:t> </a:t>
            </a:r>
            <a:r>
              <a:rPr lang="tr-TR" dirty="0"/>
              <a:t>porselen tabakasında ortaya çıktığına göre </a:t>
            </a:r>
            <a:r>
              <a:rPr lang="tr-TR" dirty="0" err="1"/>
              <a:t>opak</a:t>
            </a:r>
            <a:r>
              <a:rPr lang="tr-TR" dirty="0"/>
              <a:t> porselenin karıştırma, uygulama ve fırınlamasına özen gösterilmelidir. </a:t>
            </a:r>
            <a:endParaRPr lang="tr-TR" dirty="0" smtClean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8958" y="2718799"/>
            <a:ext cx="3209925" cy="307657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3321601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09600" y="816429"/>
            <a:ext cx="10972800" cy="4525963"/>
          </a:xfrm>
        </p:spPr>
        <p:txBody>
          <a:bodyPr/>
          <a:lstStyle/>
          <a:p>
            <a:r>
              <a:rPr lang="tr-TR" dirty="0" smtClean="0"/>
              <a:t>Porselen </a:t>
            </a:r>
            <a:r>
              <a:rPr lang="tr-TR" dirty="0"/>
              <a:t>hamuru, küçük parçalar hâlinde fırça ile metal üzerine yerleştirilir. </a:t>
            </a:r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 err="1"/>
              <a:t>opak</a:t>
            </a:r>
            <a:r>
              <a:rPr lang="tr-TR" dirty="0"/>
              <a:t> ilavesinde titreştirme yapılarak </a:t>
            </a:r>
            <a:r>
              <a:rPr lang="tr-TR" dirty="0" err="1"/>
              <a:t>opağın</a:t>
            </a:r>
            <a:r>
              <a:rPr lang="tr-TR" dirty="0"/>
              <a:t> homojen ve yoğun bir şekilde metalin yüzeyine yerleşmesi sağlanır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Oksidi </a:t>
            </a:r>
            <a:r>
              <a:rPr lang="tr-TR" dirty="0"/>
              <a:t>yeterince maskelemek için gereken </a:t>
            </a:r>
            <a:r>
              <a:rPr lang="tr-TR" dirty="0" err="1"/>
              <a:t>opak</a:t>
            </a:r>
            <a:r>
              <a:rPr lang="tr-TR" dirty="0"/>
              <a:t>, porselen kalınlığı, porselen ve metal alaşımı çeşidine göre değişiklik gösterir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Uygun </a:t>
            </a:r>
            <a:r>
              <a:rPr lang="tr-TR" dirty="0"/>
              <a:t>olduğu düşünülen kalınlık </a:t>
            </a:r>
            <a:r>
              <a:rPr lang="tr-TR" dirty="0">
                <a:solidFill>
                  <a:srgbClr val="FF0000"/>
                </a:solidFill>
              </a:rPr>
              <a:t>0,2-0,3 mm</a:t>
            </a:r>
            <a:r>
              <a:rPr lang="tr-TR" dirty="0"/>
              <a:t>’dir. 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51827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71978" y="725029"/>
            <a:ext cx="5627378" cy="5614639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tr-TR" sz="4000" b="1" dirty="0" err="1"/>
              <a:t>Dentin</a:t>
            </a:r>
            <a:r>
              <a:rPr lang="tr-TR" sz="4000" b="1" dirty="0"/>
              <a:t> </a:t>
            </a:r>
            <a:r>
              <a:rPr lang="tr-TR" sz="4000" b="1" dirty="0" smtClean="0"/>
              <a:t>porseleni</a:t>
            </a:r>
            <a:r>
              <a:rPr lang="tr-TR" sz="4000" dirty="0" smtClean="0"/>
              <a:t> </a:t>
            </a:r>
          </a:p>
          <a:p>
            <a:r>
              <a:rPr lang="tr-TR" dirty="0" smtClean="0">
                <a:solidFill>
                  <a:srgbClr val="FF0000"/>
                </a:solidFill>
              </a:rPr>
              <a:t>Gövde </a:t>
            </a:r>
            <a:r>
              <a:rPr lang="tr-TR" dirty="0">
                <a:solidFill>
                  <a:srgbClr val="FF0000"/>
                </a:solidFill>
              </a:rPr>
              <a:t>ya da </a:t>
            </a:r>
            <a:r>
              <a:rPr lang="tr-TR" dirty="0" err="1">
                <a:solidFill>
                  <a:srgbClr val="FF0000"/>
                </a:solidFill>
              </a:rPr>
              <a:t>dentin</a:t>
            </a:r>
            <a:r>
              <a:rPr lang="tr-TR" dirty="0">
                <a:solidFill>
                  <a:srgbClr val="FF0000"/>
                </a:solidFill>
              </a:rPr>
              <a:t> porseleni </a:t>
            </a:r>
            <a:r>
              <a:rPr lang="tr-TR" dirty="0" smtClean="0"/>
              <a:t>olarak adlandırılan </a:t>
            </a:r>
            <a:r>
              <a:rPr lang="tr-TR" dirty="0"/>
              <a:t>porselen tozları likidi ile karıştırılarak koyu bir krem kıvamında hazırlanır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Opak</a:t>
            </a:r>
            <a:r>
              <a:rPr lang="tr-TR" dirty="0" smtClean="0"/>
              <a:t> </a:t>
            </a:r>
            <a:r>
              <a:rPr lang="tr-TR" dirty="0"/>
              <a:t>tabaka, fırça ile hafifçe nemlendirildikten sonra, </a:t>
            </a:r>
            <a:r>
              <a:rPr lang="tr-TR" dirty="0" err="1"/>
              <a:t>dentin</a:t>
            </a:r>
            <a:r>
              <a:rPr lang="tr-TR" dirty="0"/>
              <a:t> porselen küçük parçalar hâlinde fırça ile </a:t>
            </a:r>
            <a:r>
              <a:rPr lang="tr-TR" dirty="0" err="1"/>
              <a:t>opak</a:t>
            </a:r>
            <a:r>
              <a:rPr lang="tr-TR" dirty="0"/>
              <a:t> maddenin üstüne yerleştirilir</a:t>
            </a:r>
            <a:r>
              <a:rPr lang="tr-TR" dirty="0" smtClean="0"/>
              <a:t>.</a:t>
            </a:r>
          </a:p>
          <a:p>
            <a:r>
              <a:rPr lang="tr-TR" dirty="0" smtClean="0"/>
              <a:t>Uygulama </a:t>
            </a:r>
            <a:r>
              <a:rPr lang="tr-TR" dirty="0"/>
              <a:t>esnasında titreştirme ve her seferinde yüzeyde ortaya çıkan suyun temiz bir bezle alınması unutulmamalıdır.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işlem iyi yapılmadığı durumlarda porselen yoğun bir hâl almadığından, arada su ve hava kabarcıkları kalabilir. </a:t>
            </a:r>
            <a:endParaRPr lang="tr-TR" dirty="0" smtClean="0"/>
          </a:p>
          <a:p>
            <a:r>
              <a:rPr lang="tr-TR" dirty="0" smtClean="0"/>
              <a:t>Pişirme </a:t>
            </a:r>
            <a:r>
              <a:rPr lang="tr-TR" dirty="0"/>
              <a:t>esnasında bunlar uçacağından porselen </a:t>
            </a:r>
            <a:r>
              <a:rPr lang="tr-TR" dirty="0" err="1"/>
              <a:t>porözlü</a:t>
            </a:r>
            <a:r>
              <a:rPr lang="tr-TR" dirty="0"/>
              <a:t> bir durum alır. </a:t>
            </a: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01805" y="3587455"/>
            <a:ext cx="2856595" cy="2416680"/>
          </a:xfrm>
          <a:prstGeom prst="rect">
            <a:avLst/>
          </a:prstGeom>
        </p:spPr>
      </p:pic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3"/>
          <a:srcRect t="13740" b="12764"/>
          <a:stretch/>
        </p:blipFill>
        <p:spPr>
          <a:xfrm>
            <a:off x="6262832" y="864870"/>
            <a:ext cx="4572000" cy="25201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4318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84212" y="685800"/>
            <a:ext cx="4445349" cy="5335859"/>
          </a:xfrm>
        </p:spPr>
        <p:txBody>
          <a:bodyPr>
            <a:normAutofit fontScale="77500" lnSpcReduction="20000"/>
          </a:bodyPr>
          <a:lstStyle/>
          <a:p>
            <a:r>
              <a:rPr lang="tr-TR" dirty="0"/>
              <a:t>Metal-porselen birleşme noktalarında açıklık kalmaması için bu bölgelerde porselen biraz daha yüksek ve metale doğru çıkıntılı hazırlanır. </a:t>
            </a:r>
            <a:endParaRPr lang="tr-TR" dirty="0" smtClean="0"/>
          </a:p>
          <a:p>
            <a:r>
              <a:rPr lang="tr-TR" dirty="0" smtClean="0"/>
              <a:t>Fırça </a:t>
            </a:r>
            <a:r>
              <a:rPr lang="tr-TR" dirty="0"/>
              <a:t>ile tüm işlemler bitirildikten sonra modelaj </a:t>
            </a:r>
            <a:r>
              <a:rPr lang="tr-TR" dirty="0" err="1"/>
              <a:t>spatülü</a:t>
            </a:r>
            <a:r>
              <a:rPr lang="tr-TR" dirty="0"/>
              <a:t> ile dişe hafif anatomik şekil verilir. </a:t>
            </a:r>
            <a:endParaRPr lang="tr-TR" dirty="0" smtClean="0"/>
          </a:p>
          <a:p>
            <a:r>
              <a:rPr lang="tr-TR" dirty="0" smtClean="0"/>
              <a:t>Yığma </a:t>
            </a:r>
            <a:r>
              <a:rPr lang="tr-TR" dirty="0"/>
              <a:t>işlemi tamamlandığında, mine porseleninin yerleştirileceği bölgelerden </a:t>
            </a:r>
            <a:r>
              <a:rPr lang="tr-TR" dirty="0" err="1"/>
              <a:t>dentin</a:t>
            </a:r>
            <a:r>
              <a:rPr lang="tr-TR" dirty="0"/>
              <a:t> porseleni keskin bir </a:t>
            </a:r>
            <a:r>
              <a:rPr lang="tr-TR" dirty="0" err="1"/>
              <a:t>spatülle</a:t>
            </a:r>
            <a:r>
              <a:rPr lang="tr-TR" dirty="0"/>
              <a:t> kesilir ya da aşındırılarak kaldırılır. 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 rotWithShape="1">
          <a:blip r:embed="rId2"/>
          <a:srcRect r="9145"/>
          <a:stretch/>
        </p:blipFill>
        <p:spPr>
          <a:xfrm>
            <a:off x="6564270" y="845501"/>
            <a:ext cx="4082972" cy="449394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059657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50758" y="295507"/>
            <a:ext cx="8615905" cy="3841595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tr-TR" sz="3300" b="1" dirty="0"/>
              <a:t>Mine </a:t>
            </a:r>
            <a:r>
              <a:rPr lang="tr-TR" sz="3300" b="1" dirty="0" smtClean="0"/>
              <a:t>porseleni</a:t>
            </a:r>
            <a:r>
              <a:rPr lang="tr-TR" sz="3300" dirty="0" smtClean="0"/>
              <a:t> </a:t>
            </a:r>
          </a:p>
          <a:p>
            <a:r>
              <a:rPr lang="tr-TR" dirty="0" err="1" smtClean="0"/>
              <a:t>Dentin</a:t>
            </a:r>
            <a:r>
              <a:rPr lang="tr-TR" dirty="0" smtClean="0"/>
              <a:t> </a:t>
            </a:r>
            <a:r>
              <a:rPr lang="tr-TR" dirty="0"/>
              <a:t>porseleninden kesilip çıkarılan bölgelere mine porseleni uygulanırken minenin, </a:t>
            </a:r>
            <a:r>
              <a:rPr lang="tr-TR" dirty="0" err="1"/>
              <a:t>insizal</a:t>
            </a:r>
            <a:r>
              <a:rPr lang="tr-TR" dirty="0"/>
              <a:t>/</a:t>
            </a:r>
            <a:r>
              <a:rPr lang="tr-TR" dirty="0" err="1"/>
              <a:t>oklüzal</a:t>
            </a:r>
            <a:r>
              <a:rPr lang="tr-TR" dirty="0"/>
              <a:t> kenar üzerine veya </a:t>
            </a:r>
            <a:r>
              <a:rPr lang="tr-TR" dirty="0" err="1"/>
              <a:t>lingual</a:t>
            </a:r>
            <a:r>
              <a:rPr lang="tr-TR" dirty="0"/>
              <a:t>/</a:t>
            </a:r>
            <a:r>
              <a:rPr lang="tr-TR" dirty="0" err="1"/>
              <a:t>palatinal</a:t>
            </a:r>
            <a:r>
              <a:rPr lang="tr-TR" dirty="0"/>
              <a:t> yüzey üzerine uzatılması temin edilir. </a:t>
            </a:r>
            <a:endParaRPr lang="tr-TR" dirty="0" smtClean="0"/>
          </a:p>
          <a:p>
            <a:r>
              <a:rPr lang="tr-TR" dirty="0" smtClean="0"/>
              <a:t>Her </a:t>
            </a:r>
            <a:r>
              <a:rPr lang="tr-TR" dirty="0"/>
              <a:t>iki porselen arasında bir sınır çizgisi meydana gelmemesi için kenar kısımlar fırça ile düzeltilmelidir. </a:t>
            </a:r>
            <a:endParaRPr lang="tr-TR" dirty="0" smtClean="0"/>
          </a:p>
          <a:p>
            <a:r>
              <a:rPr lang="tr-TR" dirty="0" smtClean="0"/>
              <a:t>Bu </a:t>
            </a:r>
            <a:r>
              <a:rPr lang="tr-TR" dirty="0"/>
              <a:t>düzeltme, kalından inceye doğru giderek sıfıra düşecek şekilde yapılmalıdır. 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 rotWithShape="1">
          <a:blip r:embed="rId2"/>
          <a:srcRect t="29610"/>
          <a:stretch/>
        </p:blipFill>
        <p:spPr>
          <a:xfrm>
            <a:off x="4208721" y="3931108"/>
            <a:ext cx="2857500" cy="2681869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072440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1040471" y="1398320"/>
            <a:ext cx="9338563" cy="3411186"/>
          </a:xfrm>
        </p:spPr>
        <p:txBody>
          <a:bodyPr>
            <a:normAutofit fontScale="85000" lnSpcReduction="10000"/>
          </a:bodyPr>
          <a:lstStyle/>
          <a:p>
            <a:r>
              <a:rPr lang="tr-TR" dirty="0"/>
              <a:t>Kronun yüzey düzeltmeleri ve anatomik şekillendirilmesi bu dönemde yapılır. </a:t>
            </a:r>
            <a:endParaRPr lang="tr-TR" dirty="0" smtClean="0"/>
          </a:p>
          <a:p>
            <a:r>
              <a:rPr lang="tr-TR" dirty="0" err="1" smtClean="0"/>
              <a:t>Frezler</a:t>
            </a:r>
            <a:r>
              <a:rPr lang="tr-TR" dirty="0" smtClean="0"/>
              <a:t> </a:t>
            </a:r>
            <a:r>
              <a:rPr lang="tr-TR" dirty="0"/>
              <a:t>ve separelerle yüzeyler aşındırılır ve </a:t>
            </a:r>
            <a:r>
              <a:rPr lang="tr-TR" dirty="0" smtClean="0"/>
              <a:t>düzgünleştirilir.</a:t>
            </a:r>
          </a:p>
          <a:p>
            <a:r>
              <a:rPr lang="tr-TR" dirty="0" smtClean="0"/>
              <a:t>Tesviye </a:t>
            </a:r>
            <a:r>
              <a:rPr lang="tr-TR" dirty="0"/>
              <a:t>işleminden sonra kron prova için hekime gönderilir. </a:t>
            </a:r>
            <a:endParaRPr lang="tr-TR" dirty="0" smtClean="0"/>
          </a:p>
          <a:p>
            <a:r>
              <a:rPr lang="tr-TR" dirty="0" smtClean="0"/>
              <a:t>Provada </a:t>
            </a:r>
            <a:r>
              <a:rPr lang="tr-TR" dirty="0"/>
              <a:t>hekim tarafından renk, boyut ve </a:t>
            </a:r>
            <a:r>
              <a:rPr lang="tr-TR" dirty="0" err="1"/>
              <a:t>oklüzyon</a:t>
            </a:r>
            <a:r>
              <a:rPr lang="tr-TR" dirty="0"/>
              <a:t> kontrol edilir. </a:t>
            </a:r>
            <a:endParaRPr lang="tr-TR" dirty="0" smtClean="0"/>
          </a:p>
          <a:p>
            <a:r>
              <a:rPr lang="tr-TR" dirty="0" smtClean="0"/>
              <a:t>Provası </a:t>
            </a:r>
            <a:r>
              <a:rPr lang="tr-TR" dirty="0"/>
              <a:t>yapılan restorasyon tekrar laboratuvara alınıp </a:t>
            </a:r>
            <a:r>
              <a:rPr lang="tr-TR" dirty="0" err="1"/>
              <a:t>glaze</a:t>
            </a:r>
            <a:r>
              <a:rPr lang="tr-TR" dirty="0"/>
              <a:t> (</a:t>
            </a:r>
            <a:r>
              <a:rPr lang="tr-TR" dirty="0" err="1"/>
              <a:t>glazür</a:t>
            </a:r>
            <a:r>
              <a:rPr lang="tr-TR" dirty="0"/>
              <a:t>, sırlama, parlatma) </a:t>
            </a:r>
            <a:r>
              <a:rPr lang="tr-TR" dirty="0" smtClean="0"/>
              <a:t>işlemi yapılır.</a:t>
            </a:r>
            <a:endParaRPr lang="tr-TR" dirty="0"/>
          </a:p>
        </p:txBody>
      </p:sp>
    </p:spTree>
    <p:extLst>
      <p:ext uri="{BB962C8B-B14F-4D97-AF65-F5344CB8AC3E}">
        <p14:creationId xmlns="" xmlns:p14="http://schemas.microsoft.com/office/powerpoint/2010/main" val="27422354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502722" y="1077687"/>
            <a:ext cx="10972800" cy="4525963"/>
          </a:xfrm>
        </p:spPr>
        <p:txBody>
          <a:bodyPr>
            <a:normAutofit fontScale="92500" lnSpcReduction="20000"/>
          </a:bodyPr>
          <a:lstStyle/>
          <a:p>
            <a:r>
              <a:rPr lang="tr-TR" dirty="0" smtClean="0"/>
              <a:t>Restorasyona makyaj uygulanacaksa makyajda değişik renk tonlarındaki porselen boya kiti (Özel porselen tozlarından oluşur.) ve özel likidi kullanılır. </a:t>
            </a:r>
          </a:p>
          <a:p>
            <a:r>
              <a:rPr lang="tr-TR" dirty="0" smtClean="0"/>
              <a:t>Bu </a:t>
            </a:r>
            <a:r>
              <a:rPr lang="tr-TR" dirty="0"/>
              <a:t>işlemler tamamlandıktan sonra kron, vakumsuz olarak fırına yerleştirilir ve fırınlanır. </a:t>
            </a:r>
            <a:endParaRPr lang="tr-TR" dirty="0" smtClean="0"/>
          </a:p>
          <a:p>
            <a:r>
              <a:rPr lang="tr-TR" dirty="0" smtClean="0"/>
              <a:t>Tüm </a:t>
            </a:r>
            <a:r>
              <a:rPr lang="tr-TR" dirty="0"/>
              <a:t>yüzeyler homojen bir şekilde örtülmüş ve parlatılmış olur</a:t>
            </a:r>
            <a:r>
              <a:rPr lang="tr-TR" dirty="0" smtClean="0"/>
              <a:t>.</a:t>
            </a:r>
          </a:p>
          <a:p>
            <a:r>
              <a:rPr lang="tr-TR" dirty="0" err="1" smtClean="0"/>
              <a:t>Glaze</a:t>
            </a:r>
            <a:r>
              <a:rPr lang="tr-TR" dirty="0" smtClean="0"/>
              <a:t> </a:t>
            </a:r>
            <a:r>
              <a:rPr lang="tr-TR" dirty="0"/>
              <a:t>işleminden sonra metal bant kısmının oksit tabakası temizlenir, izleri giderilir ve parlatılır. </a:t>
            </a:r>
            <a:endParaRPr lang="tr-TR" dirty="0" smtClean="0"/>
          </a:p>
          <a:p>
            <a:r>
              <a:rPr lang="tr-TR" dirty="0" smtClean="0"/>
              <a:t>Kron </a:t>
            </a:r>
            <a:r>
              <a:rPr lang="tr-TR" dirty="0"/>
              <a:t>iç yüzeyi kumlanır, temizlenir ve dezenfekte edilerek hekime gönderilir. </a:t>
            </a:r>
          </a:p>
          <a:p>
            <a:endParaRPr lang="tr-TR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929" y="4833257"/>
            <a:ext cx="3012773" cy="176348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904980733"/>
      </p:ext>
    </p:extLst>
  </p:cSld>
  <p:clrMapOvr>
    <a:masterClrMapping/>
  </p:clrMapOvr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430</Words>
  <PresentationFormat>Özel</PresentationFormat>
  <Paragraphs>36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9</vt:i4>
      </vt:variant>
    </vt:vector>
  </HeadingPairs>
  <TitlesOfParts>
    <vt:vector size="10" baseType="lpstr">
      <vt:lpstr>Ofis Teması</vt:lpstr>
      <vt:lpstr>Slayt 1</vt:lpstr>
      <vt:lpstr>Slayt 2</vt:lpstr>
      <vt:lpstr>Slayt 3</vt:lpstr>
      <vt:lpstr>Slayt 4</vt:lpstr>
      <vt:lpstr>Slayt 5</vt:lpstr>
      <vt:lpstr>Slayt 6</vt:lpstr>
      <vt:lpstr>Slayt 7</vt:lpstr>
      <vt:lpstr>Slayt 8</vt:lpstr>
      <vt:lpstr>Slayt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Burcu Batak</dc:creator>
  <cp:lastModifiedBy>Burcu Batak</cp:lastModifiedBy>
  <cp:revision>5</cp:revision>
  <dcterms:modified xsi:type="dcterms:W3CDTF">2020-02-05T13:50:08Z</dcterms:modified>
</cp:coreProperties>
</file>