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78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B7C51-C8E5-40D0-895E-7537142E0D38}" type="datetimeFigureOut">
              <a:rPr lang="tr-TR" smtClean="0"/>
              <a:t>18.10.2021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1C97BE-F673-4565-9757-0DF5073BE6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3707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Belirli bir amaca yönelik planlanmış öğretme-öğrenme süreci, etkin iletişim ve etkileşim hasta eğitiminin temelidir.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F2C0B7-6707-430C-9B85-168CB251D9F4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0026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1155-5CD5-432D-A6C3-5334561A03B9}" type="datetimeFigureOut">
              <a:rPr lang="tr-TR" smtClean="0"/>
              <a:t>18.10.2021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8E097-5D0A-41B8-AD2C-C2DAF9C4EB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656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1155-5CD5-432D-A6C3-5334561A03B9}" type="datetimeFigureOut">
              <a:rPr lang="tr-TR" smtClean="0"/>
              <a:t>18.10.2021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8E097-5D0A-41B8-AD2C-C2DAF9C4EB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3435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1155-5CD5-432D-A6C3-5334561A03B9}" type="datetimeFigureOut">
              <a:rPr lang="tr-TR" smtClean="0"/>
              <a:t>18.10.2021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8E097-5D0A-41B8-AD2C-C2DAF9C4EB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9321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1155-5CD5-432D-A6C3-5334561A03B9}" type="datetimeFigureOut">
              <a:rPr lang="tr-TR" smtClean="0"/>
              <a:t>18.10.2021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8E097-5D0A-41B8-AD2C-C2DAF9C4EB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823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1155-5CD5-432D-A6C3-5334561A03B9}" type="datetimeFigureOut">
              <a:rPr lang="tr-TR" smtClean="0"/>
              <a:t>18.10.2021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8E097-5D0A-41B8-AD2C-C2DAF9C4EB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863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1155-5CD5-432D-A6C3-5334561A03B9}" type="datetimeFigureOut">
              <a:rPr lang="tr-TR" smtClean="0"/>
              <a:t>18.10.2021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8E097-5D0A-41B8-AD2C-C2DAF9C4EB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1988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1155-5CD5-432D-A6C3-5334561A03B9}" type="datetimeFigureOut">
              <a:rPr lang="tr-TR" smtClean="0"/>
              <a:t>18.10.2021</a:t>
            </a:fld>
            <a:endParaRPr lang="tr-T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8E097-5D0A-41B8-AD2C-C2DAF9C4EB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981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1155-5CD5-432D-A6C3-5334561A03B9}" type="datetimeFigureOut">
              <a:rPr lang="tr-TR" smtClean="0"/>
              <a:t>18.10.2021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8E097-5D0A-41B8-AD2C-C2DAF9C4EB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7393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1155-5CD5-432D-A6C3-5334561A03B9}" type="datetimeFigureOut">
              <a:rPr lang="tr-TR" smtClean="0"/>
              <a:t>18.10.2021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8E097-5D0A-41B8-AD2C-C2DAF9C4EB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660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1155-5CD5-432D-A6C3-5334561A03B9}" type="datetimeFigureOut">
              <a:rPr lang="tr-TR" smtClean="0"/>
              <a:t>18.10.2021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8E097-5D0A-41B8-AD2C-C2DAF9C4EB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1376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50000"/>
              <a:lumOff val="5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1155-5CD5-432D-A6C3-5334561A03B9}" type="datetimeFigureOut">
              <a:rPr lang="tr-TR" smtClean="0"/>
              <a:t>18.10.2021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8E097-5D0A-41B8-AD2C-C2DAF9C4EB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578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fld id="{DB581155-5CD5-432D-A6C3-5334561A03B9}" type="datetimeFigureOut">
              <a:rPr lang="tr-TR" smtClean="0"/>
              <a:t>18.10.2021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8C18E097-5D0A-41B8-AD2C-C2DAF9C4EB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31833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ÖĞRENME KURAMLARI-YAKLAŞIMLARI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677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 smtClean="0"/>
              <a:t>BİLİŞSEL YAKLAŞIM</a:t>
            </a: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16036" y="864108"/>
            <a:ext cx="7568432" cy="5120640"/>
          </a:xfrm>
        </p:spPr>
        <p:txBody>
          <a:bodyPr>
            <a:normAutofit/>
          </a:bodyPr>
          <a:lstStyle/>
          <a:p>
            <a:r>
              <a:rPr lang="tr-TR" sz="2800" dirty="0" smtClean="0"/>
              <a:t>İnsan davranışının, sadece uyaran ve bu uyarana gösterilen bir tepki/davranış olarak açıklanamadığını savunur.</a:t>
            </a:r>
          </a:p>
          <a:p>
            <a:endParaRPr lang="tr-TR" sz="2800" dirty="0"/>
          </a:p>
          <a:p>
            <a:r>
              <a:rPr lang="tr-TR" sz="2800" dirty="0" smtClean="0">
                <a:solidFill>
                  <a:schemeClr val="accent4">
                    <a:lumMod val="75000"/>
                  </a:schemeClr>
                </a:solidFill>
              </a:rPr>
              <a:t>Kavram, ilke, öğrenme, problem çözme, eleştirel düşünme </a:t>
            </a:r>
            <a:r>
              <a:rPr lang="tr-TR" sz="2800" dirty="0" smtClean="0"/>
              <a:t>gibi bilişsel davranışlar açıklanmıştır.</a:t>
            </a:r>
          </a:p>
          <a:p>
            <a:pPr marL="0" indent="0">
              <a:buNone/>
            </a:pPr>
            <a:r>
              <a:rPr lang="tr-TR" sz="2800" dirty="0" smtClean="0"/>
              <a:t> </a:t>
            </a:r>
          </a:p>
          <a:p>
            <a:r>
              <a:rPr lang="tr-TR" sz="2800" dirty="0" smtClean="0"/>
              <a:t>Biliş, insan zihninin dünyayı, kendini ve çevresindeki olayları anlamaya yönelik yaptığı işlemlerin tümüdür.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319134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46764" y="864108"/>
            <a:ext cx="7637704" cy="5120640"/>
          </a:xfrm>
        </p:spPr>
        <p:txBody>
          <a:bodyPr>
            <a:normAutofit/>
          </a:bodyPr>
          <a:lstStyle/>
          <a:p>
            <a:r>
              <a:rPr lang="tr-TR" sz="2800" dirty="0" smtClean="0"/>
              <a:t>Bu kuramcılar, öğrenme sürecinde meydana gelen uyarıcının algılanması, yeni bilgilerin öncekiler ile karşılaştırılması, kazanılan bilgilerin belleğe depolanması, hatırlanması gibi bilişsel süreçler ile ilgilenir.</a:t>
            </a:r>
          </a:p>
          <a:p>
            <a:endParaRPr lang="tr-TR" sz="2800" dirty="0"/>
          </a:p>
          <a:p>
            <a:r>
              <a:rPr lang="tr-TR" sz="2800" dirty="0" smtClean="0"/>
              <a:t>Öğrenmeyi </a:t>
            </a:r>
            <a:r>
              <a:rPr lang="tr-TR" sz="2800" dirty="0" smtClean="0">
                <a:solidFill>
                  <a:schemeClr val="accent4">
                    <a:lumMod val="75000"/>
                  </a:schemeClr>
                </a:solidFill>
              </a:rPr>
              <a:t>kavrama, görüş, beklenti veya düşünce düzeyinde oluşan değişim süreci </a:t>
            </a:r>
            <a:r>
              <a:rPr lang="tr-TR" sz="2800" dirty="0" smtClean="0"/>
              <a:t>olarak açıklar.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501763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dirty="0" smtClean="0"/>
              <a:t>Kuramların Öğretme-öğrenme sürecindeki ortak özellikleri</a:t>
            </a:r>
            <a:endParaRPr lang="tr-TR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02182" y="864108"/>
            <a:ext cx="7609995" cy="5120640"/>
          </a:xfrm>
        </p:spPr>
        <p:txBody>
          <a:bodyPr>
            <a:noAutofit/>
          </a:bodyPr>
          <a:lstStyle/>
          <a:p>
            <a:r>
              <a:rPr lang="tr-TR" sz="2400" dirty="0" smtClean="0"/>
              <a:t>Öğrenmeye/yapmaya karşı ilgi ve istek duyması  motivasyon öğrenmenin ortak noktasıdır.</a:t>
            </a:r>
          </a:p>
          <a:p>
            <a:r>
              <a:rPr lang="tr-TR" sz="2400" dirty="0" smtClean="0"/>
              <a:t>İç kaynaklı güdüler, öğrenmeyi dış kaynaklı güdülerden daha fazla etkiler.</a:t>
            </a:r>
          </a:p>
          <a:p>
            <a:r>
              <a:rPr lang="tr-TR" sz="2400" dirty="0" smtClean="0"/>
              <a:t>Öğrenmeyi kolaylaştırmada ödüllendirme olumlu rol oynar.</a:t>
            </a:r>
          </a:p>
          <a:p>
            <a:r>
              <a:rPr lang="tr-TR" sz="2400" dirty="0" smtClean="0"/>
              <a:t>Öğrenme hedeflerinin karşılıklı anlaşılması öğrenmeyi kolaylaştırır.</a:t>
            </a:r>
          </a:p>
          <a:p>
            <a:r>
              <a:rPr lang="tr-TR" sz="2400" dirty="0" smtClean="0"/>
              <a:t>Öğrenenin etkin katılımı öğrenmeyi destekler.</a:t>
            </a:r>
          </a:p>
          <a:p>
            <a:r>
              <a:rPr lang="tr-TR" sz="2400" dirty="0" smtClean="0"/>
              <a:t>Öğrenenin hazır </a:t>
            </a:r>
            <a:r>
              <a:rPr lang="tr-TR" sz="2400" dirty="0" err="1" smtClean="0"/>
              <a:t>bulunuşluk</a:t>
            </a:r>
            <a:r>
              <a:rPr lang="tr-TR" sz="2400" dirty="0" smtClean="0"/>
              <a:t> düzeyi önemlidir.</a:t>
            </a:r>
          </a:p>
          <a:p>
            <a:r>
              <a:rPr lang="tr-TR" sz="2400" dirty="0" smtClean="0"/>
              <a:t>Öğrenme yaşantıları ve deneyim öğrenme için gereklidir.</a:t>
            </a:r>
          </a:p>
          <a:p>
            <a:r>
              <a:rPr lang="tr-TR" sz="2400" dirty="0" smtClean="0"/>
              <a:t>Bilgi kapsamının artması, öğrenmenin kalıcı olmasını destekler, tekrar önemlidir.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1038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519" y="1123836"/>
            <a:ext cx="3224572" cy="460118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/>
              <a:t>HÜMANİSTİK YAKLAŞIM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4473" y="864108"/>
            <a:ext cx="7609995" cy="512064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Bilişsel öğrenme kuramını temel alır.</a:t>
            </a:r>
          </a:p>
          <a:p>
            <a:r>
              <a:rPr lang="tr-TR" sz="2400" b="1" i="1" dirty="0" smtClean="0">
                <a:solidFill>
                  <a:schemeClr val="accent4">
                    <a:lumMod val="75000"/>
                  </a:schemeClr>
                </a:solidFill>
              </a:rPr>
              <a:t>Pedagojik yaklaşım; </a:t>
            </a:r>
            <a:r>
              <a:rPr lang="tr-TR" sz="2400" dirty="0" smtClean="0"/>
              <a:t>öğrenenler, genellikle başkaları tarafından alınan kararların, seçilen bilgilerin pasif alıcısı, uygulayıcısı durumundadır.</a:t>
            </a:r>
          </a:p>
          <a:p>
            <a:pPr lvl="1"/>
            <a:r>
              <a:rPr lang="tr-TR" sz="2200" dirty="0" smtClean="0"/>
              <a:t>Eğitimciler ise karar veren, her şeyi bilen, tüm soruları cevaplandıran bir konumdadır.</a:t>
            </a:r>
          </a:p>
          <a:p>
            <a:pPr lvl="1"/>
            <a:r>
              <a:rPr lang="tr-TR" sz="2200" dirty="0" smtClean="0"/>
              <a:t>Bu yaklaşım yetişkinlerin eğitiminde sorunlara neden olabilmektedir. </a:t>
            </a:r>
          </a:p>
          <a:p>
            <a:r>
              <a:rPr lang="tr-TR" sz="2400" dirty="0" smtClean="0"/>
              <a:t>Çünkü yetişkinler, bağımsız olma, kendi kararını vermek istememeleri ve öğrenmenin bireysel olduğu gerçeğini savunan </a:t>
            </a:r>
            <a:r>
              <a:rPr lang="tr-TR" sz="2400" dirty="0" err="1" smtClean="0">
                <a:solidFill>
                  <a:schemeClr val="accent4">
                    <a:lumMod val="75000"/>
                  </a:schemeClr>
                </a:solidFill>
              </a:rPr>
              <a:t>hümanistik</a:t>
            </a:r>
            <a:r>
              <a:rPr lang="tr-TR" sz="2400" dirty="0" smtClean="0">
                <a:solidFill>
                  <a:schemeClr val="accent4">
                    <a:lumMod val="75000"/>
                  </a:schemeClr>
                </a:solidFill>
              </a:rPr>
              <a:t> görüşlerden kaynaklanan, bilişsel kuramları yansıtan yaklaşımları benimserler</a:t>
            </a:r>
            <a:r>
              <a:rPr lang="tr-TR" sz="2400" dirty="0" smtClean="0"/>
              <a:t>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11555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19055" y="864107"/>
            <a:ext cx="7665413" cy="5259601"/>
          </a:xfrm>
        </p:spPr>
        <p:txBody>
          <a:bodyPr>
            <a:noAutofit/>
          </a:bodyPr>
          <a:lstStyle/>
          <a:p>
            <a:r>
              <a:rPr lang="tr-TR" sz="2400" dirty="0" smtClean="0"/>
              <a:t>Bireyi merkeze alan bu yaklaşımda, öğrenme öğretme sürecinde;</a:t>
            </a:r>
          </a:p>
          <a:p>
            <a:pPr lvl="1"/>
            <a:r>
              <a:rPr lang="tr-TR" sz="2000" dirty="0" smtClean="0"/>
              <a:t>Öğrenenin katılımı, kendi dünyası ve diğer insanlarla olan ilişkisi, geçmiş yaşantıları ve öğrenilen davranışın bireye kazandıracağı yararlar önem taşır.</a:t>
            </a:r>
          </a:p>
          <a:p>
            <a:pPr lvl="1"/>
            <a:endParaRPr lang="tr-TR" sz="2000" dirty="0"/>
          </a:p>
          <a:p>
            <a:pPr lvl="1"/>
            <a:r>
              <a:rPr lang="tr-TR" sz="2000" b="1" i="1" dirty="0" err="1" smtClean="0">
                <a:solidFill>
                  <a:schemeClr val="accent4">
                    <a:lumMod val="75000"/>
                  </a:schemeClr>
                </a:solidFill>
              </a:rPr>
              <a:t>Androgojik</a:t>
            </a:r>
            <a:r>
              <a:rPr lang="tr-TR" sz="2000" b="1" i="1" dirty="0" smtClean="0">
                <a:solidFill>
                  <a:schemeClr val="accent4">
                    <a:lumMod val="75000"/>
                  </a:schemeClr>
                </a:solidFill>
              </a:rPr>
              <a:t> Yaklaşım</a:t>
            </a:r>
            <a:r>
              <a:rPr lang="tr-TR" sz="2000" dirty="0" smtClean="0"/>
              <a:t>; yetişkinlerin öğrenmesine yardım etme bilim ve sanatıdır.</a:t>
            </a:r>
          </a:p>
          <a:p>
            <a:pPr lvl="1"/>
            <a:r>
              <a:rPr lang="tr-TR" sz="2000" dirty="0" smtClean="0"/>
              <a:t>Bu yaklaşımda;</a:t>
            </a:r>
          </a:p>
          <a:p>
            <a:pPr lvl="2"/>
            <a:r>
              <a:rPr lang="tr-TR" sz="1800" dirty="0" smtClean="0"/>
              <a:t>Öğrenmenin temel öğelerinin; </a:t>
            </a:r>
            <a:r>
              <a:rPr lang="tr-TR" sz="1800" dirty="0" smtClean="0">
                <a:solidFill>
                  <a:schemeClr val="accent4">
                    <a:lumMod val="75000"/>
                  </a:schemeClr>
                </a:solidFill>
              </a:rPr>
              <a:t>karşılıklı saygı, güven, destek, işbirliği ve özen göstermek olduğu</a:t>
            </a:r>
            <a:r>
              <a:rPr lang="tr-TR" sz="1800" dirty="0" smtClean="0"/>
              <a:t>,</a:t>
            </a:r>
          </a:p>
          <a:p>
            <a:pPr lvl="2"/>
            <a:r>
              <a:rPr lang="tr-TR" sz="1800" dirty="0" smtClean="0"/>
              <a:t>Öğrenenin sürecin her aşamasında </a:t>
            </a:r>
            <a:r>
              <a:rPr lang="tr-TR" sz="1800" dirty="0" smtClean="0">
                <a:solidFill>
                  <a:schemeClr val="accent4">
                    <a:lumMod val="75000"/>
                  </a:schemeClr>
                </a:solidFill>
              </a:rPr>
              <a:t>aktif</a:t>
            </a:r>
            <a:r>
              <a:rPr lang="tr-TR" sz="1800" dirty="0" smtClean="0"/>
              <a:t> olması,</a:t>
            </a:r>
          </a:p>
          <a:p>
            <a:pPr lvl="2"/>
            <a:r>
              <a:rPr lang="tr-TR" sz="1800" dirty="0" smtClean="0"/>
              <a:t>Öğrenme ortamında </a:t>
            </a:r>
            <a:r>
              <a:rPr lang="tr-TR" sz="1800" dirty="0" smtClean="0">
                <a:solidFill>
                  <a:schemeClr val="accent4">
                    <a:lumMod val="75000"/>
                  </a:schemeClr>
                </a:solidFill>
              </a:rPr>
              <a:t>sorumluluk alan</a:t>
            </a:r>
            <a:r>
              <a:rPr lang="tr-TR" sz="1800" dirty="0" smtClean="0"/>
              <a:t>, etkin roller üstlendiğinde daha kolay öğrenen,</a:t>
            </a:r>
          </a:p>
          <a:p>
            <a:pPr lvl="2"/>
            <a:r>
              <a:rPr lang="tr-TR" sz="1800" dirty="0" smtClean="0"/>
              <a:t>Bilgi ve öğrenme yaşantısı arasındaki etkileşimle yakından bağlantılı olduğu, ilgi duyulan alana yoğunlaşma, yaratıcı, araştırıcı, yenilikçi süreçlerin öğrenmeyi güçlendirdiğini vurgular. 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714085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1123837"/>
            <a:ext cx="3366655" cy="4601183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Öğrenme yaklaşımlarının hasta eğitimine yansımaları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29891" y="864108"/>
            <a:ext cx="7554577" cy="5120640"/>
          </a:xfrm>
        </p:spPr>
        <p:txBody>
          <a:bodyPr>
            <a:normAutofit fontScale="92500" lnSpcReduction="10000"/>
          </a:bodyPr>
          <a:lstStyle/>
          <a:p>
            <a:r>
              <a:rPr lang="tr-TR" sz="2400" b="1" i="1" dirty="0" err="1" smtClean="0">
                <a:solidFill>
                  <a:schemeClr val="accent4">
                    <a:lumMod val="75000"/>
                  </a:schemeClr>
                </a:solidFill>
              </a:rPr>
              <a:t>Davranışcı</a:t>
            </a:r>
            <a:r>
              <a:rPr lang="tr-TR" sz="2400" b="1" i="1" dirty="0" smtClean="0">
                <a:solidFill>
                  <a:schemeClr val="accent4">
                    <a:lumMod val="75000"/>
                  </a:schemeClr>
                </a:solidFill>
              </a:rPr>
              <a:t> yaklaşım;</a:t>
            </a:r>
          </a:p>
          <a:p>
            <a:pPr lvl="1"/>
            <a:r>
              <a:rPr lang="tr-TR" sz="2000" dirty="0" smtClean="0"/>
              <a:t> Bireyin görme, işitme, hissetme </a:t>
            </a:r>
            <a:r>
              <a:rPr lang="tr-TR" sz="2000" dirty="0"/>
              <a:t>gibi çeşitli duyularını kullanarak öğrenmeye etkin şekilde katılmasıdır</a:t>
            </a:r>
            <a:r>
              <a:rPr lang="tr-TR" sz="2000" dirty="0" smtClean="0"/>
              <a:t>. Devimsel becerilerin kazanılması güdülenmeyi, bilgi desteğini ve davranışın kolaydan zora doğru öğrenilmesini gerektirir. Davranışın kalıcı olması için uygulama yeterince tekrar edilmelidir.</a:t>
            </a:r>
          </a:p>
          <a:p>
            <a:pPr lvl="1"/>
            <a:r>
              <a:rPr lang="tr-TR" sz="2000" dirty="0" err="1" smtClean="0"/>
              <a:t>Kolostomi</a:t>
            </a:r>
            <a:r>
              <a:rPr lang="tr-TR" sz="2000" dirty="0" smtClean="0"/>
              <a:t> bakımı, koltuk değnekleri ile yürüme, insülin enjektörü kullanımı gibi.</a:t>
            </a:r>
            <a:endParaRPr lang="tr-TR" sz="2000" dirty="0"/>
          </a:p>
          <a:p>
            <a:pPr lvl="1"/>
            <a:endParaRPr lang="tr-TR" dirty="0" smtClean="0"/>
          </a:p>
          <a:p>
            <a:r>
              <a:rPr lang="tr-TR" sz="2200" b="1" i="1" dirty="0" smtClean="0">
                <a:solidFill>
                  <a:schemeClr val="accent4">
                    <a:lumMod val="75000"/>
                  </a:schemeClr>
                </a:solidFill>
              </a:rPr>
              <a:t>Bilişsel yaklaşım;</a:t>
            </a:r>
          </a:p>
          <a:p>
            <a:pPr lvl="1"/>
            <a:r>
              <a:rPr lang="tr-TR" sz="1900" dirty="0"/>
              <a:t> Y</a:t>
            </a:r>
            <a:r>
              <a:rPr lang="tr-TR" sz="1900" dirty="0" smtClean="0"/>
              <a:t>eni bilgi ve bu bilginin kazandıracağı yeni tutum ve davranışların öğrenilmesinde etkilidir. </a:t>
            </a:r>
          </a:p>
          <a:p>
            <a:pPr lvl="1"/>
            <a:r>
              <a:rPr lang="tr-TR" sz="1900" dirty="0" smtClean="0"/>
              <a:t>Örneğin; kullanılacak ilaç </a:t>
            </a:r>
            <a:r>
              <a:rPr lang="tr-TR" sz="1900" dirty="0" err="1" smtClean="0"/>
              <a:t>hk</a:t>
            </a:r>
            <a:r>
              <a:rPr lang="tr-TR" sz="1900" dirty="0" smtClean="0"/>
              <a:t>. hastanın bilgi edinip olası yan etkileri kavraması,</a:t>
            </a:r>
          </a:p>
          <a:p>
            <a:pPr lvl="1"/>
            <a:r>
              <a:rPr lang="tr-TR" sz="1900" dirty="0" smtClean="0"/>
              <a:t>Kavramların birey için ne ifade ettiği, kavramlar arası ilişki kurulması önemlidir. </a:t>
            </a:r>
          </a:p>
          <a:p>
            <a:pPr lvl="1"/>
            <a:r>
              <a:rPr lang="tr-TR" sz="1900" dirty="0" smtClean="0"/>
              <a:t>Örneğin; Diyabetik bir hastanın beslenme alışkanlıkları ile yaşam biçimi davranışları arasındaki bağlantıyı kavrayabilmesi.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56981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4627419" y="2607117"/>
            <a:ext cx="602672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7200" b="0" i="0" u="none" strike="noStrike" kern="1200" cap="none" spc="0" normalizeH="0" baseline="0" noProof="0" dirty="0" smtClean="0">
                <a:ln w="0"/>
                <a:solidFill>
                  <a:srgbClr val="E84C2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753266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46764" y="864108"/>
            <a:ext cx="7637704" cy="5120640"/>
          </a:xfrm>
        </p:spPr>
        <p:txBody>
          <a:bodyPr/>
          <a:lstStyle/>
          <a:p>
            <a:r>
              <a:rPr lang="tr-TR" sz="2800" dirty="0" smtClean="0"/>
              <a:t>Sağlık ve hastalıkta eğitim etkinlikleri kapsamlı şekilde ele alınmalı, bilimsel temele dayandırılmalı ve ilgili uygulamalarda yeterliğe ulaşmış profesyoneller tarafından yerine getirilmelidir.</a:t>
            </a:r>
          </a:p>
          <a:p>
            <a:endParaRPr lang="tr-TR" sz="2800" dirty="0"/>
          </a:p>
          <a:p>
            <a:r>
              <a:rPr lang="tr-TR" sz="2800" dirty="0" smtClean="0"/>
              <a:t>Sağlıkla ilgili eğitim etkinlikleri </a:t>
            </a:r>
            <a:r>
              <a:rPr lang="tr-TR" sz="2800" b="1" dirty="0" smtClean="0">
                <a:solidFill>
                  <a:schemeClr val="accent4">
                    <a:lumMod val="75000"/>
                  </a:schemeClr>
                </a:solidFill>
              </a:rPr>
              <a:t>yalnızca bir bilgi aktarımı değildir, </a:t>
            </a:r>
            <a:r>
              <a:rPr lang="tr-TR" sz="2800" dirty="0" smtClean="0"/>
              <a:t>sağlık bakımına yönelik doğru kararların alınması, sağlıklı yaşamı ve hastalık halinde iyileşmeyi destekleyen </a:t>
            </a:r>
            <a:r>
              <a:rPr lang="tr-TR" sz="2800" b="1" dirty="0" smtClean="0">
                <a:solidFill>
                  <a:schemeClr val="accent4">
                    <a:lumMod val="75000"/>
                  </a:schemeClr>
                </a:solidFill>
              </a:rPr>
              <a:t>davranış değişikliklerinin kazandırılmasını amaçlar</a:t>
            </a:r>
            <a:r>
              <a:rPr lang="tr-TR" sz="2800" dirty="0" smtClean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4022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49782" y="864108"/>
            <a:ext cx="7734686" cy="5120640"/>
          </a:xfrm>
        </p:spPr>
        <p:txBody>
          <a:bodyPr>
            <a:normAutofit/>
          </a:bodyPr>
          <a:lstStyle/>
          <a:p>
            <a:r>
              <a:rPr lang="tr-TR" sz="2800" dirty="0" smtClean="0"/>
              <a:t>Sağlıklı hasta birey, aile ve toplumun olumlu sağlık </a:t>
            </a:r>
            <a:r>
              <a:rPr lang="tr-TR" sz="2800" dirty="0"/>
              <a:t>d</a:t>
            </a:r>
            <a:r>
              <a:rPr lang="tr-TR" sz="2800" dirty="0" smtClean="0"/>
              <a:t>avranışlarını geliştirilmesine yardım eden etkileşim sürecidir.</a:t>
            </a:r>
          </a:p>
          <a:p>
            <a:endParaRPr lang="tr-TR" sz="2800" dirty="0"/>
          </a:p>
          <a:p>
            <a:r>
              <a:rPr lang="tr-TR" sz="2800" dirty="0" smtClean="0"/>
              <a:t>Bu davranış değişikliklerinin nasıl gerçekleştiği ise ilgili kuramlar ile açıklanır. </a:t>
            </a:r>
          </a:p>
          <a:p>
            <a:endParaRPr lang="tr-TR" sz="2800" dirty="0"/>
          </a:p>
          <a:p>
            <a:r>
              <a:rPr lang="tr-TR" sz="2800" dirty="0" smtClean="0"/>
              <a:t>Hemşire, bu kuramları yansıtan yaklaşımları ve uygulamasına yol gösterecek ilkeleri kavramalı ve hasta eğitimi için gerekli olan bilimsel temeli kazanmalıdır.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048107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2918" y="1123837"/>
            <a:ext cx="3130362" cy="4601183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Öğrenme Yaklaşımları</a:t>
            </a: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Öğrenme bilgi, hareket, ve </a:t>
            </a:r>
            <a:r>
              <a:rPr lang="tr-TR" sz="2800" dirty="0" err="1" smtClean="0"/>
              <a:t>duyuşsal</a:t>
            </a:r>
            <a:r>
              <a:rPr lang="tr-TR" sz="2800" dirty="0" smtClean="0"/>
              <a:t> alanı kapsayan davranışları içermektedir. </a:t>
            </a:r>
          </a:p>
          <a:p>
            <a:endParaRPr lang="tr-TR" sz="2800" dirty="0"/>
          </a:p>
          <a:p>
            <a:r>
              <a:rPr lang="tr-TR" sz="2800" dirty="0" smtClean="0"/>
              <a:t>Öğrenme yolu ile bireyler bilgi, beceri, tutum ve değerleri kazanırlar. </a:t>
            </a:r>
          </a:p>
          <a:p>
            <a:endParaRPr lang="tr-TR" sz="2800" dirty="0"/>
          </a:p>
          <a:p>
            <a:r>
              <a:rPr lang="tr-TR" sz="2800" dirty="0" smtClean="0"/>
              <a:t>Öğrenme yaklaşımları; bu davranış değişikliklerinin </a:t>
            </a:r>
            <a:r>
              <a:rPr lang="tr-TR" sz="2800" b="1" dirty="0" smtClean="0">
                <a:solidFill>
                  <a:schemeClr val="accent4">
                    <a:lumMod val="75000"/>
                  </a:schemeClr>
                </a:solidFill>
              </a:rPr>
              <a:t>nasıl geliştiği </a:t>
            </a:r>
            <a:r>
              <a:rPr lang="tr-TR" sz="2800" dirty="0" smtClean="0"/>
              <a:t>konusunda varsayım geliştirir.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392368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46764" y="864108"/>
            <a:ext cx="7637704" cy="5120640"/>
          </a:xfrm>
        </p:spPr>
        <p:txBody>
          <a:bodyPr>
            <a:normAutofit/>
          </a:bodyPr>
          <a:lstStyle/>
          <a:p>
            <a:r>
              <a:rPr lang="tr-TR" sz="2800" dirty="0" smtClean="0"/>
              <a:t>Hemşireler eğitimle ilgili etkinliklerde farklı özelliklerde, farklı deneyim ve becerilere sahip bireylere eğitim verebilirler, bu nedenle farklı kuramlardan yararlanmaları gerekir.</a:t>
            </a:r>
          </a:p>
          <a:p>
            <a:endParaRPr lang="tr-TR" sz="2800" dirty="0"/>
          </a:p>
          <a:p>
            <a:r>
              <a:rPr lang="tr-TR" sz="2800" dirty="0" smtClean="0"/>
              <a:t>Davranışçı yaklaşım</a:t>
            </a:r>
          </a:p>
          <a:p>
            <a:r>
              <a:rPr lang="tr-TR" sz="2800" dirty="0" smtClean="0"/>
              <a:t>Bilişsel yaklaşım</a:t>
            </a:r>
          </a:p>
          <a:p>
            <a:r>
              <a:rPr lang="tr-TR" sz="2800" dirty="0" err="1" smtClean="0"/>
              <a:t>Hümanistik</a:t>
            </a:r>
            <a:r>
              <a:rPr lang="tr-TR" sz="2800" dirty="0" smtClean="0"/>
              <a:t> yaklaşım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06791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113736" cy="460118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/>
              <a:t>DAVRANIŞCI YAKLAŞIM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46764" y="864108"/>
            <a:ext cx="7637704" cy="512064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Öğrenmenin, biri dizi uyaran ve bu uyarana karşı gösterilen tepki sonucu oluştuğunu varsayar.</a:t>
            </a:r>
          </a:p>
          <a:p>
            <a:r>
              <a:rPr lang="tr-TR" sz="2400" dirty="0" smtClean="0">
                <a:solidFill>
                  <a:schemeClr val="accent4">
                    <a:lumMod val="75000"/>
                  </a:schemeClr>
                </a:solidFill>
              </a:rPr>
              <a:t>Uyarıcı organizmayı harekete geçiren iç ya da dış olaylardır.</a:t>
            </a:r>
          </a:p>
          <a:p>
            <a:endParaRPr lang="tr-TR" sz="2400" dirty="0"/>
          </a:p>
          <a:p>
            <a:r>
              <a:rPr lang="tr-TR" sz="2400" dirty="0" smtClean="0"/>
              <a:t>Bir uyarıcı karşısında organizmada meydana gelen fizyolojik ya da psikolojik değişme </a:t>
            </a:r>
            <a:r>
              <a:rPr lang="tr-TR" sz="2400" b="1" dirty="0" smtClean="0">
                <a:solidFill>
                  <a:schemeClr val="accent4">
                    <a:lumMod val="75000"/>
                  </a:schemeClr>
                </a:solidFill>
              </a:rPr>
              <a:t>tepkidir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 smtClean="0"/>
              <a:t>Davranışçı kuramcılar davranış değişimine neden olan üç öğrenme sürecinden bahseder: </a:t>
            </a:r>
            <a:r>
              <a:rPr lang="tr-TR" sz="2400" i="1" dirty="0" smtClean="0"/>
              <a:t>klasik koşullanma, edimsel koşullanma ve gözlem yoluyla öğrenme</a:t>
            </a:r>
            <a:endParaRPr lang="tr-TR" sz="2400" i="1" dirty="0"/>
          </a:p>
        </p:txBody>
      </p:sp>
    </p:spTree>
    <p:extLst>
      <p:ext uri="{BB962C8B-B14F-4D97-AF65-F5344CB8AC3E}">
        <p14:creationId xmlns:p14="http://schemas.microsoft.com/office/powerpoint/2010/main" val="3395248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57600" y="864108"/>
            <a:ext cx="7526868" cy="5120640"/>
          </a:xfrm>
        </p:spPr>
        <p:txBody>
          <a:bodyPr/>
          <a:lstStyle/>
          <a:p>
            <a:r>
              <a:rPr lang="tr-TR" sz="3200" b="1" dirty="0" smtClean="0">
                <a:solidFill>
                  <a:schemeClr val="accent4">
                    <a:lumMod val="75000"/>
                  </a:schemeClr>
                </a:solidFill>
              </a:rPr>
              <a:t>KLASİK KOŞULLANMA</a:t>
            </a:r>
            <a:r>
              <a:rPr lang="tr-TR" sz="3200" dirty="0" smtClean="0"/>
              <a:t>; </a:t>
            </a:r>
          </a:p>
          <a:p>
            <a:pPr lvl="1"/>
            <a:r>
              <a:rPr lang="tr-TR" sz="2800" dirty="0" smtClean="0"/>
              <a:t>Rastlantısal meydana gelir.</a:t>
            </a:r>
          </a:p>
          <a:p>
            <a:pPr lvl="1"/>
            <a:r>
              <a:rPr lang="tr-TR" sz="2800" dirty="0" smtClean="0"/>
              <a:t>Eğitim ortamından uygulamak zordur.</a:t>
            </a:r>
          </a:p>
          <a:p>
            <a:pPr lvl="1"/>
            <a:endParaRPr lang="tr-TR" sz="2800" dirty="0"/>
          </a:p>
          <a:p>
            <a:pPr lvl="1"/>
            <a:r>
              <a:rPr lang="tr-TR" sz="2800" dirty="0" smtClean="0"/>
              <a:t>Ancak bireyin </a:t>
            </a:r>
            <a:r>
              <a:rPr lang="tr-TR" sz="2800" dirty="0" err="1" smtClean="0"/>
              <a:t>duyuşsal</a:t>
            </a:r>
            <a:r>
              <a:rPr lang="tr-TR" sz="2800" dirty="0" smtClean="0"/>
              <a:t> özelliklerinin oluşmasında klasik koşullanma rol oynayabilir. </a:t>
            </a:r>
          </a:p>
          <a:p>
            <a:pPr lvl="2"/>
            <a:r>
              <a:rPr lang="tr-TR" sz="2600" dirty="0" smtClean="0"/>
              <a:t>Önceki deneyimler, olumsuz bir yaşantı gibi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478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4472" y="845127"/>
            <a:ext cx="7565967" cy="5196899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solidFill>
                  <a:schemeClr val="accent4">
                    <a:lumMod val="75000"/>
                  </a:schemeClr>
                </a:solidFill>
              </a:rPr>
              <a:t>EDİMSEL KOŞULLANMA;</a:t>
            </a:r>
          </a:p>
          <a:p>
            <a:pPr lvl="1"/>
            <a:r>
              <a:rPr lang="tr-TR" sz="2000" dirty="0" smtClean="0"/>
              <a:t>Davranışlarını sonucuna bakarak yeni davranışlar kazanma süreci,</a:t>
            </a:r>
          </a:p>
          <a:p>
            <a:pPr lvl="1"/>
            <a:r>
              <a:rPr lang="tr-TR" sz="2000" dirty="0" smtClean="0"/>
              <a:t>Yapılan bir davranış sonrasında ortaya çıkan sonuçlarla ilgili öğrenmedir. </a:t>
            </a:r>
          </a:p>
          <a:p>
            <a:pPr lvl="1"/>
            <a:r>
              <a:rPr lang="tr-TR" sz="2000" dirty="0" smtClean="0"/>
              <a:t>Klasik koşullanmadan farkı; </a:t>
            </a:r>
            <a:r>
              <a:rPr lang="tr-TR" sz="2000" b="1" dirty="0" smtClean="0">
                <a:solidFill>
                  <a:schemeClr val="accent4">
                    <a:lumMod val="75000"/>
                  </a:schemeClr>
                </a:solidFill>
              </a:rPr>
              <a:t>bilinçli, istendik, amaçlı davranışlarımız </a:t>
            </a:r>
            <a:r>
              <a:rPr lang="tr-TR" sz="2000" dirty="0" smtClean="0"/>
              <a:t>ile ilişkilidir.</a:t>
            </a:r>
          </a:p>
          <a:p>
            <a:pPr lvl="1"/>
            <a:endParaRPr lang="tr-TR" sz="2000" dirty="0"/>
          </a:p>
          <a:p>
            <a:pPr lvl="1"/>
            <a:r>
              <a:rPr lang="tr-TR" sz="2000" dirty="0" smtClean="0"/>
              <a:t>Hoşa giden bir davranışın tekrar ortaya çıka olasılığı yüksektir, «</a:t>
            </a:r>
            <a:r>
              <a:rPr lang="tr-TR" sz="2000" dirty="0" err="1" smtClean="0">
                <a:solidFill>
                  <a:schemeClr val="accent4">
                    <a:lumMod val="75000"/>
                  </a:schemeClr>
                </a:solidFill>
              </a:rPr>
              <a:t>Pekiştireç</a:t>
            </a:r>
            <a:r>
              <a:rPr lang="tr-TR" sz="2000" dirty="0" smtClean="0"/>
              <a:t>»</a:t>
            </a:r>
            <a:endParaRPr lang="tr-TR" sz="2000" dirty="0"/>
          </a:p>
          <a:p>
            <a:pPr lvl="1"/>
            <a:endParaRPr lang="tr-TR" sz="2000" dirty="0" smtClean="0"/>
          </a:p>
          <a:p>
            <a:pPr lvl="1"/>
            <a:endParaRPr lang="tr-TR" sz="2000" dirty="0"/>
          </a:p>
          <a:p>
            <a:pPr lvl="1"/>
            <a:r>
              <a:rPr lang="tr-TR" sz="2000" dirty="0" smtClean="0"/>
              <a:t>Pekiştirilen davranış öğrenilir, türü, zamanı, sıklığı bireyin özelliklerine ve kazandırılmak istenen davranışa göre değişiklik gösterir.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15166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solidFill>
                  <a:schemeClr val="accent4">
                    <a:lumMod val="75000"/>
                  </a:schemeClr>
                </a:solidFill>
              </a:rPr>
              <a:t>GÖZLEM YOLUYLA ÖĞRENME</a:t>
            </a:r>
            <a:r>
              <a:rPr lang="tr-TR" sz="2800" dirty="0" smtClean="0"/>
              <a:t>;</a:t>
            </a:r>
          </a:p>
          <a:p>
            <a:pPr lvl="1"/>
            <a:r>
              <a:rPr lang="tr-TR" sz="2400" dirty="0" smtClean="0"/>
              <a:t>Taklit yoluyla öğrenme, model alma, sosyal öğrenme</a:t>
            </a:r>
          </a:p>
          <a:p>
            <a:pPr lvl="1"/>
            <a:r>
              <a:rPr lang="tr-TR" sz="2400" dirty="0" smtClean="0"/>
              <a:t>Birey genelde davranışın sonucu olumlu olan davranışları model alma eğilimindedir. </a:t>
            </a:r>
          </a:p>
          <a:p>
            <a:pPr lvl="1"/>
            <a:endParaRPr lang="tr-TR" sz="2400" dirty="0"/>
          </a:p>
          <a:p>
            <a:pPr lvl="1"/>
            <a:r>
              <a:rPr lang="tr-TR" sz="2400" dirty="0" smtClean="0"/>
              <a:t>Bireyin, çevresindeki kişilerin davranışlarını gözlediğini ve bu gözlemlerden bazı sonuçlar çıkararak kendisi için yararlı olan durumlarda aynı davranışı sürdürür.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27547774"/>
      </p:ext>
    </p:extLst>
  </p:cSld>
  <p:clrMapOvr>
    <a:masterClrMapping/>
  </p:clrMapOvr>
</p:sld>
</file>

<file path=ppt/theme/theme1.xml><?xml version="1.0" encoding="utf-8"?>
<a:theme xmlns:a="http://schemas.openxmlformats.org/drawingml/2006/main" name="Çerçeve">
  <a:themeElements>
    <a:clrScheme name="Kırmızı Turuncu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Çerçev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Çerçev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9935E573-C197-41A8-BCA1-5D5F62C560B7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859</Words>
  <Application>Microsoft Office PowerPoint</Application>
  <PresentationFormat>Geniş ekran</PresentationFormat>
  <Paragraphs>93</Paragraphs>
  <Slides>16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Calibri</vt:lpstr>
      <vt:lpstr>Corbel</vt:lpstr>
      <vt:lpstr>Wingdings 2</vt:lpstr>
      <vt:lpstr>Çerçeve</vt:lpstr>
      <vt:lpstr>ÖĞRENME KURAMLARI-YAKLAŞIMLARI</vt:lpstr>
      <vt:lpstr>PowerPoint Sunusu</vt:lpstr>
      <vt:lpstr>PowerPoint Sunusu</vt:lpstr>
      <vt:lpstr>Öğrenme Yaklaşımları</vt:lpstr>
      <vt:lpstr>PowerPoint Sunusu</vt:lpstr>
      <vt:lpstr>DAVRANIŞCI YAKLAŞIM</vt:lpstr>
      <vt:lpstr>PowerPoint Sunusu</vt:lpstr>
      <vt:lpstr>PowerPoint Sunusu</vt:lpstr>
      <vt:lpstr>PowerPoint Sunusu</vt:lpstr>
      <vt:lpstr>BİLİŞSEL YAKLAŞIM</vt:lpstr>
      <vt:lpstr>PowerPoint Sunusu</vt:lpstr>
      <vt:lpstr>Kuramların Öğretme-öğrenme sürecindeki ortak özellikleri</vt:lpstr>
      <vt:lpstr>HÜMANİSTİK YAKLAŞIM</vt:lpstr>
      <vt:lpstr>PowerPoint Sunusu</vt:lpstr>
      <vt:lpstr>Öğrenme yaklaşımlarının hasta eğitimine yansımaları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ÖĞRENME KURAMLARI-YAKLAŞIMLARI</dc:title>
  <dc:creator>Aslı</dc:creator>
  <cp:lastModifiedBy>Aslı</cp:lastModifiedBy>
  <cp:revision>1</cp:revision>
  <dcterms:created xsi:type="dcterms:W3CDTF">2021-10-18T06:58:35Z</dcterms:created>
  <dcterms:modified xsi:type="dcterms:W3CDTF">2021-10-18T06:59:25Z</dcterms:modified>
</cp:coreProperties>
</file>