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7" r:id="rId3"/>
    <p:sldId id="268" r:id="rId4"/>
    <p:sldId id="273" r:id="rId5"/>
    <p:sldId id="274" r:id="rId6"/>
    <p:sldId id="275" r:id="rId7"/>
    <p:sldId id="276" r:id="rId8"/>
    <p:sldId id="277" r:id="rId9"/>
    <p:sldId id="278" r:id="rId10"/>
    <p:sldId id="271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7" d="100"/>
          <a:sy n="47" d="100"/>
        </p:scale>
        <p:origin x="-115" y="-26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15692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99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76972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11950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05955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1707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4864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8821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3852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12976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A78F8-B80D-4AEA-B8F3-A5982438474A}" type="datetimeFigureOut">
              <a:rPr lang="tr-TR" smtClean="0"/>
              <a:pPr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F961A-2375-4F88-916B-6C70210C8FF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6614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F21A78F8-B80D-4AEA-B8F3-A5982438474A}" type="datetimeFigureOut">
              <a:rPr lang="tr-TR" smtClean="0"/>
              <a:pPr/>
              <a:t>18.04.2018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</a:defRPr>
            </a:lvl1pPr>
          </a:lstStyle>
          <a:p>
            <a:fld id="{546F961A-2375-4F88-916B-6C70210C8FFF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33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IX. DEMOKRASİ (I)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7250" y="750507"/>
            <a:ext cx="1083305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ÖRNEK SORULAR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Aşağıdaki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kavramları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açıklayınız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Çoğulcu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Demokrasi-Çoğunlukçu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8958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15733" y="1173869"/>
            <a:ext cx="1092926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>
                <a:latin typeface="Times New Roman" pitchFamily="18" charset="0"/>
              </a:rPr>
              <a:t>IX. DEMOKRASİ</a:t>
            </a:r>
          </a:p>
          <a:p>
            <a:r>
              <a:rPr lang="tr-TR" sz="4400" b="1" dirty="0">
                <a:latin typeface="Times New Roman" pitchFamily="18" charset="0"/>
              </a:rPr>
              <a:t>	</a:t>
            </a:r>
            <a:r>
              <a:rPr lang="tr-TR" sz="4400" dirty="0">
                <a:latin typeface="Times New Roman" pitchFamily="18" charset="0"/>
              </a:rPr>
              <a:t>A. Demokrasi Kavramı</a:t>
            </a:r>
          </a:p>
          <a:p>
            <a:r>
              <a:rPr lang="tr-TR" sz="4400" dirty="0">
                <a:latin typeface="Times New Roman" pitchFamily="18" charset="0"/>
              </a:rPr>
              <a:t>	B. Demokrasi Teorileri</a:t>
            </a:r>
          </a:p>
          <a:p>
            <a:r>
              <a:rPr lang="tr-TR" sz="4400" dirty="0">
                <a:latin typeface="Times New Roman" pitchFamily="18" charset="0"/>
              </a:rPr>
              <a:t>		1. Normatif Demokrasi Teorisi</a:t>
            </a:r>
          </a:p>
          <a:p>
            <a:r>
              <a:rPr lang="tr-TR" sz="4400" dirty="0">
                <a:latin typeface="Times New Roman" pitchFamily="18" charset="0"/>
              </a:rPr>
              <a:t>		2. Ampirik Demokrasi Teorisi</a:t>
            </a: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11941" y="1558744"/>
            <a:ext cx="1092926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dirty="0">
                <a:latin typeface="Times New Roman" pitchFamily="18" charset="0"/>
              </a:rPr>
              <a:t>C. Demokrasinin Gerekleri</a:t>
            </a:r>
          </a:p>
          <a:p>
            <a:r>
              <a:rPr lang="tr-TR" sz="4400" dirty="0" smtClean="0">
                <a:latin typeface="Times New Roman" pitchFamily="18" charset="0"/>
              </a:rPr>
              <a:t>D</a:t>
            </a:r>
            <a:r>
              <a:rPr lang="tr-TR" sz="4400" dirty="0">
                <a:latin typeface="Times New Roman" pitchFamily="18" charset="0"/>
              </a:rPr>
              <a:t>. Demokrasi Anlayışları</a:t>
            </a:r>
          </a:p>
          <a:p>
            <a:r>
              <a:rPr lang="tr-TR" sz="4400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1</a:t>
            </a:r>
            <a:r>
              <a:rPr lang="tr-TR" sz="4400" dirty="0">
                <a:latin typeface="Times New Roman" pitchFamily="18" charset="0"/>
              </a:rPr>
              <a:t>. Çoğunlukçu (</a:t>
            </a:r>
            <a:r>
              <a:rPr lang="tr-TR" sz="4400" dirty="0" err="1">
                <a:latin typeface="Times New Roman" pitchFamily="18" charset="0"/>
              </a:rPr>
              <a:t>İlliberal</a:t>
            </a:r>
            <a:r>
              <a:rPr lang="tr-TR" sz="4400" dirty="0">
                <a:latin typeface="Times New Roman" pitchFamily="18" charset="0"/>
              </a:rPr>
              <a:t>) Demokrasi Anlayışı</a:t>
            </a:r>
          </a:p>
          <a:p>
            <a:r>
              <a:rPr lang="tr-TR" sz="4400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2</a:t>
            </a:r>
            <a:r>
              <a:rPr lang="tr-TR" sz="4400" dirty="0">
                <a:latin typeface="Times New Roman" pitchFamily="18" charset="0"/>
              </a:rPr>
              <a:t>. Çoğulcu (Liberal) Demokrasi Anlayışı</a:t>
            </a:r>
          </a:p>
          <a:p>
            <a:r>
              <a:rPr lang="tr-TR" sz="4400" dirty="0" smtClean="0">
                <a:latin typeface="Times New Roman" pitchFamily="18" charset="0"/>
              </a:rPr>
              <a:t>E</a:t>
            </a:r>
            <a:r>
              <a:rPr lang="tr-TR" sz="4400" dirty="0">
                <a:latin typeface="Times New Roman" pitchFamily="18" charset="0"/>
              </a:rPr>
              <a:t>. Militan Demokrasi (Mücadeleci Demokrasi</a:t>
            </a:r>
            <a:r>
              <a:rPr lang="tr-TR" sz="4400" b="1" dirty="0">
                <a:latin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127296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02240" y="2156446"/>
            <a:ext cx="103712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6000" b="1" dirty="0" smtClean="0">
                <a:latin typeface="Times New Roman" pitchFamily="18" charset="0"/>
                <a:cs typeface="Times New Roman" pitchFamily="18" charset="0"/>
              </a:rPr>
              <a:t>IX. DEMOKRASİ (II)</a:t>
            </a:r>
          </a:p>
        </p:txBody>
      </p:sp>
    </p:spTree>
    <p:extLst>
      <p:ext uri="{BB962C8B-B14F-4D97-AF65-F5344CB8AC3E}">
        <p14:creationId xmlns="" xmlns:p14="http://schemas.microsoft.com/office/powerpoint/2010/main" val="1505657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15733" y="1173869"/>
            <a:ext cx="1092926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>
                <a:latin typeface="Times New Roman" pitchFamily="18" charset="0"/>
              </a:rPr>
              <a:t>F. Egemenliğin Kullanılma Biçimine Göre Demokrasi</a:t>
            </a:r>
          </a:p>
          <a:p>
            <a:r>
              <a:rPr lang="tr-TR" sz="4400" b="1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1</a:t>
            </a:r>
            <a:r>
              <a:rPr lang="tr-TR" sz="4400" dirty="0">
                <a:latin typeface="Times New Roman" pitchFamily="18" charset="0"/>
              </a:rPr>
              <a:t>. Doğrudan Demokrasi</a:t>
            </a:r>
          </a:p>
          <a:p>
            <a:r>
              <a:rPr lang="tr-TR" sz="4400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2</a:t>
            </a:r>
            <a:r>
              <a:rPr lang="tr-TR" sz="4400" dirty="0">
                <a:latin typeface="Times New Roman" pitchFamily="18" charset="0"/>
              </a:rPr>
              <a:t>. Temsili Demokrasi</a:t>
            </a:r>
          </a:p>
          <a:p>
            <a:r>
              <a:rPr lang="tr-TR" sz="4400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3</a:t>
            </a:r>
            <a:r>
              <a:rPr lang="tr-TR" sz="4400" dirty="0">
                <a:latin typeface="Times New Roman" pitchFamily="18" charset="0"/>
              </a:rPr>
              <a:t>. Yarı Doğrudan Demokrasi</a:t>
            </a:r>
          </a:p>
        </p:txBody>
      </p:sp>
    </p:spTree>
    <p:extLst>
      <p:ext uri="{BB962C8B-B14F-4D97-AF65-F5344CB8AC3E}">
        <p14:creationId xmlns="" xmlns:p14="http://schemas.microsoft.com/office/powerpoint/2010/main" val="179729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316" y="615799"/>
            <a:ext cx="1092926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>
                <a:latin typeface="Times New Roman" pitchFamily="18" charset="0"/>
              </a:rPr>
              <a:t>3. Yarı Doğrudan Demokrasi</a:t>
            </a:r>
          </a:p>
          <a:p>
            <a:r>
              <a:rPr lang="tr-TR" sz="4400" b="1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a</a:t>
            </a:r>
            <a:r>
              <a:rPr lang="tr-TR" sz="4400" dirty="0">
                <a:latin typeface="Times New Roman" pitchFamily="18" charset="0"/>
              </a:rPr>
              <a:t>. Yarı Doğrudan Demokrasi Kavramı</a:t>
            </a:r>
          </a:p>
          <a:p>
            <a:r>
              <a:rPr lang="tr-TR" sz="4400" dirty="0">
                <a:latin typeface="Times New Roman" pitchFamily="18" charset="0"/>
              </a:rPr>
              <a:t>	</a:t>
            </a:r>
            <a:r>
              <a:rPr lang="tr-TR" sz="4400" dirty="0" smtClean="0">
                <a:latin typeface="Times New Roman" pitchFamily="18" charset="0"/>
              </a:rPr>
              <a:t>b</a:t>
            </a:r>
            <a:r>
              <a:rPr lang="tr-TR" sz="4400" dirty="0">
                <a:latin typeface="Times New Roman" pitchFamily="18" charset="0"/>
              </a:rPr>
              <a:t>. Yarı doğrudan Demokrasi Araçları</a:t>
            </a:r>
          </a:p>
          <a:p>
            <a:r>
              <a:rPr lang="tr-TR" sz="4400" dirty="0">
                <a:latin typeface="Times New Roman" pitchFamily="18" charset="0"/>
              </a:rPr>
              <a:t>		</a:t>
            </a:r>
            <a:r>
              <a:rPr lang="tr-TR" sz="4400" dirty="0" smtClean="0">
                <a:latin typeface="Times New Roman" pitchFamily="18" charset="0"/>
              </a:rPr>
              <a:t>i</a:t>
            </a:r>
            <a:r>
              <a:rPr lang="tr-TR" sz="4400" dirty="0">
                <a:latin typeface="Times New Roman" pitchFamily="18" charset="0"/>
              </a:rPr>
              <a:t>. Referandum (Halk Oylaması)</a:t>
            </a:r>
          </a:p>
          <a:p>
            <a:r>
              <a:rPr lang="tr-TR" sz="4400" dirty="0">
                <a:latin typeface="Times New Roman" pitchFamily="18" charset="0"/>
              </a:rPr>
              <a:t>		</a:t>
            </a:r>
            <a:r>
              <a:rPr lang="tr-TR" sz="4400" dirty="0" smtClean="0">
                <a:latin typeface="Times New Roman" pitchFamily="18" charset="0"/>
              </a:rPr>
              <a:t>ii</a:t>
            </a:r>
            <a:r>
              <a:rPr lang="tr-TR" sz="4400" dirty="0">
                <a:latin typeface="Times New Roman" pitchFamily="18" charset="0"/>
              </a:rPr>
              <a:t>. Halk Vetosu</a:t>
            </a:r>
          </a:p>
          <a:p>
            <a:r>
              <a:rPr lang="tr-TR" sz="4400" dirty="0">
                <a:latin typeface="Times New Roman" pitchFamily="18" charset="0"/>
              </a:rPr>
              <a:t>		</a:t>
            </a:r>
            <a:r>
              <a:rPr lang="tr-TR" sz="4400" dirty="0" smtClean="0">
                <a:latin typeface="Times New Roman" pitchFamily="18" charset="0"/>
              </a:rPr>
              <a:t>iii</a:t>
            </a:r>
            <a:r>
              <a:rPr lang="tr-TR" sz="4400" dirty="0">
                <a:latin typeface="Times New Roman" pitchFamily="18" charset="0"/>
              </a:rPr>
              <a:t>. Halk Teşebbüsü </a:t>
            </a:r>
          </a:p>
          <a:p>
            <a:r>
              <a:rPr lang="tr-TR" sz="4400" dirty="0">
                <a:latin typeface="Times New Roman" pitchFamily="18" charset="0"/>
              </a:rPr>
              <a:t>		</a:t>
            </a:r>
            <a:r>
              <a:rPr lang="tr-TR" sz="4400" dirty="0" smtClean="0">
                <a:latin typeface="Times New Roman" pitchFamily="18" charset="0"/>
              </a:rPr>
              <a:t>iv</a:t>
            </a:r>
            <a:r>
              <a:rPr lang="tr-TR" sz="4400" dirty="0">
                <a:latin typeface="Times New Roman" pitchFamily="18" charset="0"/>
              </a:rPr>
              <a:t>. </a:t>
            </a:r>
            <a:r>
              <a:rPr lang="tr-TR" sz="4400" dirty="0" err="1">
                <a:latin typeface="Times New Roman" pitchFamily="18" charset="0"/>
              </a:rPr>
              <a:t>Recall</a:t>
            </a:r>
            <a:r>
              <a:rPr lang="tr-TR" sz="4400" dirty="0">
                <a:latin typeface="Times New Roman" pitchFamily="18" charset="0"/>
              </a:rPr>
              <a:t> (Geri Çağırma)</a:t>
            </a:r>
          </a:p>
        </p:txBody>
      </p:sp>
    </p:spTree>
    <p:extLst>
      <p:ext uri="{BB962C8B-B14F-4D97-AF65-F5344CB8AC3E}">
        <p14:creationId xmlns="" xmlns:p14="http://schemas.microsoft.com/office/powerpoint/2010/main" val="1272963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8766" y="1154625"/>
            <a:ext cx="10929265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4400" b="1" dirty="0">
                <a:latin typeface="Times New Roman" pitchFamily="18" charset="0"/>
              </a:rPr>
              <a:t>G. Demokrasiye İlişkin Güncel Tartışmalar ve Demokratikleşme </a:t>
            </a:r>
            <a:r>
              <a:rPr lang="tr-TR" sz="4400" b="1" dirty="0" smtClean="0">
                <a:latin typeface="Times New Roman" pitchFamily="18" charset="0"/>
              </a:rPr>
              <a:t>Dalgaları</a:t>
            </a:r>
          </a:p>
          <a:p>
            <a:endParaRPr lang="tr-TR" sz="4400" b="1" dirty="0">
              <a:latin typeface="Times New Roman" pitchFamily="18" charset="0"/>
            </a:endParaRPr>
          </a:p>
          <a:p>
            <a:r>
              <a:rPr lang="tr-TR" sz="4400" b="1" dirty="0" smtClean="0">
                <a:latin typeface="Times New Roman" pitchFamily="18" charset="0"/>
              </a:rPr>
              <a:t>H</a:t>
            </a:r>
            <a:r>
              <a:rPr lang="tr-TR" sz="4400" b="1" dirty="0">
                <a:latin typeface="Times New Roman" pitchFamily="18" charset="0"/>
              </a:rPr>
              <a:t>. Müzakereci </a:t>
            </a:r>
            <a:r>
              <a:rPr lang="tr-TR" sz="4400" b="1" dirty="0" smtClean="0">
                <a:latin typeface="Times New Roman" pitchFamily="18" charset="0"/>
              </a:rPr>
              <a:t>Demokrasi</a:t>
            </a:r>
          </a:p>
          <a:p>
            <a:endParaRPr lang="tr-TR" sz="4400" b="1" dirty="0">
              <a:latin typeface="Times New Roman" pitchFamily="18" charset="0"/>
            </a:endParaRPr>
          </a:p>
          <a:p>
            <a:r>
              <a:rPr lang="tr-TR" sz="4400" b="1" dirty="0" smtClean="0">
                <a:latin typeface="Times New Roman" pitchFamily="18" charset="0"/>
              </a:rPr>
              <a:t>I</a:t>
            </a:r>
            <a:r>
              <a:rPr lang="tr-TR" sz="4400" b="1" dirty="0">
                <a:latin typeface="Times New Roman" pitchFamily="18" charset="0"/>
              </a:rPr>
              <a:t>. </a:t>
            </a:r>
            <a:r>
              <a:rPr lang="tr-TR" sz="4400" b="1" dirty="0" err="1">
                <a:latin typeface="Times New Roman" pitchFamily="18" charset="0"/>
              </a:rPr>
              <a:t>d’Hodnt</a:t>
            </a:r>
            <a:r>
              <a:rPr lang="tr-TR" sz="4400" b="1" dirty="0">
                <a:latin typeface="Times New Roman" pitchFamily="18" charset="0"/>
              </a:rPr>
              <a:t> Yöntemi</a:t>
            </a:r>
          </a:p>
        </p:txBody>
      </p:sp>
    </p:spTree>
    <p:extLst>
      <p:ext uri="{BB962C8B-B14F-4D97-AF65-F5344CB8AC3E}">
        <p14:creationId xmlns="" xmlns:p14="http://schemas.microsoft.com/office/powerpoint/2010/main" val="1343518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GENEL KAYNAKLAR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000" dirty="0" smtClean="0">
                <a:latin typeface="Times New Roman" pitchFamily="18" charset="0"/>
              </a:rPr>
              <a:t>Erdoğan </a:t>
            </a:r>
            <a:r>
              <a:rPr lang="tr-TR" sz="3000" dirty="0">
                <a:latin typeface="Times New Roman" pitchFamily="18" charset="0"/>
              </a:rPr>
              <a:t>Teziç, </a:t>
            </a:r>
            <a:r>
              <a:rPr lang="tr-TR" sz="3000" b="1" dirty="0">
                <a:latin typeface="Times New Roman" pitchFamily="18" charset="0"/>
              </a:rPr>
              <a:t>Anayasa Hukuku (Genel Esaslar),</a:t>
            </a:r>
            <a:r>
              <a:rPr lang="tr-TR" sz="3000" dirty="0">
                <a:latin typeface="Times New Roman" pitchFamily="18" charset="0"/>
              </a:rPr>
              <a:t> 21.b., Beta,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Anayasa Hukukunun Genel Esasları Ders Kitabı</a:t>
            </a:r>
            <a:r>
              <a:rPr lang="tr-TR" sz="3000" dirty="0">
                <a:latin typeface="Times New Roman" pitchFamily="18" charset="0"/>
              </a:rPr>
              <a:t>, Ekin Kitabevi Yayınları, 9.b.,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İbrahim Kaboğlu, </a:t>
            </a:r>
            <a:r>
              <a:rPr lang="tr-TR" sz="3000" b="1" dirty="0">
                <a:latin typeface="Times New Roman" pitchFamily="18" charset="0"/>
              </a:rPr>
              <a:t>Anayasa Hukuku Dersleri (Genel Esaslar)</a:t>
            </a:r>
            <a:r>
              <a:rPr lang="tr-TR" sz="3000" dirty="0">
                <a:latin typeface="Times New Roman" pitchFamily="18" charset="0"/>
              </a:rPr>
              <a:t>, 12.b., Legal Yayıncılık, İstanbul,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Ergun Özbudun, </a:t>
            </a:r>
            <a:r>
              <a:rPr lang="tr-TR" sz="3000" b="1" dirty="0">
                <a:latin typeface="Times New Roman" pitchFamily="18" charset="0"/>
              </a:rPr>
              <a:t>Türk Anayasa Hukuku</a:t>
            </a:r>
            <a:r>
              <a:rPr lang="tr-TR" sz="3000" dirty="0">
                <a:latin typeface="Times New Roman" pitchFamily="18" charset="0"/>
              </a:rPr>
              <a:t>, 17.b., Yetkin Yayınları, Ankara,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Bülent </a:t>
            </a:r>
            <a:r>
              <a:rPr lang="tr-TR" sz="3000" dirty="0" err="1">
                <a:latin typeface="Times New Roman" pitchFamily="18" charset="0"/>
              </a:rPr>
              <a:t>Tanör</a:t>
            </a:r>
            <a:r>
              <a:rPr lang="tr-TR" sz="3000" dirty="0">
                <a:latin typeface="Times New Roman" pitchFamily="18" charset="0"/>
              </a:rPr>
              <a:t>-Necmi Yüzbaşıoğlu, </a:t>
            </a:r>
            <a:r>
              <a:rPr lang="tr-TR" sz="3000" b="1" dirty="0">
                <a:latin typeface="Times New Roman" pitchFamily="18" charset="0"/>
              </a:rPr>
              <a:t>1982 Anayasasına Göre Türk Anayasa Hukuku</a:t>
            </a:r>
            <a:r>
              <a:rPr lang="tr-TR" sz="3000" dirty="0">
                <a:latin typeface="Times New Roman" pitchFamily="18" charset="0"/>
              </a:rPr>
              <a:t>, 16.b., Beta, İstanbul, 2016.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000" dirty="0">
                <a:latin typeface="Times New Roman" pitchFamily="18" charset="0"/>
              </a:rPr>
              <a:t>Kemal Gözler, </a:t>
            </a:r>
            <a:r>
              <a:rPr lang="tr-TR" sz="3000" b="1" dirty="0">
                <a:latin typeface="Times New Roman" pitchFamily="18" charset="0"/>
              </a:rPr>
              <a:t>Türk Anayasa Hukuku Dersleri,</a:t>
            </a:r>
            <a:r>
              <a:rPr lang="tr-TR" sz="3000" dirty="0">
                <a:latin typeface="Times New Roman" pitchFamily="18" charset="0"/>
              </a:rPr>
              <a:t> 21.b., Ekin Kitabevi Yayınları, Bursa, 2017.</a:t>
            </a:r>
            <a:r>
              <a:rPr lang="en-US" sz="3000" dirty="0">
                <a:latin typeface="Times New Roman" pitchFamily="18" charset="0"/>
              </a:rPr>
              <a:t/>
            </a:r>
            <a:br>
              <a:rPr lang="en-US" sz="3000" dirty="0">
                <a:latin typeface="Times New Roman" pitchFamily="18" charset="0"/>
              </a:rPr>
            </a:br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3200" dirty="0">
                <a:latin typeface="Times New Roman" pitchFamily="18" charset="0"/>
              </a:rPr>
              <a:t/>
            </a:r>
            <a:br>
              <a:rPr lang="tr-TR" sz="3200" dirty="0">
                <a:latin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1577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625" y="153950"/>
            <a:ext cx="1131409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latin typeface="Times New Roman" pitchFamily="18" charset="0"/>
              </a:rPr>
              <a:t>			SEÇİLMİŞ KAYNAKÇA</a:t>
            </a:r>
            <a:r>
              <a:rPr lang="tr-TR" sz="3200" b="1" dirty="0">
                <a:latin typeface="Times New Roman" pitchFamily="18" charset="0"/>
              </a:rPr>
              <a:t>				</a:t>
            </a:r>
            <a:endParaRPr lang="tr-TR" sz="3200" b="1" dirty="0" smtClean="0">
              <a:latin typeface="Times New Roman" pitchFamily="18" charset="0"/>
            </a:endParaRPr>
          </a:p>
          <a:p>
            <a:r>
              <a:rPr lang="tr-TR" sz="3200" b="1" dirty="0">
                <a:latin typeface="Times New Roman" pitchFamily="18" charset="0"/>
              </a:rPr>
              <a:t> </a:t>
            </a:r>
            <a:r>
              <a:rPr lang="tr-TR" sz="2400" dirty="0" smtClean="0">
                <a:latin typeface="Times New Roman" pitchFamily="18" charset="0"/>
              </a:rPr>
              <a:t>Robert </a:t>
            </a:r>
            <a:r>
              <a:rPr lang="tr-TR" sz="2400" dirty="0" err="1">
                <a:latin typeface="Times New Roman" pitchFamily="18" charset="0"/>
              </a:rPr>
              <a:t>Dahl</a:t>
            </a:r>
            <a:r>
              <a:rPr lang="tr-TR" sz="2400" dirty="0">
                <a:latin typeface="Times New Roman" pitchFamily="18" charset="0"/>
              </a:rPr>
              <a:t>, </a:t>
            </a:r>
            <a:r>
              <a:rPr lang="tr-TR" sz="2400" b="1" dirty="0">
                <a:latin typeface="Times New Roman" pitchFamily="18" charset="0"/>
              </a:rPr>
              <a:t>Demokrasi ve Eleştirileri</a:t>
            </a:r>
            <a:r>
              <a:rPr lang="tr-TR" sz="2400" dirty="0">
                <a:latin typeface="Times New Roman" pitchFamily="18" charset="0"/>
              </a:rPr>
              <a:t>, (çev. Levent Köker), 2.b., Yetkin Yayınları, Ankara 1996.</a:t>
            </a:r>
            <a:endParaRPr lang="en-US" sz="2400" dirty="0">
              <a:latin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</a:rPr>
              <a:t>Leslie</a:t>
            </a:r>
            <a:r>
              <a:rPr lang="tr-TR" sz="2400" dirty="0">
                <a:latin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</a:rPr>
              <a:t>Lipson</a:t>
            </a:r>
            <a:r>
              <a:rPr lang="tr-TR" sz="2400" dirty="0">
                <a:latin typeface="Times New Roman" pitchFamily="18" charset="0"/>
              </a:rPr>
              <a:t>, </a:t>
            </a:r>
            <a:r>
              <a:rPr lang="tr-TR" sz="2400" b="1" dirty="0">
                <a:latin typeface="Times New Roman" pitchFamily="18" charset="0"/>
              </a:rPr>
              <a:t>Demokratik Uygarlık</a:t>
            </a:r>
            <a:r>
              <a:rPr lang="tr-TR" sz="2400" dirty="0">
                <a:latin typeface="Times New Roman" pitchFamily="18" charset="0"/>
              </a:rPr>
              <a:t>, (çev. Haldun Günalp - Türker Alkan), Türkiye İş Bankası Yayınları, Ankara 1984.</a:t>
            </a:r>
            <a:endParaRPr lang="en-US" sz="2400" dirty="0">
              <a:latin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</a:rPr>
              <a:t>Giovanni</a:t>
            </a:r>
            <a:r>
              <a:rPr lang="tr-TR" sz="2400" dirty="0">
                <a:latin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</a:rPr>
              <a:t>Sartori</a:t>
            </a:r>
            <a:r>
              <a:rPr lang="tr-TR" sz="2400" dirty="0">
                <a:latin typeface="Times New Roman" pitchFamily="18" charset="0"/>
              </a:rPr>
              <a:t>, </a:t>
            </a:r>
            <a:r>
              <a:rPr lang="tr-TR" sz="2400" b="1" dirty="0">
                <a:latin typeface="Times New Roman" pitchFamily="18" charset="0"/>
              </a:rPr>
              <a:t>Demokrasi Teorisine Geri Dönüş</a:t>
            </a:r>
            <a:r>
              <a:rPr lang="tr-TR" sz="2400" dirty="0">
                <a:latin typeface="Times New Roman" pitchFamily="18" charset="0"/>
              </a:rPr>
              <a:t>, (çev. </a:t>
            </a:r>
            <a:r>
              <a:rPr lang="tr-TR" sz="2400" dirty="0" err="1">
                <a:latin typeface="Times New Roman" pitchFamily="18" charset="0"/>
              </a:rPr>
              <a:t>Tunçer</a:t>
            </a:r>
            <a:r>
              <a:rPr lang="tr-TR" sz="2400" dirty="0">
                <a:latin typeface="Times New Roman" pitchFamily="18" charset="0"/>
              </a:rPr>
              <a:t> Karamustafaoğlu - Mehmet Turhan), 2.b., Yetkin Yayınları, Ankara 1996.</a:t>
            </a:r>
            <a:endParaRPr lang="en-US" sz="2400" dirty="0">
              <a:latin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</a:rPr>
              <a:t>Giovanni</a:t>
            </a:r>
            <a:r>
              <a:rPr lang="tr-TR" sz="2400" dirty="0">
                <a:latin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</a:rPr>
              <a:t>Sartori</a:t>
            </a:r>
            <a:r>
              <a:rPr lang="tr-TR" sz="2400" dirty="0">
                <a:latin typeface="Times New Roman" pitchFamily="18" charset="0"/>
              </a:rPr>
              <a:t>, </a:t>
            </a:r>
            <a:r>
              <a:rPr lang="tr-TR" sz="2400" b="1" dirty="0">
                <a:latin typeface="Times New Roman" pitchFamily="18" charset="0"/>
              </a:rPr>
              <a:t>Karşılaştırmalı Anayasa Mühendisliği</a:t>
            </a:r>
            <a:r>
              <a:rPr lang="tr-TR" sz="2400" dirty="0">
                <a:latin typeface="Times New Roman" pitchFamily="18" charset="0"/>
              </a:rPr>
              <a:t>, (çev. Ergun Özbudun), Yetkin Yayınları, Ankara 1997.</a:t>
            </a:r>
            <a:endParaRPr lang="en-US" sz="2400" dirty="0">
              <a:latin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</a:rPr>
              <a:t>Samuel</a:t>
            </a:r>
            <a:r>
              <a:rPr lang="tr-TR" sz="2400" dirty="0">
                <a:latin typeface="Times New Roman" pitchFamily="18" charset="0"/>
              </a:rPr>
              <a:t> P. </a:t>
            </a:r>
            <a:r>
              <a:rPr lang="tr-TR" sz="2400" dirty="0" err="1">
                <a:latin typeface="Times New Roman" pitchFamily="18" charset="0"/>
              </a:rPr>
              <a:t>Huntington</a:t>
            </a:r>
            <a:r>
              <a:rPr lang="tr-TR" sz="2400" dirty="0">
                <a:latin typeface="Times New Roman" pitchFamily="18" charset="0"/>
              </a:rPr>
              <a:t>, </a:t>
            </a:r>
            <a:r>
              <a:rPr lang="tr-TR" sz="2400" b="1" dirty="0">
                <a:latin typeface="Times New Roman" pitchFamily="18" charset="0"/>
              </a:rPr>
              <a:t>Üçüncü Dalga: Yirminci Yüzyıl Sonlarında Demokratlaşma</a:t>
            </a:r>
            <a:r>
              <a:rPr lang="tr-TR" sz="2400" dirty="0">
                <a:latin typeface="Times New Roman" pitchFamily="18" charset="0"/>
              </a:rPr>
              <a:t>, (çev. Ergun Özbudun), Türk Demokrasi Vakfı - Kıta Yayınları, Ankara 2007.</a:t>
            </a:r>
            <a:endParaRPr lang="en-US" sz="2400" dirty="0">
              <a:latin typeface="Times New Roman" pitchFamily="18" charset="0"/>
            </a:endParaRPr>
          </a:p>
          <a:p>
            <a:r>
              <a:rPr lang="tr-TR" sz="2400" dirty="0" err="1">
                <a:latin typeface="Times New Roman" pitchFamily="18" charset="0"/>
              </a:rPr>
              <a:t>Arend</a:t>
            </a:r>
            <a:r>
              <a:rPr lang="tr-TR" sz="2400" dirty="0">
                <a:latin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</a:rPr>
              <a:t>Lijphart</a:t>
            </a:r>
            <a:r>
              <a:rPr lang="tr-TR" sz="2400" dirty="0">
                <a:latin typeface="Times New Roman" pitchFamily="18" charset="0"/>
              </a:rPr>
              <a:t>, </a:t>
            </a:r>
            <a:r>
              <a:rPr lang="tr-TR" sz="2400" b="1" dirty="0">
                <a:latin typeface="Times New Roman" pitchFamily="18" charset="0"/>
              </a:rPr>
              <a:t>Çağdaş Demokrasiler</a:t>
            </a:r>
            <a:r>
              <a:rPr lang="tr-TR" sz="2400" dirty="0">
                <a:latin typeface="Times New Roman" pitchFamily="18" charset="0"/>
              </a:rPr>
              <a:t>, (çev. Ergun Özbudun - Ersin </a:t>
            </a:r>
            <a:r>
              <a:rPr lang="tr-TR" sz="2400" dirty="0" err="1">
                <a:latin typeface="Times New Roman" pitchFamily="18" charset="0"/>
              </a:rPr>
              <a:t>Onulduran</a:t>
            </a:r>
            <a:r>
              <a:rPr lang="tr-TR" sz="2400" dirty="0">
                <a:latin typeface="Times New Roman" pitchFamily="18" charset="0"/>
              </a:rPr>
              <a:t>), Yetkin Yayınları, Ankara 1996.</a:t>
            </a:r>
            <a:endParaRPr lang="en-US" sz="2400" dirty="0">
              <a:latin typeface="Times New Roman" pitchFamily="18" charset="0"/>
            </a:endParaRPr>
          </a:p>
          <a:p>
            <a:r>
              <a:rPr lang="tr-TR" sz="2400" dirty="0">
                <a:latin typeface="Times New Roman" pitchFamily="18" charset="0"/>
              </a:rPr>
              <a:t>Robert </a:t>
            </a:r>
            <a:r>
              <a:rPr lang="tr-TR" sz="2400" dirty="0" err="1">
                <a:latin typeface="Times New Roman" pitchFamily="18" charset="0"/>
              </a:rPr>
              <a:t>Dahl</a:t>
            </a:r>
            <a:r>
              <a:rPr lang="tr-TR" sz="2400" dirty="0">
                <a:latin typeface="Times New Roman" pitchFamily="18" charset="0"/>
              </a:rPr>
              <a:t>, </a:t>
            </a:r>
            <a:r>
              <a:rPr lang="tr-TR" sz="2400" b="1" dirty="0">
                <a:latin typeface="Times New Roman" pitchFamily="18" charset="0"/>
              </a:rPr>
              <a:t>Demokrasi Üstüne</a:t>
            </a:r>
            <a:r>
              <a:rPr lang="tr-TR" sz="2400" dirty="0">
                <a:latin typeface="Times New Roman" pitchFamily="18" charset="0"/>
              </a:rPr>
              <a:t>, (çev. Betül Kadıoğlu), Phoenix Yayınları, Ankara 2001.</a:t>
            </a:r>
            <a:endParaRPr lang="en-US" sz="2400" dirty="0">
              <a:latin typeface="Times New Roman" pitchFamily="18" charset="0"/>
            </a:endParaRPr>
          </a:p>
          <a:p>
            <a:r>
              <a:rPr lang="tr-TR" sz="2400" dirty="0">
                <a:latin typeface="Times New Roman" pitchFamily="18" charset="0"/>
              </a:rPr>
              <a:t>Ergun Özbudun, </a:t>
            </a:r>
            <a:r>
              <a:rPr lang="tr-TR" sz="2400" b="1" dirty="0">
                <a:latin typeface="Times New Roman" pitchFamily="18" charset="0"/>
              </a:rPr>
              <a:t>Çağdaş Türk Politikası</a:t>
            </a:r>
            <a:r>
              <a:rPr lang="tr-TR" sz="2400" dirty="0">
                <a:latin typeface="Times New Roman" pitchFamily="18" charset="0"/>
              </a:rPr>
              <a:t>, (çev. Ali Resul Usul), Doğan Kitap, İstanbul 2003.</a:t>
            </a:r>
            <a:endParaRPr lang="en-US" sz="2400" dirty="0">
              <a:latin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9509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59</Words>
  <Application>Microsoft Office PowerPoint</Application>
  <PresentationFormat>Özel</PresentationFormat>
  <Paragraphs>43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Anayasa Hukuku</dc:title>
  <dc:creator>Deniz POLAT</dc:creator>
  <cp:lastModifiedBy>Ali Erdem Doğanoğlu</cp:lastModifiedBy>
  <cp:revision>49</cp:revision>
  <dcterms:created xsi:type="dcterms:W3CDTF">2017-10-23T13:21:40Z</dcterms:created>
  <dcterms:modified xsi:type="dcterms:W3CDTF">2018-04-18T09:50:39Z</dcterms:modified>
</cp:coreProperties>
</file>