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3" r:id="rId3"/>
    <p:sldId id="257" r:id="rId4"/>
    <p:sldId id="258" r:id="rId5"/>
    <p:sldId id="259" r:id="rId6"/>
    <p:sldId id="260" r:id="rId7"/>
    <p:sldId id="261" r:id="rId8"/>
    <p:sldId id="262"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8B8F1076-7F5B-417D-8723-4FEFB713838C}" type="datetimeFigureOut">
              <a:rPr lang="tr-TR" smtClean="0"/>
              <a:pPr/>
              <a:t>6.12.2021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578F2B4F-4AA6-44E3-889C-5E7BB5FC1133}"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8B8F1076-7F5B-417D-8723-4FEFB713838C}" type="datetimeFigureOut">
              <a:rPr lang="tr-TR" smtClean="0"/>
              <a:pPr/>
              <a:t>6.12.2021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578F2B4F-4AA6-44E3-889C-5E7BB5FC1133}"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6.12.2021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B8F1076-7F5B-417D-8723-4FEFB713838C}" type="datetimeFigureOut">
              <a:rPr lang="tr-TR" smtClean="0"/>
              <a:pPr/>
              <a:t>6.12.2021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8F2B4F-4AA6-44E3-889C-5E7BB5FC1133}"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3861048"/>
            <a:ext cx="6840760" cy="990600"/>
          </a:xfrm>
        </p:spPr>
        <p:txBody>
          <a:bodyPr>
            <a:normAutofit/>
          </a:bodyPr>
          <a:lstStyle/>
          <a:p>
            <a:r>
              <a:rPr lang="tr-TR" sz="1800" dirty="0" smtClean="0"/>
              <a:t>DENETİMLİ SERBESTLİK UYGULAMALARI </a:t>
            </a:r>
            <a:r>
              <a:rPr lang="tr-TR" sz="1800" dirty="0" smtClean="0"/>
              <a:t>ETKİLİ MÜDAHALE BOYUTU</a:t>
            </a:r>
            <a:endParaRPr lang="tr-TR" sz="1800" dirty="0"/>
          </a:p>
        </p:txBody>
      </p:sp>
      <p:sp>
        <p:nvSpPr>
          <p:cNvPr id="3" name="2 Alt Başlık"/>
          <p:cNvSpPr>
            <a:spLocks noGrp="1"/>
          </p:cNvSpPr>
          <p:nvPr>
            <p:ph type="subTitle" idx="1"/>
          </p:nvPr>
        </p:nvSpPr>
        <p:spPr/>
        <p:txBody>
          <a:bodyPr/>
          <a:lstStyle/>
          <a:p>
            <a:r>
              <a:rPr lang="tr-TR" dirty="0"/>
              <a:t>ARŞ.GÖR. DR. MÜNEVVER ERYALÇIN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Sosyal hizmet uygulamaları ile sunulan hizmet ve kaynaklardan faydalanan müracaatçı grubunun sosyal işlevselliği geliştirilmiş, duygu denetimini sağlayabilen ve toplum tarafından kabul edilen yeterli bireyler olarak görülmesi arzu edilmektedir. Sosyal hizmet uzmanları, bu süreçte, müracaatçılarına yetkin ve etkili hizmetler sağlama sorumluluğuna </a:t>
            </a:r>
            <a:r>
              <a:rPr lang="tr-TR" dirty="0" smtClean="0"/>
              <a:t>sahiptir.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611560" y="2276872"/>
            <a:ext cx="8229600" cy="2065784"/>
          </a:xfrm>
        </p:spPr>
        <p:txBody>
          <a:bodyPr>
            <a:normAutofit lnSpcReduction="10000"/>
          </a:bodyPr>
          <a:lstStyle/>
          <a:p>
            <a:pPr algn="just"/>
            <a:r>
              <a:rPr lang="tr-TR" dirty="0" smtClean="0"/>
              <a:t>Mükerrer </a:t>
            </a:r>
            <a:r>
              <a:rPr lang="tr-TR" dirty="0" smtClean="0"/>
              <a:t>suçun önlenmesi ve </a:t>
            </a:r>
            <a:r>
              <a:rPr lang="tr-TR" dirty="0" err="1" smtClean="0"/>
              <a:t>pro</a:t>
            </a:r>
            <a:r>
              <a:rPr lang="tr-TR" dirty="0" smtClean="0"/>
              <a:t>-sosyal davranışların geliştirilmesi amaçları doğrultusunda müdahale programlarının etkililiğinin ve etkili müdahale sürecine ilişkin standartların ortaya koyulması kritik bir bağlam olarak karşımıza çıkmaktadır.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11560" y="2708920"/>
            <a:ext cx="8229600" cy="1993776"/>
          </a:xfrm>
        </p:spPr>
        <p:txBody>
          <a:bodyPr/>
          <a:lstStyle/>
          <a:p>
            <a:r>
              <a:rPr lang="tr-TR" dirty="0" smtClean="0"/>
              <a:t>Denetimli serbestlik sisteminde risk değerlendirmesi, yükümlü bireyin davranışları, tutumları, özellikleri odağında değerlendirilmesi ve sınıflandırılmasını </a:t>
            </a:r>
            <a:r>
              <a:rPr lang="tr-TR" dirty="0" smtClean="0"/>
              <a:t>içermektedir.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Risk</a:t>
            </a:r>
            <a:r>
              <a:rPr lang="tr-TR" dirty="0" smtClean="0"/>
              <a:t>, ihtiyaç ve uygunluk modeli, yeniden suça sürüklenme riski yüksek olan gençler (risk prensibi) için; gençlerin yeniden suç işlemelerini azaltacak spesifik </a:t>
            </a:r>
            <a:r>
              <a:rPr lang="tr-TR" dirty="0" err="1" smtClean="0"/>
              <a:t>kriminojenik</a:t>
            </a:r>
            <a:r>
              <a:rPr lang="tr-TR" dirty="0" smtClean="0"/>
              <a:t> ihtiyaçların ele alınmasını (ihtiyaç prensibi); ve gençlerin bireysel öğrenme stili, motivasyonu, yetenekleri ve güçlerine duyarlı bir şekilde etkili müdahale amaçları önermektedir (</a:t>
            </a:r>
            <a:r>
              <a:rPr lang="tr-TR" dirty="0" err="1" smtClean="0"/>
              <a:t>Andrews</a:t>
            </a:r>
            <a:r>
              <a:rPr lang="tr-TR" dirty="0" smtClean="0"/>
              <a:t> ve </a:t>
            </a:r>
            <a:r>
              <a:rPr lang="tr-TR" dirty="0" err="1" smtClean="0"/>
              <a:t>Bonta</a:t>
            </a:r>
            <a:r>
              <a:rPr lang="tr-TR" dirty="0" smtClean="0"/>
              <a:t> </a:t>
            </a:r>
            <a:r>
              <a:rPr lang="tr-TR" dirty="0" smtClean="0"/>
              <a:t>2010).</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11560" y="2492896"/>
            <a:ext cx="8229600" cy="3001888"/>
          </a:xfrm>
        </p:spPr>
        <p:txBody>
          <a:bodyPr/>
          <a:lstStyle/>
          <a:p>
            <a:r>
              <a:rPr lang="tr-TR" dirty="0" smtClean="0"/>
              <a:t>D</a:t>
            </a:r>
            <a:r>
              <a:rPr lang="tr-TR" dirty="0" smtClean="0"/>
              <a:t>enetimli </a:t>
            </a:r>
            <a:r>
              <a:rPr lang="tr-TR" dirty="0" smtClean="0"/>
              <a:t>serbestlik kurumu </a:t>
            </a:r>
            <a:r>
              <a:rPr lang="tr-TR" dirty="0" err="1" smtClean="0"/>
              <a:t>aktüeryal</a:t>
            </a:r>
            <a:r>
              <a:rPr lang="tr-TR" dirty="0" smtClean="0"/>
              <a:t> değerlendirme araçları, </a:t>
            </a:r>
            <a:r>
              <a:rPr lang="tr-TR" dirty="0" err="1" smtClean="0"/>
              <a:t>motivasyonel</a:t>
            </a:r>
            <a:r>
              <a:rPr lang="tr-TR" dirty="0" smtClean="0"/>
              <a:t> görüşme teknikleri, </a:t>
            </a:r>
            <a:r>
              <a:rPr lang="tr-TR" dirty="0" err="1" smtClean="0"/>
              <a:t>kriminojenik</a:t>
            </a:r>
            <a:r>
              <a:rPr lang="tr-TR" dirty="0" smtClean="0"/>
              <a:t> ihtiyaçları belirten vaka planları, bilişsel davranışçı program ve etkili davranış yönetimi gibi stratejilere başvurmaktadır (</a:t>
            </a:r>
            <a:r>
              <a:rPr lang="tr-TR" dirty="0" err="1" smtClean="0"/>
              <a:t>Carey</a:t>
            </a:r>
            <a:r>
              <a:rPr lang="tr-TR" dirty="0" smtClean="0"/>
              <a:t>, 2011).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11560" y="2420888"/>
            <a:ext cx="8229600" cy="2281808"/>
          </a:xfrm>
        </p:spPr>
        <p:txBody>
          <a:bodyPr/>
          <a:lstStyle/>
          <a:p>
            <a:r>
              <a:rPr lang="tr-TR" dirty="0" smtClean="0"/>
              <a:t>Suç davranışının </a:t>
            </a:r>
            <a:r>
              <a:rPr lang="tr-TR" dirty="0" err="1" smtClean="0"/>
              <a:t>yordanmasında</a:t>
            </a:r>
            <a:r>
              <a:rPr lang="tr-TR" dirty="0" smtClean="0"/>
              <a:t> risk faktörleri çocuk ve gencin gelişimsel özellikleri, bulundukları psiko-sosyal ve sosyo-kültürel yapı, zaman, içinde bulunulan grup ve toplumsal karaktere göre değişkenlik </a:t>
            </a:r>
            <a:r>
              <a:rPr lang="tr-TR" dirty="0" smtClean="0"/>
              <a:t>gösterebilmektedir.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539552" y="1628800"/>
            <a:ext cx="8229600" cy="3433936"/>
          </a:xfrm>
        </p:spPr>
        <p:txBody>
          <a:bodyPr/>
          <a:lstStyle/>
          <a:p>
            <a:r>
              <a:rPr lang="tr-TR" dirty="0" smtClean="0"/>
              <a:t>Denetimli serbestlik sisteminde, mesleki program ve çalışmalara katılan gençlerin elde ettiği faydaya ilişkin ölçülebilir sonuçların elde edilmesi, ihtiyaçların değerlendirilebilmesi, meslek elemanlarının çalışmalarının karşılığını görebilmeleri adına etkililiğin değerlendirilmesi kritik öneme sahiptir.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ANDREWS DA, BONTA J (2010). </a:t>
            </a:r>
            <a:r>
              <a:rPr lang="tr-TR" dirty="0" err="1" smtClean="0"/>
              <a:t>Rehabilitating</a:t>
            </a:r>
            <a:r>
              <a:rPr lang="tr-TR" dirty="0" smtClean="0"/>
              <a:t> </a:t>
            </a:r>
            <a:r>
              <a:rPr lang="tr-TR" dirty="0" err="1" smtClean="0"/>
              <a:t>criminal</a:t>
            </a:r>
            <a:r>
              <a:rPr lang="tr-TR" dirty="0" smtClean="0"/>
              <a:t> </a:t>
            </a:r>
            <a:r>
              <a:rPr lang="tr-TR" dirty="0" err="1" smtClean="0"/>
              <a:t>justice</a:t>
            </a:r>
            <a:r>
              <a:rPr lang="tr-TR" dirty="0" smtClean="0"/>
              <a:t> </a:t>
            </a:r>
            <a:r>
              <a:rPr lang="tr-TR" dirty="0" err="1" smtClean="0"/>
              <a:t>policy</a:t>
            </a:r>
            <a:r>
              <a:rPr lang="tr-TR" dirty="0" smtClean="0"/>
              <a:t> </a:t>
            </a:r>
            <a:r>
              <a:rPr lang="tr-TR" dirty="0" err="1" smtClean="0"/>
              <a:t>and</a:t>
            </a:r>
            <a:r>
              <a:rPr lang="tr-TR" dirty="0" smtClean="0"/>
              <a:t> </a:t>
            </a:r>
            <a:r>
              <a:rPr lang="tr-TR" dirty="0" err="1" smtClean="0"/>
              <a:t>practice</a:t>
            </a:r>
            <a:r>
              <a:rPr lang="tr-TR" dirty="0" smtClean="0"/>
              <a:t>. </a:t>
            </a:r>
            <a:r>
              <a:rPr lang="tr-TR" i="1" dirty="0" err="1" smtClean="0"/>
              <a:t>Psychology</a:t>
            </a:r>
            <a:r>
              <a:rPr lang="tr-TR" i="1" dirty="0" smtClean="0"/>
              <a:t> </a:t>
            </a:r>
            <a:r>
              <a:rPr lang="tr-TR" i="1" dirty="0" err="1" smtClean="0"/>
              <a:t>Public</a:t>
            </a:r>
            <a:r>
              <a:rPr lang="tr-TR" i="1" dirty="0" smtClean="0"/>
              <a:t> </a:t>
            </a:r>
            <a:r>
              <a:rPr lang="tr-TR" i="1" dirty="0" err="1" smtClean="0"/>
              <a:t>Policy</a:t>
            </a:r>
            <a:r>
              <a:rPr lang="tr-TR" i="1" dirty="0" smtClean="0"/>
              <a:t> </a:t>
            </a:r>
            <a:r>
              <a:rPr lang="tr-TR" i="1" dirty="0" err="1" smtClean="0"/>
              <a:t>and</a:t>
            </a:r>
            <a:r>
              <a:rPr lang="tr-TR" i="1" dirty="0" smtClean="0"/>
              <a:t> </a:t>
            </a:r>
            <a:r>
              <a:rPr lang="tr-TR" i="1" dirty="0" err="1" smtClean="0"/>
              <a:t>Law</a:t>
            </a:r>
            <a:r>
              <a:rPr lang="tr-TR" i="1" dirty="0" smtClean="0"/>
              <a:t>, </a:t>
            </a:r>
            <a:r>
              <a:rPr lang="tr-TR" b="1" dirty="0" smtClean="0"/>
              <a:t>16:</a:t>
            </a:r>
            <a:r>
              <a:rPr lang="tr-TR" dirty="0" smtClean="0"/>
              <a:t> 39-43</a:t>
            </a:r>
            <a:r>
              <a:rPr lang="tr-TR" dirty="0" smtClean="0"/>
              <a:t>.</a:t>
            </a:r>
          </a:p>
          <a:p>
            <a:endParaRPr lang="tr-TR" dirty="0" smtClean="0"/>
          </a:p>
          <a:p>
            <a:r>
              <a:rPr lang="tr-TR" dirty="0" smtClean="0"/>
              <a:t>CAREY M (2011). </a:t>
            </a:r>
            <a:r>
              <a:rPr lang="tr-TR" dirty="0" err="1" smtClean="0"/>
              <a:t>Probation</a:t>
            </a:r>
            <a:r>
              <a:rPr lang="tr-TR" dirty="0" smtClean="0"/>
              <a:t>. </a:t>
            </a:r>
            <a:r>
              <a:rPr lang="tr-TR" dirty="0" err="1" smtClean="0"/>
              <a:t>Handbook</a:t>
            </a:r>
            <a:r>
              <a:rPr lang="tr-TR" dirty="0" smtClean="0"/>
              <a:t> of </a:t>
            </a:r>
            <a:r>
              <a:rPr lang="tr-TR" dirty="0" err="1" smtClean="0"/>
              <a:t>evidence</a:t>
            </a:r>
            <a:r>
              <a:rPr lang="tr-TR" dirty="0" smtClean="0"/>
              <a:t>-</a:t>
            </a:r>
            <a:r>
              <a:rPr lang="tr-TR" dirty="0" err="1" smtClean="0"/>
              <a:t>based</a:t>
            </a:r>
            <a:r>
              <a:rPr lang="tr-TR" dirty="0" smtClean="0"/>
              <a:t>, </a:t>
            </a:r>
            <a:r>
              <a:rPr lang="tr-TR" dirty="0" err="1" smtClean="0"/>
              <a:t>substance</a:t>
            </a:r>
            <a:r>
              <a:rPr lang="tr-TR" dirty="0" smtClean="0"/>
              <a:t> </a:t>
            </a:r>
            <a:r>
              <a:rPr lang="tr-TR" dirty="0" err="1" smtClean="0"/>
              <a:t>abuse</a:t>
            </a:r>
            <a:r>
              <a:rPr lang="tr-TR" dirty="0" smtClean="0"/>
              <a:t> </a:t>
            </a:r>
            <a:r>
              <a:rPr lang="tr-TR" dirty="0" err="1" smtClean="0"/>
              <a:t>treatment</a:t>
            </a:r>
            <a:r>
              <a:rPr lang="tr-TR" dirty="0" smtClean="0"/>
              <a:t> in </a:t>
            </a:r>
            <a:r>
              <a:rPr lang="tr-TR" dirty="0" err="1" smtClean="0"/>
              <a:t>criminal</a:t>
            </a:r>
            <a:r>
              <a:rPr lang="tr-TR" dirty="0" smtClean="0"/>
              <a:t> </a:t>
            </a:r>
            <a:r>
              <a:rPr lang="tr-TR" dirty="0" err="1" smtClean="0"/>
              <a:t>justice</a:t>
            </a:r>
            <a:r>
              <a:rPr lang="tr-TR" dirty="0" smtClean="0"/>
              <a:t>. Ed.: </a:t>
            </a:r>
            <a:r>
              <a:rPr lang="tr-TR" dirty="0" err="1" smtClean="0"/>
              <a:t>Leukefeld</a:t>
            </a:r>
            <a:r>
              <a:rPr lang="tr-TR" dirty="0" smtClean="0"/>
              <a:t>, C., </a:t>
            </a:r>
            <a:r>
              <a:rPr lang="tr-TR" dirty="0" err="1" smtClean="0"/>
              <a:t>Gullotta</a:t>
            </a:r>
            <a:r>
              <a:rPr lang="tr-TR" dirty="0" smtClean="0"/>
              <a:t>, T.P.,  </a:t>
            </a:r>
            <a:r>
              <a:rPr lang="tr-TR" dirty="0" err="1" smtClean="0"/>
              <a:t>Gregrich</a:t>
            </a:r>
            <a:r>
              <a:rPr lang="tr-TR" dirty="0" smtClean="0"/>
              <a:t>, J., </a:t>
            </a:r>
            <a:r>
              <a:rPr lang="tr-TR" dirty="0" err="1" smtClean="0"/>
              <a:t>Springer</a:t>
            </a:r>
            <a:r>
              <a:rPr lang="tr-TR" dirty="0" smtClean="0"/>
              <a:t>: USA.</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486</TotalTime>
  <Words>318</Words>
  <Application>Microsoft Office PowerPoint</Application>
  <PresentationFormat>Ekran Gösterisi (4:3)</PresentationFormat>
  <Paragraphs>12</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Kaynak</vt:lpstr>
      <vt:lpstr>DENETİMLİ SERBESTLİK UYGULAMALARI ETKİLİ MÜDAHALE BOYUTU</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DENETİMLİ SERBESTLİĞİN DÜNYADA VE TÜRKİYE’DEKİ GELİŞİMİ</dc:title>
  <dc:creator>Münevver ERYALÇIN</dc:creator>
  <cp:lastModifiedBy>Münevver ERYALÇIN</cp:lastModifiedBy>
  <cp:revision>17</cp:revision>
  <dcterms:created xsi:type="dcterms:W3CDTF">2021-12-02T08:23:18Z</dcterms:created>
  <dcterms:modified xsi:type="dcterms:W3CDTF">2021-12-06T10:31:48Z</dcterms:modified>
</cp:coreProperties>
</file>