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2940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20284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83595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8352880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1817655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0396598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862380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455443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13670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427933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C43980D-AEB6-4D47-9B70-BE19A6E696C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64011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5462352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C43980D-AEB6-4D47-9B70-BE19A6E696C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95706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C43980D-AEB6-4D47-9B70-BE19A6E696C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719855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3980D-AEB6-4D47-9B70-BE19A6E696C0}"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1452848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20380761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C43980D-AEB6-4D47-9B70-BE19A6E696C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D710C21-30E6-452D-816D-4ABB76F53E2A}" type="slidenum">
              <a:rPr lang="tr-TR" smtClean="0"/>
              <a:t>‹#›</a:t>
            </a:fld>
            <a:endParaRPr lang="tr-TR"/>
          </a:p>
        </p:txBody>
      </p:sp>
    </p:spTree>
    <p:extLst>
      <p:ext uri="{BB962C8B-B14F-4D97-AF65-F5344CB8AC3E}">
        <p14:creationId xmlns:p14="http://schemas.microsoft.com/office/powerpoint/2010/main" val="3566482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C43980D-AEB6-4D47-9B70-BE19A6E696C0}"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D710C21-30E6-452D-816D-4ABB76F53E2A}" type="slidenum">
              <a:rPr lang="tr-TR" smtClean="0"/>
              <a:t>‹#›</a:t>
            </a:fld>
            <a:endParaRPr lang="tr-TR"/>
          </a:p>
        </p:txBody>
      </p:sp>
    </p:spTree>
    <p:extLst>
      <p:ext uri="{BB962C8B-B14F-4D97-AF65-F5344CB8AC3E}">
        <p14:creationId xmlns:p14="http://schemas.microsoft.com/office/powerpoint/2010/main" val="308563265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74055-7033-48FC-9FE4-96D7030E4CB0}"/>
              </a:ext>
            </a:extLst>
          </p:cNvPr>
          <p:cNvSpPr>
            <a:spLocks noGrp="1"/>
          </p:cNvSpPr>
          <p:nvPr>
            <p:ph type="ctrTitle"/>
          </p:nvPr>
        </p:nvSpPr>
        <p:spPr/>
        <p:txBody>
          <a:bodyPr>
            <a:normAutofit fontScale="90000"/>
          </a:bodyPr>
          <a:lstStyle/>
          <a:p>
            <a:pPr algn="ctr"/>
            <a:r>
              <a:rPr lang="tr-TR" sz="28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Krishna’nın</a:t>
            </a:r>
            <a:r>
              <a:rPr lang="tr-TR" sz="2800" dirty="0">
                <a:solidFill>
                  <a:schemeClr val="accent2">
                    <a:lumMod val="50000"/>
                  </a:schemeClr>
                </a:solidFill>
                <a:latin typeface="Comic Sans MS" panose="030F0702030302020204" pitchFamily="66" charset="0"/>
                <a:ea typeface="BIZ UDMincho Medium" panose="02020500000000000000" pitchFamily="17" charset="-128"/>
              </a:rPr>
              <a:t> </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Bakasura’yı</a:t>
            </a:r>
            <a:r>
              <a:rPr lang="tr-TR" sz="2800" dirty="0">
                <a:solidFill>
                  <a:schemeClr val="accent2">
                    <a:lumMod val="50000"/>
                  </a:schemeClr>
                </a:solidFill>
                <a:latin typeface="Comic Sans MS" panose="030F0702030302020204" pitchFamily="66" charset="0"/>
                <a:ea typeface="BIZ UDMincho Medium" panose="02020500000000000000" pitchFamily="17" charset="-128"/>
              </a:rPr>
              <a:t> Öldürmesi Efsanesi</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Bhagavata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 </a:t>
            </a:r>
            <a:r>
              <a:rPr lang="tr-TR" sz="28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800" dirty="0">
                <a:solidFill>
                  <a:schemeClr val="accent2">
                    <a:lumMod val="50000"/>
                  </a:schemeClr>
                </a:solidFill>
                <a:latin typeface="Comic Sans MS" panose="030F0702030302020204" pitchFamily="66" charset="0"/>
                <a:ea typeface="BIZ UDMincho Medium" panose="02020500000000000000" pitchFamily="17" charset="-128"/>
              </a:rPr>
              <a:t>)</a:t>
            </a:r>
            <a:br>
              <a:rPr lang="tr-TR" sz="2800" dirty="0">
                <a:solidFill>
                  <a:schemeClr val="accent2">
                    <a:lumMod val="50000"/>
                  </a:schemeClr>
                </a:solidFill>
                <a:latin typeface="Comic Sans MS" panose="030F0702030302020204" pitchFamily="66" charset="0"/>
                <a:ea typeface="BIZ UDMincho Medium" panose="02020500000000000000" pitchFamily="17" charset="-128"/>
              </a:rPr>
            </a:br>
            <a:br>
              <a:rPr lang="tr-TR" sz="2800">
                <a:solidFill>
                  <a:schemeClr val="accent2">
                    <a:lumMod val="50000"/>
                  </a:schemeClr>
                </a:solidFill>
                <a:latin typeface="Comic Sans MS" panose="030F0702030302020204" pitchFamily="66" charset="0"/>
                <a:ea typeface="BIZ UDMincho Medium" panose="02020500000000000000" pitchFamily="17" charset="-128"/>
              </a:rPr>
            </a:br>
            <a:r>
              <a:rPr lang="tr-TR" sz="2800">
                <a:solidFill>
                  <a:schemeClr val="accent2">
                    <a:lumMod val="50000"/>
                  </a:schemeClr>
                </a:solidFill>
                <a:latin typeface="Comic Sans MS" panose="030F0702030302020204" pitchFamily="66" charset="0"/>
                <a:ea typeface="BIZ UDMincho Medium" panose="02020500000000000000" pitchFamily="17" charset="-128"/>
              </a:rPr>
              <a:t>10. </a:t>
            </a:r>
            <a:r>
              <a:rPr lang="tr-TR" sz="2800" dirty="0">
                <a:solidFill>
                  <a:schemeClr val="accent2">
                    <a:lumMod val="50000"/>
                  </a:schemeClr>
                </a:solidFill>
                <a:latin typeface="Comic Sans MS" panose="030F0702030302020204" pitchFamily="66" charset="0"/>
                <a:ea typeface="BIZ UDMincho Medium" panose="02020500000000000000" pitchFamily="17" charset="-128"/>
              </a:rPr>
              <a:t>Hafta</a:t>
            </a:r>
            <a:endParaRPr lang="tr-TR" sz="2800" dirty="0">
              <a:solidFill>
                <a:schemeClr val="accent2">
                  <a:lumMod val="75000"/>
                </a:schemeClr>
              </a:solidFill>
              <a:latin typeface="Comic Sans MS" panose="030F0702030302020204" pitchFamily="66" charset="0"/>
            </a:endParaRPr>
          </a:p>
        </p:txBody>
      </p:sp>
      <p:sp>
        <p:nvSpPr>
          <p:cNvPr id="3" name="Alt Başlık 2">
            <a:extLst>
              <a:ext uri="{FF2B5EF4-FFF2-40B4-BE49-F238E27FC236}">
                <a16:creationId xmlns:a16="http://schemas.microsoft.com/office/drawing/2014/main" id="{FE8E16D8-8B4D-4DC0-9A84-8AE8E73B3389}"/>
              </a:ext>
            </a:extLst>
          </p:cNvPr>
          <p:cNvSpPr>
            <a:spLocks noGrp="1"/>
          </p:cNvSpPr>
          <p:nvPr>
            <p:ph type="subTitle" idx="1"/>
          </p:nvPr>
        </p:nvSpPr>
        <p:spPr>
          <a:xfrm>
            <a:off x="4515377" y="3996267"/>
            <a:ext cx="7247132" cy="1656388"/>
          </a:xfrm>
        </p:spPr>
        <p:txBody>
          <a:bodyPr>
            <a:normAutofit fontScale="77500" lnSpcReduction="20000"/>
          </a:bodyPr>
          <a:lstStyle/>
          <a:p>
            <a:r>
              <a:rPr lang="tr-TR" dirty="0">
                <a:solidFill>
                  <a:schemeClr val="accent2">
                    <a:lumMod val="50000"/>
                  </a:schemeClr>
                </a:solidFill>
                <a:latin typeface="Comic Sans MS" panose="030F0702030302020204" pitchFamily="66" charset="0"/>
              </a:rPr>
              <a:t>Prof. Dr. H. Derya CAN</a:t>
            </a:r>
          </a:p>
          <a:p>
            <a:r>
              <a:rPr lang="tr-TR" dirty="0">
                <a:solidFill>
                  <a:schemeClr val="accent2">
                    <a:lumMod val="50000"/>
                  </a:schemeClr>
                </a:solidFill>
                <a:latin typeface="Comic Sans MS" panose="030F0702030302020204" pitchFamily="66" charset="0"/>
              </a:rPr>
              <a:t>Ankara Üniversitesi</a:t>
            </a:r>
          </a:p>
          <a:p>
            <a:r>
              <a:rPr lang="tr-TR" dirty="0">
                <a:solidFill>
                  <a:schemeClr val="accent2">
                    <a:lumMod val="50000"/>
                  </a:schemeClr>
                </a:solidFill>
                <a:latin typeface="Comic Sans MS" panose="030F0702030302020204" pitchFamily="66" charset="0"/>
              </a:rPr>
              <a:t>Dil ve Tarih-Coğrafya Fakültesi</a:t>
            </a:r>
          </a:p>
          <a:p>
            <a:r>
              <a:rPr lang="tr-TR" dirty="0">
                <a:solidFill>
                  <a:schemeClr val="accent2">
                    <a:lumMod val="50000"/>
                  </a:schemeClr>
                </a:solidFill>
                <a:latin typeface="Comic Sans MS" panose="030F0702030302020204" pitchFamily="66" charset="0"/>
              </a:rPr>
              <a:t>Doğu Dilleri ve Edebiyatları Bölümü</a:t>
            </a:r>
          </a:p>
          <a:p>
            <a:r>
              <a:rPr lang="tr-TR" dirty="0">
                <a:solidFill>
                  <a:schemeClr val="accent2">
                    <a:lumMod val="50000"/>
                  </a:schemeClr>
                </a:solidFill>
                <a:latin typeface="Comic Sans MS" panose="030F0702030302020204" pitchFamily="66" charset="0"/>
              </a:rPr>
              <a:t>Hindoloji Anabilim Dalı</a:t>
            </a:r>
            <a:endParaRPr lang="tr-TR" dirty="0"/>
          </a:p>
        </p:txBody>
      </p:sp>
    </p:spTree>
    <p:extLst>
      <p:ext uri="{BB962C8B-B14F-4D97-AF65-F5344CB8AC3E}">
        <p14:creationId xmlns:p14="http://schemas.microsoft.com/office/powerpoint/2010/main" val="10996776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E306A936-ECB5-41AD-85A8-432A25C7B463}"/>
              </a:ext>
            </a:extLst>
          </p:cNvPr>
          <p:cNvSpPr/>
          <p:nvPr/>
        </p:nvSpPr>
        <p:spPr>
          <a:xfrm>
            <a:off x="2527300" y="558800"/>
            <a:ext cx="7226300" cy="5571077"/>
          </a:xfrm>
          <a:prstGeom prst="rect">
            <a:avLst/>
          </a:prstGeom>
        </p:spPr>
        <p:txBody>
          <a:bodyPr wrap="square">
            <a:spAutoFit/>
          </a:bodyPr>
          <a:lstStyle/>
          <a:p>
            <a:pPr algn="ctr">
              <a:lnSpc>
                <a:spcPct val="150000"/>
              </a:lnSpc>
            </a:pPr>
            <a:r>
              <a:rPr lang="tr-TR" sz="2400" dirty="0" err="1">
                <a:solidFill>
                  <a:schemeClr val="accent2">
                    <a:lumMod val="75000"/>
                  </a:schemeClr>
                </a:solidFill>
                <a:latin typeface="Comic Sans MS" panose="030F0702030302020204" pitchFamily="66" charset="0"/>
              </a:rPr>
              <a:t>Vrindavana</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Govardhana</a:t>
            </a:r>
            <a:r>
              <a:rPr lang="tr-TR" sz="2400" dirty="0">
                <a:solidFill>
                  <a:schemeClr val="accent2">
                    <a:lumMod val="75000"/>
                  </a:schemeClr>
                </a:solidFill>
                <a:latin typeface="Comic Sans MS" panose="030F0702030302020204" pitchFamily="66" charset="0"/>
              </a:rPr>
              <a:t> dağı ve kutsal </a:t>
            </a:r>
            <a:r>
              <a:rPr lang="tr-TR" sz="2400" dirty="0" err="1">
                <a:solidFill>
                  <a:schemeClr val="accent2">
                    <a:lumMod val="75000"/>
                  </a:schemeClr>
                </a:solidFill>
                <a:latin typeface="Comic Sans MS" panose="030F0702030302020204" pitchFamily="66" charset="0"/>
              </a:rPr>
              <a:t>Yamuna</a:t>
            </a:r>
            <a:r>
              <a:rPr lang="tr-TR" sz="2400" dirty="0">
                <a:solidFill>
                  <a:schemeClr val="accent2">
                    <a:lumMod val="75000"/>
                  </a:schemeClr>
                </a:solidFill>
                <a:latin typeface="Comic Sans MS" panose="030F0702030302020204" pitchFamily="66" charset="0"/>
              </a:rPr>
              <a:t> nehrinin kıyılarını görür görmez </a:t>
            </a:r>
            <a:r>
              <a:rPr lang="tr-TR" sz="2400" dirty="0" err="1">
                <a:solidFill>
                  <a:schemeClr val="accent2">
                    <a:lumMod val="75000"/>
                  </a:schemeClr>
                </a:solidFill>
                <a:latin typeface="Comic Sans MS" panose="030F0702030302020204" pitchFamily="66" charset="0"/>
              </a:rPr>
              <a:t>Balarama</a:t>
            </a:r>
            <a:r>
              <a:rPr lang="tr-TR" sz="2400" dirty="0">
                <a:solidFill>
                  <a:schemeClr val="accent2">
                    <a:lumMod val="75000"/>
                  </a:schemeClr>
                </a:solidFill>
                <a:latin typeface="Comic Sans MS" panose="030F0702030302020204" pitchFamily="66" charset="0"/>
              </a:rPr>
              <a:t> ve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Krishna’nın</a:t>
            </a:r>
            <a:r>
              <a:rPr lang="tr-TR" sz="2400" dirty="0">
                <a:solidFill>
                  <a:schemeClr val="accent2">
                    <a:lumMod val="75000"/>
                  </a:schemeClr>
                </a:solidFill>
                <a:latin typeface="Comic Sans MS" panose="030F0702030302020204" pitchFamily="66" charset="0"/>
              </a:rPr>
              <a:t> düşünceleri neşeyle doldu. İki çocuğun neşeli halleri </a:t>
            </a:r>
            <a:r>
              <a:rPr lang="tr-TR" sz="2400" dirty="0" err="1">
                <a:solidFill>
                  <a:schemeClr val="accent2">
                    <a:lumMod val="75000"/>
                  </a:schemeClr>
                </a:solidFill>
                <a:latin typeface="Comic Sans MS" panose="030F0702030302020204" pitchFamily="66" charset="0"/>
              </a:rPr>
              <a:t>Vraca</a:t>
            </a:r>
            <a:r>
              <a:rPr lang="tr-TR" sz="2400" dirty="0">
                <a:solidFill>
                  <a:schemeClr val="accent2">
                    <a:lumMod val="75000"/>
                  </a:schemeClr>
                </a:solidFill>
                <a:latin typeface="Comic Sans MS" panose="030F0702030302020204" pitchFamily="66" charset="0"/>
              </a:rPr>
              <a:t> halkını mutlu ediyordu. Büyürken sığır çobanlığı yapan iki kardeş, diğer çoban çocuklarıyla birlikte buzağıları otlatıyor, flüt çalıyor, sapanla taş atıyor, bellerine bağladıkları küçük zillerle ses çıkartarak neşeli oyunlar oynuyorlardı. Kimi zaman ise boğa kılığına giren çocuklar, boğa gibi ses çıkartıyorlardı. </a:t>
            </a:r>
          </a:p>
        </p:txBody>
      </p:sp>
    </p:spTree>
    <p:extLst>
      <p:ext uri="{BB962C8B-B14F-4D97-AF65-F5344CB8AC3E}">
        <p14:creationId xmlns:p14="http://schemas.microsoft.com/office/powerpoint/2010/main" val="1546563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17767523-6285-4476-BAE9-8BD1C9C061EB}"/>
              </a:ext>
            </a:extLst>
          </p:cNvPr>
          <p:cNvSpPr/>
          <p:nvPr/>
        </p:nvSpPr>
        <p:spPr>
          <a:xfrm>
            <a:off x="2387600" y="698500"/>
            <a:ext cx="7950200" cy="5736177"/>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Bir gün arkadaşlarıyla birlikte </a:t>
            </a:r>
            <a:r>
              <a:rPr lang="tr-TR" sz="2400" dirty="0" err="1">
                <a:solidFill>
                  <a:schemeClr val="accent2">
                    <a:lumMod val="75000"/>
                  </a:schemeClr>
                </a:solidFill>
                <a:latin typeface="Comic Sans MS" panose="030F0702030302020204" pitchFamily="66" charset="0"/>
              </a:rPr>
              <a:t>Yamuna</a:t>
            </a:r>
            <a:r>
              <a:rPr lang="tr-TR" sz="2400" dirty="0">
                <a:solidFill>
                  <a:schemeClr val="accent2">
                    <a:lumMod val="75000"/>
                  </a:schemeClr>
                </a:solidFill>
                <a:latin typeface="Comic Sans MS" panose="030F0702030302020204" pitchFamily="66" charset="0"/>
              </a:rPr>
              <a:t> nehri kıyısında sığırları otlatmaktaydılar.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ve </a:t>
            </a:r>
            <a:r>
              <a:rPr lang="tr-TR" sz="2400" dirty="0" err="1">
                <a:solidFill>
                  <a:schemeClr val="accent2">
                    <a:lumMod val="75000"/>
                  </a:schemeClr>
                </a:solidFill>
                <a:latin typeface="Comic Sans MS" panose="030F0702030302020204" pitchFamily="66" charset="0"/>
              </a:rPr>
              <a:t>Balarama’yı</a:t>
            </a:r>
            <a:r>
              <a:rPr lang="tr-TR" sz="2400" dirty="0">
                <a:solidFill>
                  <a:schemeClr val="accent2">
                    <a:lumMod val="75000"/>
                  </a:schemeClr>
                </a:solidFill>
                <a:latin typeface="Comic Sans MS" panose="030F0702030302020204" pitchFamily="66" charset="0"/>
              </a:rPr>
              <a:t> öldürmeye niyetli olan bir ifrit, buzağı kılığında sürünün içine girmişti. </a:t>
            </a:r>
            <a:r>
              <a:rPr lang="tr-TR" sz="2400" dirty="0" err="1">
                <a:solidFill>
                  <a:schemeClr val="accent2">
                    <a:lumMod val="75000"/>
                  </a:schemeClr>
                </a:solidFill>
                <a:latin typeface="Comic Sans MS" panose="030F0702030302020204" pitchFamily="66" charset="0"/>
              </a:rPr>
              <a:t>Baladeva</a:t>
            </a:r>
            <a:r>
              <a:rPr lang="tr-TR" sz="2400" dirty="0">
                <a:solidFill>
                  <a:schemeClr val="accent2">
                    <a:lumMod val="75000"/>
                  </a:schemeClr>
                </a:solidFill>
                <a:latin typeface="Comic Sans MS" panose="030F0702030302020204" pitchFamily="66" charset="0"/>
              </a:rPr>
              <a:t> onu işaret etmiş,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ise sanki haberi yokmuş gibi davranarak onun yanına yaklaşmıştı. Arka ayaklarından ve kuyruğundan yakaladığı ifriti başının üstünde döndürmüş ve </a:t>
            </a:r>
            <a:r>
              <a:rPr lang="tr-TR" sz="2400" dirty="0" err="1">
                <a:solidFill>
                  <a:schemeClr val="accent2">
                    <a:lumMod val="75000"/>
                  </a:schemeClr>
                </a:solidFill>
                <a:latin typeface="Comic Sans MS" panose="030F0702030302020204" pitchFamily="66" charset="0"/>
              </a:rPr>
              <a:t>Kapittha</a:t>
            </a:r>
            <a:r>
              <a:rPr lang="tr-TR" sz="2400" dirty="0">
                <a:solidFill>
                  <a:schemeClr val="accent2">
                    <a:lumMod val="75000"/>
                  </a:schemeClr>
                </a:solidFill>
                <a:latin typeface="Comic Sans MS" panose="030F0702030302020204" pitchFamily="66" charset="0"/>
              </a:rPr>
              <a:t> ağacının tepesine fırlatmıştı. </a:t>
            </a:r>
            <a:r>
              <a:rPr lang="tr-TR" sz="2400" dirty="0" err="1">
                <a:solidFill>
                  <a:schemeClr val="accent2">
                    <a:lumMod val="75000"/>
                  </a:schemeClr>
                </a:solidFill>
                <a:latin typeface="Comic Sans MS" panose="030F0702030302020204" pitchFamily="66" charset="0"/>
              </a:rPr>
              <a:t>Kapittha</a:t>
            </a:r>
            <a:r>
              <a:rPr lang="tr-TR" sz="2400" dirty="0">
                <a:solidFill>
                  <a:schemeClr val="accent2">
                    <a:lumMod val="75000"/>
                  </a:schemeClr>
                </a:solidFill>
                <a:latin typeface="Comic Sans MS" panose="030F0702030302020204" pitchFamily="66" charset="0"/>
              </a:rPr>
              <a:t> ağacının meyveleriyle birlikte ifritin ölü bedeni de aşağıya düşmüştü. </a:t>
            </a:r>
          </a:p>
        </p:txBody>
      </p:sp>
    </p:spTree>
    <p:extLst>
      <p:ext uri="{BB962C8B-B14F-4D97-AF65-F5344CB8AC3E}">
        <p14:creationId xmlns:p14="http://schemas.microsoft.com/office/powerpoint/2010/main" val="2709900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67433E9-7C6B-443E-8288-B2D3419C510A}"/>
              </a:ext>
            </a:extLst>
          </p:cNvPr>
          <p:cNvSpPr/>
          <p:nvPr/>
        </p:nvSpPr>
        <p:spPr>
          <a:xfrm>
            <a:off x="2578100" y="355600"/>
            <a:ext cx="7124700" cy="5017079"/>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Diğer çocuklar çılgınca alkışlamış ve ‘bravo, bravo’ diye bağrışmışlardı. Tanrılar bu olaya çok memnun olmuşlar ve gökten çiçekler yağdırmışlardı. Bir defasında buzağıların ve bütün dünyanın koruyucusu olan bu iki çocuk ve diğer çoban çocuklar, sırt çantalarında yiyecekleri, buzağıları otlata otlata bir gölün yakınına geldiler. Her biri kendi sürüsüne su içirdi. </a:t>
            </a:r>
          </a:p>
        </p:txBody>
      </p:sp>
    </p:spTree>
    <p:extLst>
      <p:ext uri="{BB962C8B-B14F-4D97-AF65-F5344CB8AC3E}">
        <p14:creationId xmlns:p14="http://schemas.microsoft.com/office/powerpoint/2010/main" val="2234229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AD23644-9391-4039-BF55-91108434F0D9}"/>
              </a:ext>
            </a:extLst>
          </p:cNvPr>
          <p:cNvSpPr/>
          <p:nvPr/>
        </p:nvSpPr>
        <p:spPr>
          <a:xfrm>
            <a:off x="2806700" y="635000"/>
            <a:ext cx="7137400" cy="5574218"/>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Buzağılarla birlikte onlar da su içtiler. Bu sırada çocuklar, sanki </a:t>
            </a:r>
            <a:r>
              <a:rPr lang="tr-TR" sz="2400" dirty="0" err="1">
                <a:solidFill>
                  <a:schemeClr val="accent2">
                    <a:lumMod val="75000"/>
                  </a:schemeClr>
                </a:solidFill>
                <a:latin typeface="Comic Sans MS" panose="030F0702030302020204" pitchFamily="66" charset="0"/>
              </a:rPr>
              <a:t>İndra’nın</a:t>
            </a:r>
            <a:r>
              <a:rPr lang="tr-TR" sz="2400" dirty="0">
                <a:solidFill>
                  <a:schemeClr val="accent2">
                    <a:lumMod val="75000"/>
                  </a:schemeClr>
                </a:solidFill>
                <a:latin typeface="Comic Sans MS" panose="030F0702030302020204" pitchFamily="66" charset="0"/>
              </a:rPr>
              <a:t> şimşeğiyle ayrılmış gibi duran bir dağın zirvesine benzeyen bir yaratık gördüler ve çok korktular. Bu yaratık, balıkçıl şeklinde, Baka adında büyük bir ifritti. Ansızın yanlarına yaklaşan güçlü canavar, keskin gagası ile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Krishna’yı</a:t>
            </a:r>
            <a:r>
              <a:rPr lang="tr-TR" sz="2400" dirty="0">
                <a:solidFill>
                  <a:schemeClr val="accent2">
                    <a:lumMod val="75000"/>
                  </a:schemeClr>
                </a:solidFill>
                <a:latin typeface="Comic Sans MS" panose="030F0702030302020204" pitchFamily="66" charset="0"/>
              </a:rPr>
              <a:t> yuttu.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Krishna’nın</a:t>
            </a:r>
            <a:r>
              <a:rPr lang="tr-TR" sz="2400" dirty="0">
                <a:solidFill>
                  <a:schemeClr val="accent2">
                    <a:lumMod val="75000"/>
                  </a:schemeClr>
                </a:solidFill>
                <a:latin typeface="Comic Sans MS" panose="030F0702030302020204" pitchFamily="66" charset="0"/>
              </a:rPr>
              <a:t> kocaman bir ifrit tarafından yutulduğunu gören çoban çocuklar korku içinde şaşkına dönen </a:t>
            </a:r>
            <a:r>
              <a:rPr lang="tr-TR" sz="2400" dirty="0" err="1">
                <a:solidFill>
                  <a:schemeClr val="accent2">
                    <a:lumMod val="75000"/>
                  </a:schemeClr>
                </a:solidFill>
                <a:latin typeface="Comic Sans MS" panose="030F0702030302020204" pitchFamily="66" charset="0"/>
              </a:rPr>
              <a:t>Balarama’nın</a:t>
            </a:r>
            <a:r>
              <a:rPr lang="tr-TR" sz="2400" dirty="0">
                <a:solidFill>
                  <a:schemeClr val="accent2">
                    <a:lumMod val="75000"/>
                  </a:schemeClr>
                </a:solidFill>
                <a:latin typeface="Comic Sans MS" panose="030F0702030302020204" pitchFamily="66" charset="0"/>
              </a:rPr>
              <a:t> yanına gittiler. </a:t>
            </a:r>
            <a:endParaRPr lang="tr-TR" sz="2400" dirty="0"/>
          </a:p>
        </p:txBody>
      </p:sp>
    </p:spTree>
    <p:extLst>
      <p:ext uri="{BB962C8B-B14F-4D97-AF65-F5344CB8AC3E}">
        <p14:creationId xmlns:p14="http://schemas.microsoft.com/office/powerpoint/2010/main" val="3523070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99DBB14-2637-4622-A273-74D156CB92B8}"/>
              </a:ext>
            </a:extLst>
          </p:cNvPr>
          <p:cNvSpPr/>
          <p:nvPr/>
        </p:nvSpPr>
        <p:spPr>
          <a:xfrm>
            <a:off x="2832100" y="990600"/>
            <a:ext cx="6311900" cy="4463081"/>
          </a:xfrm>
          <a:prstGeom prst="rect">
            <a:avLst/>
          </a:prstGeom>
        </p:spPr>
        <p:txBody>
          <a:bodyPr wrap="square">
            <a:spAutoFit/>
          </a:bodyPr>
          <a:lstStyle/>
          <a:p>
            <a:pPr algn="ctr">
              <a:lnSpc>
                <a:spcPct val="150000"/>
              </a:lnSpc>
            </a:pPr>
            <a:r>
              <a:rPr lang="tr-TR" dirty="0"/>
              <a:t>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tanrısal gücüyle </a:t>
            </a:r>
            <a:r>
              <a:rPr lang="tr-TR" sz="2400" dirty="0" err="1">
                <a:solidFill>
                  <a:schemeClr val="accent2">
                    <a:lumMod val="75000"/>
                  </a:schemeClr>
                </a:solidFill>
                <a:latin typeface="Comic Sans MS" panose="030F0702030302020204" pitchFamily="66" charset="0"/>
              </a:rPr>
              <a:t>Baka’nın</a:t>
            </a:r>
            <a:r>
              <a:rPr lang="tr-TR" sz="2400" dirty="0">
                <a:solidFill>
                  <a:schemeClr val="accent2">
                    <a:lumMod val="75000"/>
                  </a:schemeClr>
                </a:solidFill>
                <a:latin typeface="Comic Sans MS" panose="030F0702030302020204" pitchFamily="66" charset="0"/>
              </a:rPr>
              <a:t> ağzını yaktı. Ağzı yanan Baka, </a:t>
            </a:r>
            <a:r>
              <a:rPr lang="tr-TR" sz="2400" dirty="0" err="1">
                <a:solidFill>
                  <a:schemeClr val="accent2">
                    <a:lumMod val="75000"/>
                  </a:schemeClr>
                </a:solidFill>
                <a:latin typeface="Comic Sans MS" panose="030F0702030302020204" pitchFamily="66" charset="0"/>
              </a:rPr>
              <a:t>Krishna’yı</a:t>
            </a:r>
            <a:r>
              <a:rPr lang="tr-TR" sz="2400" dirty="0">
                <a:solidFill>
                  <a:schemeClr val="accent2">
                    <a:lumMod val="75000"/>
                  </a:schemeClr>
                </a:solidFill>
                <a:latin typeface="Comic Sans MS" panose="030F0702030302020204" pitchFamily="66" charset="0"/>
              </a:rPr>
              <a:t> dışarı attı. Bir kez daha büyük bir öfke içinde gagasıyla onu öldürmek niyetiyle koştu. </a:t>
            </a:r>
            <a:r>
              <a:rPr lang="tr-TR" sz="2400" dirty="0" err="1">
                <a:solidFill>
                  <a:schemeClr val="accent2">
                    <a:lumMod val="75000"/>
                  </a:schemeClr>
                </a:solidFill>
                <a:latin typeface="Comic Sans MS" panose="030F0702030302020204" pitchFamily="66" charset="0"/>
              </a:rPr>
              <a:t>Kamsa’nın</a:t>
            </a:r>
            <a:r>
              <a:rPr lang="tr-TR" sz="2400" dirty="0">
                <a:solidFill>
                  <a:schemeClr val="accent2">
                    <a:lumMod val="75000"/>
                  </a:schemeClr>
                </a:solidFill>
                <a:latin typeface="Comic Sans MS" panose="030F0702030302020204" pitchFamily="66" charset="0"/>
              </a:rPr>
              <a:t> arkadaşı olan Baka gagasıyla onu tekrar yakaladı. Ancak erdemin koruyucusu, </a:t>
            </a:r>
            <a:r>
              <a:rPr lang="tr-TR" sz="2400" dirty="0" err="1">
                <a:solidFill>
                  <a:schemeClr val="accent2">
                    <a:lumMod val="75000"/>
                  </a:schemeClr>
                </a:solidFill>
                <a:latin typeface="Comic Sans MS" panose="030F0702030302020204" pitchFamily="66" charset="0"/>
              </a:rPr>
              <a:t>Baka’nın</a:t>
            </a:r>
            <a:r>
              <a:rPr lang="tr-TR" sz="2400" dirty="0">
                <a:solidFill>
                  <a:schemeClr val="accent2">
                    <a:lumMod val="75000"/>
                  </a:schemeClr>
                </a:solidFill>
                <a:latin typeface="Comic Sans MS" panose="030F0702030302020204" pitchFamily="66" charset="0"/>
              </a:rPr>
              <a:t> gagasını ikiye ayırarak onu öldürdü. </a:t>
            </a:r>
          </a:p>
        </p:txBody>
      </p:sp>
    </p:spTree>
    <p:extLst>
      <p:ext uri="{BB962C8B-B14F-4D97-AF65-F5344CB8AC3E}">
        <p14:creationId xmlns:p14="http://schemas.microsoft.com/office/powerpoint/2010/main" val="31545271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E67D466-BE0B-40FE-A098-BF027AC417C3}"/>
              </a:ext>
            </a:extLst>
          </p:cNvPr>
          <p:cNvSpPr/>
          <p:nvPr/>
        </p:nvSpPr>
        <p:spPr>
          <a:xfrm>
            <a:off x="2311400" y="901700"/>
            <a:ext cx="6832600" cy="3909083"/>
          </a:xfrm>
          <a:prstGeom prst="rect">
            <a:avLst/>
          </a:prstGeom>
        </p:spPr>
        <p:txBody>
          <a:bodyPr wrap="square">
            <a:spAutoFit/>
          </a:bodyPr>
          <a:lstStyle/>
          <a:p>
            <a:pPr algn="ctr">
              <a:lnSpc>
                <a:spcPct val="150000"/>
              </a:lnSpc>
            </a:pPr>
            <a:r>
              <a:rPr lang="tr-TR" sz="2400" dirty="0" err="1">
                <a:solidFill>
                  <a:schemeClr val="accent2">
                    <a:lumMod val="75000"/>
                  </a:schemeClr>
                </a:solidFill>
                <a:latin typeface="Comic Sans MS" panose="030F0702030302020204" pitchFamily="66" charset="0"/>
              </a:rPr>
              <a:t>Baka’nın</a:t>
            </a:r>
            <a:r>
              <a:rPr lang="tr-TR" sz="2400" dirty="0">
                <a:solidFill>
                  <a:schemeClr val="accent2">
                    <a:lumMod val="75000"/>
                  </a:schemeClr>
                </a:solidFill>
                <a:latin typeface="Comic Sans MS" panose="030F0702030302020204" pitchFamily="66" charset="0"/>
              </a:rPr>
              <a:t> ölümü cennette yaşayanları çok mutlu etti. Kutsal bölgenin sakinleri </a:t>
            </a:r>
            <a:r>
              <a:rPr lang="tr-TR" sz="2400" dirty="0" err="1">
                <a:solidFill>
                  <a:schemeClr val="accent2">
                    <a:lumMod val="75000"/>
                  </a:schemeClr>
                </a:solidFill>
                <a:latin typeface="Comic Sans MS" panose="030F0702030302020204" pitchFamily="66" charset="0"/>
              </a:rPr>
              <a:t>Baka’nın</a:t>
            </a:r>
            <a:r>
              <a:rPr lang="tr-TR" sz="2400" dirty="0">
                <a:solidFill>
                  <a:schemeClr val="accent2">
                    <a:lumMod val="75000"/>
                  </a:schemeClr>
                </a:solidFill>
                <a:latin typeface="Comic Sans MS" panose="030F0702030302020204" pitchFamily="66" charset="0"/>
              </a:rPr>
              <a:t> yok edilişini yasemin ve Nandana4 çiçeklerini adeta sağanak gibi yağdırarak, davul çalarak, borazan üfleyerek, ilahiler söyleyerek kutladılar. Çoban çocukları bu gördüklerini hayretler içinde izlediler.”</a:t>
            </a:r>
          </a:p>
        </p:txBody>
      </p:sp>
    </p:spTree>
    <p:extLst>
      <p:ext uri="{BB962C8B-B14F-4D97-AF65-F5344CB8AC3E}">
        <p14:creationId xmlns:p14="http://schemas.microsoft.com/office/powerpoint/2010/main" val="3322222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FFC9C7-E845-4CC3-B88A-0AEB12FFECC1}"/>
              </a:ext>
            </a:extLst>
          </p:cNvPr>
          <p:cNvSpPr>
            <a:spLocks noGrp="1"/>
          </p:cNvSpPr>
          <p:nvPr>
            <p:ph type="title"/>
          </p:nvPr>
        </p:nvSpPr>
        <p:spPr>
          <a:xfrm>
            <a:off x="1714500" y="342900"/>
            <a:ext cx="9788524" cy="1320801"/>
          </a:xfrm>
        </p:spPr>
        <p:txBody>
          <a:bodyPr>
            <a:normAutofit/>
          </a:bodyPr>
          <a:lstStyle/>
          <a:p>
            <a:r>
              <a:rPr lang="tr-TR" sz="2400" dirty="0">
                <a:solidFill>
                  <a:schemeClr val="accent2">
                    <a:lumMod val="75000"/>
                  </a:schemeClr>
                </a:solidFill>
                <a:latin typeface="Comic Sans MS" panose="030F0702030302020204" pitchFamily="66" charset="0"/>
              </a:rPr>
              <a:t>BHAGAVATA PURANA</a:t>
            </a:r>
          </a:p>
        </p:txBody>
      </p:sp>
      <p:sp>
        <p:nvSpPr>
          <p:cNvPr id="3" name="İçerik Yer Tutucusu 2">
            <a:extLst>
              <a:ext uri="{FF2B5EF4-FFF2-40B4-BE49-F238E27FC236}">
                <a16:creationId xmlns:a16="http://schemas.microsoft.com/office/drawing/2014/main" id="{948059B1-0287-43F7-A435-C4BB72486165}"/>
              </a:ext>
            </a:extLst>
          </p:cNvPr>
          <p:cNvSpPr>
            <a:spLocks noGrp="1"/>
          </p:cNvSpPr>
          <p:nvPr>
            <p:ph idx="1"/>
          </p:nvPr>
        </p:nvSpPr>
        <p:spPr>
          <a:xfrm>
            <a:off x="2400300" y="1663701"/>
            <a:ext cx="8267699" cy="4279899"/>
          </a:xfrm>
        </p:spPr>
        <p:txBody>
          <a:bodyPr>
            <a:noAutofit/>
          </a:bodyPr>
          <a:lstStyle/>
          <a:p>
            <a:pPr marL="0" indent="0" algn="ctr">
              <a:lnSpc>
                <a:spcPct val="150000"/>
              </a:lnSpc>
              <a:buNone/>
            </a:pPr>
            <a:r>
              <a:rPr lang="tr-TR" dirty="0">
                <a:solidFill>
                  <a:schemeClr val="accent2">
                    <a:lumMod val="75000"/>
                  </a:schemeClr>
                </a:solidFill>
                <a:latin typeface="Comic Sans MS" panose="030F0702030302020204" pitchFamily="66" charset="0"/>
              </a:rPr>
              <a:t>Bu efsanenin konusu; Hint mitolojisi içinde pek çok efsanede adı geçen ve mitoloji içinde oldukça önemli bir yere sahip olan kahraman </a:t>
            </a:r>
            <a:r>
              <a:rPr lang="tr-TR" dirty="0" err="1">
                <a:solidFill>
                  <a:schemeClr val="accent2">
                    <a:lumMod val="75000"/>
                  </a:schemeClr>
                </a:solidFill>
                <a:latin typeface="Comic Sans MS" panose="030F0702030302020204" pitchFamily="66" charset="0"/>
              </a:rPr>
              <a:t>Krishna’ya</a:t>
            </a:r>
            <a:r>
              <a:rPr lang="tr-TR" dirty="0">
                <a:solidFill>
                  <a:schemeClr val="accent2">
                    <a:lumMod val="75000"/>
                  </a:schemeClr>
                </a:solidFill>
                <a:latin typeface="Comic Sans MS" panose="030F0702030302020204" pitchFamily="66" charset="0"/>
              </a:rPr>
              <a:t> aittir</a:t>
            </a:r>
            <a:r>
              <a:rPr lang="tr-TR" dirty="0">
                <a:latin typeface="Comic Sans MS" panose="030F0702030302020204" pitchFamily="66" charset="0"/>
              </a:rPr>
              <a:t>. </a:t>
            </a:r>
          </a:p>
          <a:p>
            <a:pPr marL="0" indent="0" algn="ctr">
              <a:lnSpc>
                <a:spcPct val="150000"/>
              </a:lnSpc>
              <a:buNone/>
            </a:pPr>
            <a:r>
              <a:rPr lang="tr-TR" dirty="0" err="1">
                <a:solidFill>
                  <a:schemeClr val="accent2">
                    <a:lumMod val="75000"/>
                  </a:schemeClr>
                </a:solidFill>
                <a:latin typeface="Comic Sans MS" panose="030F0702030302020204" pitchFamily="66" charset="0"/>
              </a:rPr>
              <a:t>Bakasura’nın</a:t>
            </a:r>
            <a:r>
              <a:rPr lang="tr-TR" dirty="0">
                <a:solidFill>
                  <a:schemeClr val="accent2">
                    <a:lumMod val="75000"/>
                  </a:schemeClr>
                </a:solidFill>
                <a:latin typeface="Comic Sans MS" panose="030F0702030302020204" pitchFamily="66" charset="0"/>
              </a:rPr>
              <a:t> </a:t>
            </a:r>
            <a:r>
              <a:rPr lang="tr-TR" dirty="0" err="1">
                <a:solidFill>
                  <a:schemeClr val="accent2">
                    <a:lumMod val="75000"/>
                  </a:schemeClr>
                </a:solidFill>
                <a:latin typeface="Comic Sans MS" panose="030F0702030302020204" pitchFamily="66" charset="0"/>
              </a:rPr>
              <a:t>Krishna</a:t>
            </a:r>
            <a:r>
              <a:rPr lang="tr-TR" dirty="0">
                <a:solidFill>
                  <a:schemeClr val="accent2">
                    <a:lumMod val="75000"/>
                  </a:schemeClr>
                </a:solidFill>
                <a:latin typeface="Comic Sans MS" panose="030F0702030302020204" pitchFamily="66" charset="0"/>
              </a:rPr>
              <a:t> tarafından öldürülmesi efsanesi </a:t>
            </a:r>
            <a:r>
              <a:rPr lang="tr-TR" dirty="0" err="1">
                <a:solidFill>
                  <a:schemeClr val="accent2">
                    <a:lumMod val="75000"/>
                  </a:schemeClr>
                </a:solidFill>
                <a:latin typeface="Comic Sans MS" panose="030F0702030302020204" pitchFamily="66" charset="0"/>
              </a:rPr>
              <a:t>Krishna’nın</a:t>
            </a:r>
            <a:r>
              <a:rPr lang="tr-TR" dirty="0">
                <a:solidFill>
                  <a:schemeClr val="accent2">
                    <a:lumMod val="75000"/>
                  </a:schemeClr>
                </a:solidFill>
                <a:latin typeface="Comic Sans MS" panose="030F0702030302020204" pitchFamily="66" charset="0"/>
              </a:rPr>
              <a:t> çocukluk dönemine aittir. Hint mitolojisinde sevilen ve bilinen bu efsanenin çevirisi </a:t>
            </a:r>
            <a:r>
              <a:rPr lang="tr-TR" dirty="0" err="1">
                <a:solidFill>
                  <a:schemeClr val="accent2">
                    <a:lumMod val="75000"/>
                  </a:schemeClr>
                </a:solidFill>
                <a:latin typeface="Comic Sans MS" panose="030F0702030302020204" pitchFamily="66" charset="0"/>
              </a:rPr>
              <a:t>Şrimad</a:t>
            </a:r>
            <a:r>
              <a:rPr lang="tr-TR" dirty="0">
                <a:solidFill>
                  <a:schemeClr val="accent2">
                    <a:lumMod val="75000"/>
                  </a:schemeClr>
                </a:solidFill>
                <a:latin typeface="Comic Sans MS" panose="030F0702030302020204" pitchFamily="66" charset="0"/>
              </a:rPr>
              <a:t> </a:t>
            </a:r>
            <a:r>
              <a:rPr lang="tr-TR" dirty="0" err="1">
                <a:solidFill>
                  <a:schemeClr val="accent2">
                    <a:lumMod val="75000"/>
                  </a:schemeClr>
                </a:solidFill>
                <a:latin typeface="Comic Sans MS" panose="030F0702030302020204" pitchFamily="66" charset="0"/>
              </a:rPr>
              <a:t>Bhagavata</a:t>
            </a:r>
            <a:r>
              <a:rPr lang="tr-TR" dirty="0">
                <a:solidFill>
                  <a:schemeClr val="accent2">
                    <a:lumMod val="75000"/>
                  </a:schemeClr>
                </a:solidFill>
                <a:latin typeface="Comic Sans MS" panose="030F0702030302020204" pitchFamily="66" charset="0"/>
              </a:rPr>
              <a:t> </a:t>
            </a:r>
            <a:r>
              <a:rPr lang="tr-TR" dirty="0" err="1">
                <a:solidFill>
                  <a:schemeClr val="accent2">
                    <a:lumMod val="75000"/>
                  </a:schemeClr>
                </a:solidFill>
                <a:latin typeface="Comic Sans MS" panose="030F0702030302020204" pitchFamily="66" charset="0"/>
              </a:rPr>
              <a:t>Mahapurana</a:t>
            </a:r>
            <a:r>
              <a:rPr lang="tr-TR" dirty="0">
                <a:solidFill>
                  <a:schemeClr val="accent2">
                    <a:lumMod val="75000"/>
                  </a:schemeClr>
                </a:solidFill>
                <a:latin typeface="Comic Sans MS" panose="030F0702030302020204" pitchFamily="66" charset="0"/>
              </a:rPr>
              <a:t> (1997: 147-149) adlı kitaptan yapılmıştır. </a:t>
            </a:r>
          </a:p>
        </p:txBody>
      </p:sp>
    </p:spTree>
    <p:extLst>
      <p:ext uri="{BB962C8B-B14F-4D97-AF65-F5344CB8AC3E}">
        <p14:creationId xmlns:p14="http://schemas.microsoft.com/office/powerpoint/2010/main" val="8618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419910D-BCF7-4A1E-80CA-984DDEA390D9}"/>
              </a:ext>
            </a:extLst>
          </p:cNvPr>
          <p:cNvSpPr/>
          <p:nvPr/>
        </p:nvSpPr>
        <p:spPr>
          <a:xfrm>
            <a:off x="2794000" y="1397000"/>
            <a:ext cx="6350000" cy="4154984"/>
          </a:xfrm>
          <a:prstGeom prst="rect">
            <a:avLst/>
          </a:prstGeom>
        </p:spPr>
        <p:txBody>
          <a:bodyPr wrap="square">
            <a:spAutoFit/>
          </a:bodyPr>
          <a:lstStyle/>
          <a:p>
            <a:pPr algn="ctr"/>
            <a:r>
              <a:rPr lang="tr-TR" sz="2400" dirty="0">
                <a:solidFill>
                  <a:schemeClr val="accent2">
                    <a:lumMod val="75000"/>
                  </a:schemeClr>
                </a:solidFill>
                <a:latin typeface="Comic Sans MS" panose="030F0702030302020204" pitchFamily="66" charset="0"/>
              </a:rPr>
              <a:t>“….</a:t>
            </a:r>
            <a:r>
              <a:rPr lang="tr-TR" sz="2400" dirty="0" err="1">
                <a:solidFill>
                  <a:schemeClr val="accent2">
                    <a:lumMod val="75000"/>
                  </a:schemeClr>
                </a:solidFill>
                <a:latin typeface="Comic Sans MS" panose="030F0702030302020204" pitchFamily="66" charset="0"/>
              </a:rPr>
              <a:t>Brhadvana’da</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Gokula</a:t>
            </a:r>
            <a:r>
              <a:rPr lang="tr-TR" sz="2400" dirty="0">
                <a:solidFill>
                  <a:schemeClr val="accent2">
                    <a:lumMod val="75000"/>
                  </a:schemeClr>
                </a:solidFill>
                <a:latin typeface="Comic Sans MS" panose="030F0702030302020204" pitchFamily="66" charset="0"/>
              </a:rPr>
              <a:t>) ciddi kötülük alâmetleri dikkat çekmeye başlayınca, </a:t>
            </a:r>
            <a:r>
              <a:rPr lang="tr-TR" sz="2400" dirty="0" err="1">
                <a:solidFill>
                  <a:schemeClr val="accent2">
                    <a:lumMod val="75000"/>
                  </a:schemeClr>
                </a:solidFill>
                <a:latin typeface="Comic Sans MS" panose="030F0702030302020204" pitchFamily="66" charset="0"/>
              </a:rPr>
              <a:t>Nanda</a:t>
            </a:r>
            <a:r>
              <a:rPr lang="tr-TR" sz="2400" dirty="0">
                <a:solidFill>
                  <a:schemeClr val="accent2">
                    <a:lumMod val="75000"/>
                  </a:schemeClr>
                </a:solidFill>
                <a:latin typeface="Comic Sans MS" panose="030F0702030302020204" pitchFamily="66" charset="0"/>
              </a:rPr>
              <a:t>, yaşlı çobanların bir araya gelmesi için öncülük etti. Bir araya gelen çobanlar, </a:t>
            </a:r>
            <a:r>
              <a:rPr lang="tr-TR" sz="2400" dirty="0" err="1">
                <a:solidFill>
                  <a:schemeClr val="accent2">
                    <a:lumMod val="75000"/>
                  </a:schemeClr>
                </a:solidFill>
                <a:latin typeface="Comic Sans MS" panose="030F0702030302020204" pitchFamily="66" charset="0"/>
              </a:rPr>
              <a:t>Vraca</a:t>
            </a:r>
            <a:r>
              <a:rPr lang="tr-TR" sz="2400" dirty="0">
                <a:solidFill>
                  <a:schemeClr val="accent2">
                    <a:lumMod val="75000"/>
                  </a:schemeClr>
                </a:solidFill>
                <a:latin typeface="Comic Sans MS" panose="030F0702030302020204" pitchFamily="66" charset="0"/>
              </a:rPr>
              <a:t> halkının ne yapması gerektiği hakkında tartıştılar. </a:t>
            </a:r>
            <a:r>
              <a:rPr lang="tr-TR" sz="2400" dirty="0" err="1">
                <a:solidFill>
                  <a:schemeClr val="accent2">
                    <a:lumMod val="75000"/>
                  </a:schemeClr>
                </a:solidFill>
                <a:latin typeface="Comic Sans MS" panose="030F0702030302020204" pitchFamily="66" charset="0"/>
              </a:rPr>
              <a:t>Balarama</a:t>
            </a:r>
            <a:r>
              <a:rPr lang="tr-TR" sz="2400" dirty="0">
                <a:solidFill>
                  <a:schemeClr val="accent2">
                    <a:lumMod val="75000"/>
                  </a:schemeClr>
                </a:solidFill>
                <a:latin typeface="Comic Sans MS" panose="030F0702030302020204" pitchFamily="66" charset="0"/>
              </a:rPr>
              <a:t> ve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Krishna’nın</a:t>
            </a:r>
            <a:r>
              <a:rPr lang="tr-TR" sz="2400" dirty="0">
                <a:solidFill>
                  <a:schemeClr val="accent2">
                    <a:lumMod val="75000"/>
                  </a:schemeClr>
                </a:solidFill>
                <a:latin typeface="Comic Sans MS" panose="030F0702030302020204" pitchFamily="66" charset="0"/>
              </a:rPr>
              <a:t> hoşlandığı bu yerin özelliklerini bildiği gibi, doğada meydana gelen olaylar hakkında da bilgi sahibi olan çobanların en yaşlısı ve aynı zamanda en akıllısı </a:t>
            </a:r>
            <a:r>
              <a:rPr lang="tr-TR" sz="2400" dirty="0" err="1">
                <a:solidFill>
                  <a:schemeClr val="accent2">
                    <a:lumMod val="75000"/>
                  </a:schemeClr>
                </a:solidFill>
                <a:latin typeface="Comic Sans MS" panose="030F0702030302020204" pitchFamily="66" charset="0"/>
              </a:rPr>
              <a:t>Upananda</a:t>
            </a:r>
            <a:r>
              <a:rPr lang="tr-TR" sz="2400" dirty="0">
                <a:solidFill>
                  <a:schemeClr val="accent2">
                    <a:lumMod val="75000"/>
                  </a:schemeClr>
                </a:solidFill>
                <a:latin typeface="Comic Sans MS" panose="030F0702030302020204" pitchFamily="66" charset="0"/>
              </a:rPr>
              <a:t> şöyle söyledi: </a:t>
            </a:r>
          </a:p>
        </p:txBody>
      </p:sp>
    </p:spTree>
    <p:extLst>
      <p:ext uri="{BB962C8B-B14F-4D97-AF65-F5344CB8AC3E}">
        <p14:creationId xmlns:p14="http://schemas.microsoft.com/office/powerpoint/2010/main" val="1042608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63412BF-A1C5-4CA2-95C8-7CCFC4776292}"/>
              </a:ext>
            </a:extLst>
          </p:cNvPr>
          <p:cNvSpPr/>
          <p:nvPr/>
        </p:nvSpPr>
        <p:spPr>
          <a:xfrm>
            <a:off x="2946400" y="1422400"/>
            <a:ext cx="6197600" cy="1938992"/>
          </a:xfrm>
          <a:prstGeom prst="rect">
            <a:avLst/>
          </a:prstGeom>
        </p:spPr>
        <p:txBody>
          <a:bodyPr wrap="square">
            <a:spAutoFit/>
          </a:bodyPr>
          <a:lstStyle/>
          <a:p>
            <a:pPr algn="ctr"/>
            <a:r>
              <a:rPr lang="tr-TR" sz="2400" dirty="0">
                <a:solidFill>
                  <a:schemeClr val="accent2">
                    <a:lumMod val="75000"/>
                  </a:schemeClr>
                </a:solidFill>
                <a:latin typeface="Comic Sans MS" panose="030F0702030302020204" pitchFamily="66" charset="0"/>
              </a:rPr>
              <a:t>‘</a:t>
            </a:r>
            <a:r>
              <a:rPr lang="tr-TR" sz="2400" dirty="0" err="1">
                <a:solidFill>
                  <a:schemeClr val="accent2">
                    <a:lumMod val="75000"/>
                  </a:schemeClr>
                </a:solidFill>
                <a:latin typeface="Comic Sans MS" panose="030F0702030302020204" pitchFamily="66" charset="0"/>
              </a:rPr>
              <a:t>Gokula</a:t>
            </a:r>
            <a:r>
              <a:rPr lang="tr-TR" sz="2400" dirty="0">
                <a:solidFill>
                  <a:schemeClr val="accent2">
                    <a:lumMod val="75000"/>
                  </a:schemeClr>
                </a:solidFill>
                <a:latin typeface="Comic Sans MS" panose="030F0702030302020204" pitchFamily="66" charset="0"/>
              </a:rPr>
              <a:t> halkı için en iyisini isteyen bizler bu yerden ayrılmalıyız. Çünkü çocuklarımıza kötü şeyler olacağına dair doğada felaket belirtileri görülmeye başlandı’</a:t>
            </a:r>
          </a:p>
        </p:txBody>
      </p:sp>
    </p:spTree>
    <p:extLst>
      <p:ext uri="{BB962C8B-B14F-4D97-AF65-F5344CB8AC3E}">
        <p14:creationId xmlns:p14="http://schemas.microsoft.com/office/powerpoint/2010/main" val="3172495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747B3F99-E9C2-42D1-B6E1-A41274B6AC42}"/>
              </a:ext>
            </a:extLst>
          </p:cNvPr>
          <p:cNvSpPr/>
          <p:nvPr/>
        </p:nvSpPr>
        <p:spPr>
          <a:xfrm>
            <a:off x="2717800" y="1041400"/>
            <a:ext cx="6426200" cy="3785652"/>
          </a:xfrm>
          <a:prstGeom prst="rect">
            <a:avLst/>
          </a:prstGeom>
        </p:spPr>
        <p:txBody>
          <a:bodyPr wrap="square">
            <a:spAutoFit/>
          </a:bodyPr>
          <a:lstStyle/>
          <a:p>
            <a:pPr algn="ctr"/>
            <a:r>
              <a:rPr lang="tr-TR" sz="2400" dirty="0">
                <a:solidFill>
                  <a:schemeClr val="accent2">
                    <a:lumMod val="75000"/>
                  </a:schemeClr>
                </a:solidFill>
                <a:latin typeface="Comic Sans MS" panose="030F0702030302020204" pitchFamily="66" charset="0"/>
              </a:rPr>
              <a:t>Doğrusu bu çocuk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nasıl olduysa çocukların hayatlarını alan </a:t>
            </a:r>
            <a:r>
              <a:rPr lang="tr-TR" sz="2400" dirty="0" err="1">
                <a:solidFill>
                  <a:schemeClr val="accent2">
                    <a:lumMod val="75000"/>
                  </a:schemeClr>
                </a:solidFill>
                <a:latin typeface="Comic Sans MS" panose="030F0702030302020204" pitchFamily="66" charset="0"/>
              </a:rPr>
              <a:t>Putana</a:t>
            </a:r>
            <a:r>
              <a:rPr lang="tr-TR" sz="2400" dirty="0">
                <a:solidFill>
                  <a:schemeClr val="accent2">
                    <a:lumMod val="75000"/>
                  </a:schemeClr>
                </a:solidFill>
                <a:latin typeface="Comic Sans MS" panose="030F0702030302020204" pitchFamily="66" charset="0"/>
              </a:rPr>
              <a:t> adlı bir ifritten ve üstüne yük arabasını2 süren ifritin felaketinden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Hari’nin</a:t>
            </a:r>
            <a:r>
              <a:rPr lang="tr-TR" sz="2400" dirty="0">
                <a:solidFill>
                  <a:schemeClr val="accent2">
                    <a:lumMod val="75000"/>
                  </a:schemeClr>
                </a:solidFill>
                <a:latin typeface="Comic Sans MS" panose="030F0702030302020204" pitchFamily="66" charset="0"/>
              </a:rPr>
              <a:t> lütfu sayesinde kurtulmuştur. Daha sonra ise kasırg3 formundaki bir </a:t>
            </a:r>
            <a:r>
              <a:rPr lang="tr-TR" sz="2400" dirty="0" err="1">
                <a:solidFill>
                  <a:schemeClr val="accent2">
                    <a:lumMod val="75000"/>
                  </a:schemeClr>
                </a:solidFill>
                <a:latin typeface="Comic Sans MS" panose="030F0702030302020204" pitchFamily="66" charset="0"/>
              </a:rPr>
              <a:t>Rakshasa</a:t>
            </a:r>
            <a:r>
              <a:rPr lang="tr-TR" sz="2400" dirty="0">
                <a:solidFill>
                  <a:schemeClr val="accent2">
                    <a:lumMod val="75000"/>
                  </a:schemeClr>
                </a:solidFill>
                <a:latin typeface="Comic Sans MS" panose="030F0702030302020204" pitchFamily="66" charset="0"/>
              </a:rPr>
              <a:t> tarafından saldırıya uğrayarak, kuşların sığınağı olan gökyüzüne götürülüp, bir kayanın üstüne atılmış ve yine tanrıların hâkimi tarafından kurtarılmıştır. </a:t>
            </a:r>
          </a:p>
        </p:txBody>
      </p:sp>
    </p:spTree>
    <p:extLst>
      <p:ext uri="{BB962C8B-B14F-4D97-AF65-F5344CB8AC3E}">
        <p14:creationId xmlns:p14="http://schemas.microsoft.com/office/powerpoint/2010/main" val="2357263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DBB2EE9E-3808-4451-8AF0-DAEF2998D2AE}"/>
              </a:ext>
            </a:extLst>
          </p:cNvPr>
          <p:cNvSpPr/>
          <p:nvPr/>
        </p:nvSpPr>
        <p:spPr>
          <a:xfrm>
            <a:off x="2590800" y="457200"/>
            <a:ext cx="6553200" cy="5571077"/>
          </a:xfrm>
          <a:prstGeom prst="rect">
            <a:avLst/>
          </a:prstGeom>
        </p:spPr>
        <p:txBody>
          <a:bodyPr wrap="square">
            <a:spAutoFit/>
          </a:bodyPr>
          <a:lstStyle/>
          <a:p>
            <a:pPr algn="ctr">
              <a:lnSpc>
                <a:spcPct val="150000"/>
              </a:lnSpc>
            </a:pPr>
            <a:endParaRPr lang="tr-TR" sz="2400" dirty="0">
              <a:solidFill>
                <a:schemeClr val="accent2">
                  <a:lumMod val="75000"/>
                </a:schemeClr>
              </a:solidFill>
              <a:latin typeface="Comic Sans MS" panose="030F0702030302020204" pitchFamily="66" charset="0"/>
            </a:endParaRPr>
          </a:p>
          <a:p>
            <a:pPr algn="ctr">
              <a:lnSpc>
                <a:spcPct val="150000"/>
              </a:lnSpc>
            </a:pPr>
            <a:r>
              <a:rPr lang="tr-TR" sz="2400" dirty="0">
                <a:solidFill>
                  <a:schemeClr val="accent2">
                    <a:lumMod val="75000"/>
                  </a:schemeClr>
                </a:solidFill>
                <a:latin typeface="Comic Sans MS" panose="030F0702030302020204" pitchFamily="66" charset="0"/>
              </a:rPr>
              <a:t>İki ağaç arasına düşen çocuk ve diğer çocuklar </a:t>
            </a:r>
            <a:r>
              <a:rPr lang="tr-TR" sz="2400" dirty="0" err="1">
                <a:solidFill>
                  <a:schemeClr val="accent2">
                    <a:lumMod val="75000"/>
                  </a:schemeClr>
                </a:solidFill>
                <a:latin typeface="Comic Sans MS" panose="030F0702030302020204" pitchFamily="66" charset="0"/>
              </a:rPr>
              <a:t>Vishnu’nun</a:t>
            </a:r>
            <a:r>
              <a:rPr lang="tr-TR" sz="2400" dirty="0">
                <a:solidFill>
                  <a:schemeClr val="accent2">
                    <a:lumMod val="75000"/>
                  </a:schemeClr>
                </a:solidFill>
                <a:latin typeface="Comic Sans MS" panose="030F0702030302020204" pitchFamily="66" charset="0"/>
              </a:rPr>
              <a:t> yardımı sayesinde ölmemişlerdir. Felaketin habercisi olan bu kötülük alâmetleri çoğalarak </a:t>
            </a:r>
            <a:r>
              <a:rPr lang="tr-TR" sz="2400" dirty="0" err="1">
                <a:solidFill>
                  <a:schemeClr val="accent2">
                    <a:lumMod val="75000"/>
                  </a:schemeClr>
                </a:solidFill>
                <a:latin typeface="Comic Sans MS" panose="030F0702030302020204" pitchFamily="66" charset="0"/>
              </a:rPr>
              <a:t>Vraca</a:t>
            </a:r>
            <a:r>
              <a:rPr lang="tr-TR" sz="2400" dirty="0">
                <a:solidFill>
                  <a:schemeClr val="accent2">
                    <a:lumMod val="75000"/>
                  </a:schemeClr>
                </a:solidFill>
                <a:latin typeface="Comic Sans MS" panose="030F0702030302020204" pitchFamily="66" charset="0"/>
              </a:rPr>
              <a:t> halkının karşısına çıkmadan önce çocuklar ve bizi izleyenlerle birlikte buradan başka bir yere gitmeliyiz. Sığırlar için elverişli kışın yapraklarını dökmeyen ağaçlarla dolu olan </a:t>
            </a:r>
            <a:r>
              <a:rPr lang="tr-TR" sz="2400" dirty="0" err="1">
                <a:solidFill>
                  <a:schemeClr val="accent2">
                    <a:lumMod val="75000"/>
                  </a:schemeClr>
                </a:solidFill>
                <a:latin typeface="Comic Sans MS" panose="030F0702030302020204" pitchFamily="66" charset="0"/>
              </a:rPr>
              <a:t>Vrindavana</a:t>
            </a:r>
            <a:r>
              <a:rPr lang="tr-TR" sz="2400" dirty="0">
                <a:solidFill>
                  <a:schemeClr val="accent2">
                    <a:lumMod val="75000"/>
                  </a:schemeClr>
                </a:solidFill>
                <a:latin typeface="Comic Sans MS" panose="030F0702030302020204" pitchFamily="66" charset="0"/>
              </a:rPr>
              <a:t> adında bir orman var.</a:t>
            </a:r>
          </a:p>
        </p:txBody>
      </p:sp>
    </p:spTree>
    <p:extLst>
      <p:ext uri="{BB962C8B-B14F-4D97-AF65-F5344CB8AC3E}">
        <p14:creationId xmlns:p14="http://schemas.microsoft.com/office/powerpoint/2010/main" val="4079810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B48EC42-AB83-4167-9135-DFF2C597BCB6}"/>
              </a:ext>
            </a:extLst>
          </p:cNvPr>
          <p:cNvSpPr/>
          <p:nvPr/>
        </p:nvSpPr>
        <p:spPr>
          <a:xfrm>
            <a:off x="2705100" y="1460500"/>
            <a:ext cx="6438900" cy="3909083"/>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Kutsal tepelerden, otlaklardan ve bitkilerden oluşan bu yer, çobanların, kadın sığır çobanlarının ve büyükbaş hayvanların sığınmaları için uygundur. Bu yüzden bugün mutlaka oraya gitmeliyiz. Oyalanmadan arabaları hazırlayın. Eğer herkes için uygunsa inek sürüleri önden gitsin.’</a:t>
            </a:r>
          </a:p>
        </p:txBody>
      </p:sp>
    </p:spTree>
    <p:extLst>
      <p:ext uri="{BB962C8B-B14F-4D97-AF65-F5344CB8AC3E}">
        <p14:creationId xmlns:p14="http://schemas.microsoft.com/office/powerpoint/2010/main" val="2512699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B0847DE-D8CB-4819-A125-F0432CB8E589}"/>
              </a:ext>
            </a:extLst>
          </p:cNvPr>
          <p:cNvSpPr/>
          <p:nvPr/>
        </p:nvSpPr>
        <p:spPr>
          <a:xfrm>
            <a:off x="2654300" y="469900"/>
            <a:ext cx="6489700" cy="5017079"/>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Bunu duyan çobanlar hep birlikte şöyle dediler: ‘Haklısınız! Tamam!’ Her biri hemen kendisine ait sürüsünü getirip, eşyalarıyla birlikte arabaya yüklediler. Yaşlıları, çocuklarını, akrabalarını ve bütün eşyalarını arabalara yerleştirdiler. Başta inek sürüleri onların arkasında aile rahipleriyle birlikte merasim boruları eşliğinde her yöne borazan üfleyen çobanlar ilerlediler. </a:t>
            </a:r>
          </a:p>
        </p:txBody>
      </p:sp>
    </p:spTree>
    <p:extLst>
      <p:ext uri="{BB962C8B-B14F-4D97-AF65-F5344CB8AC3E}">
        <p14:creationId xmlns:p14="http://schemas.microsoft.com/office/powerpoint/2010/main" val="3195218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4DFF30C-34A8-4F61-A766-2F25E5378DEA}"/>
              </a:ext>
            </a:extLst>
          </p:cNvPr>
          <p:cNvSpPr/>
          <p:nvPr/>
        </p:nvSpPr>
        <p:spPr>
          <a:xfrm>
            <a:off x="2400300" y="635001"/>
            <a:ext cx="7734300" cy="5571077"/>
          </a:xfrm>
          <a:prstGeom prst="rect">
            <a:avLst/>
          </a:prstGeom>
        </p:spPr>
        <p:txBody>
          <a:bodyPr wrap="square">
            <a:spAutoFit/>
          </a:bodyPr>
          <a:lstStyle/>
          <a:p>
            <a:pPr algn="ctr">
              <a:lnSpc>
                <a:spcPct val="150000"/>
              </a:lnSpc>
            </a:pPr>
            <a:r>
              <a:rPr lang="tr-TR" sz="2400" dirty="0">
                <a:solidFill>
                  <a:schemeClr val="accent2">
                    <a:lumMod val="75000"/>
                  </a:schemeClr>
                </a:solidFill>
                <a:latin typeface="Comic Sans MS" panose="030F0702030302020204" pitchFamily="66" charset="0"/>
              </a:rPr>
              <a:t>Kadın sığır çobanları göğüslerini taze safranla boyamış, boyunlarına altın kolye takmış, güzel elbiseler giymiş ve </a:t>
            </a:r>
            <a:r>
              <a:rPr lang="tr-TR" sz="2400" dirty="0" err="1">
                <a:solidFill>
                  <a:schemeClr val="accent2">
                    <a:lumMod val="75000"/>
                  </a:schemeClr>
                </a:solidFill>
                <a:latin typeface="Comic Sans MS" panose="030F0702030302020204" pitchFamily="66" charset="0"/>
              </a:rPr>
              <a:t>Şri</a:t>
            </a:r>
            <a:r>
              <a:rPr lang="tr-TR" sz="2400" dirty="0">
                <a:solidFill>
                  <a:schemeClr val="accent2">
                    <a:lumMod val="75000"/>
                  </a:schemeClr>
                </a:solidFill>
                <a:latin typeface="Comic Sans MS" panose="030F0702030302020204" pitchFamily="66" charset="0"/>
              </a:rPr>
              <a:t> </a:t>
            </a:r>
            <a:r>
              <a:rPr lang="tr-TR" sz="2400" dirty="0" err="1">
                <a:solidFill>
                  <a:schemeClr val="accent2">
                    <a:lumMod val="75000"/>
                  </a:schemeClr>
                </a:solidFill>
                <a:latin typeface="Comic Sans MS" panose="030F0702030302020204" pitchFamily="66" charset="0"/>
              </a:rPr>
              <a:t>Krishna’nın</a:t>
            </a:r>
            <a:r>
              <a:rPr lang="tr-TR" sz="2400" dirty="0">
                <a:solidFill>
                  <a:schemeClr val="accent2">
                    <a:lumMod val="75000"/>
                  </a:schemeClr>
                </a:solidFill>
                <a:latin typeface="Comic Sans MS" panose="030F0702030302020204" pitchFamily="66" charset="0"/>
              </a:rPr>
              <a:t> eğlenceli şarkılarıyla arabaya bindiler.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ve Rama’nın annesi </a:t>
            </a:r>
            <a:r>
              <a:rPr lang="tr-TR" sz="2400" dirty="0" err="1">
                <a:solidFill>
                  <a:schemeClr val="accent2">
                    <a:lumMod val="75000"/>
                  </a:schemeClr>
                </a:solidFill>
                <a:latin typeface="Comic Sans MS" panose="030F0702030302020204" pitchFamily="66" charset="0"/>
              </a:rPr>
              <a:t>Yaşoda</a:t>
            </a:r>
            <a:r>
              <a:rPr lang="tr-TR" sz="2400" dirty="0">
                <a:solidFill>
                  <a:schemeClr val="accent2">
                    <a:lumMod val="75000"/>
                  </a:schemeClr>
                </a:solidFill>
                <a:latin typeface="Comic Sans MS" panose="030F0702030302020204" pitchFamily="66" charset="0"/>
              </a:rPr>
              <a:t> ve </a:t>
            </a:r>
            <a:r>
              <a:rPr lang="tr-TR" sz="2400" dirty="0" err="1">
                <a:solidFill>
                  <a:schemeClr val="accent2">
                    <a:lumMod val="75000"/>
                  </a:schemeClr>
                </a:solidFill>
                <a:latin typeface="Comic Sans MS" panose="030F0702030302020204" pitchFamily="66" charset="0"/>
              </a:rPr>
              <a:t>Rohini</a:t>
            </a:r>
            <a:r>
              <a:rPr lang="tr-TR" sz="2400" dirty="0">
                <a:solidFill>
                  <a:schemeClr val="accent2">
                    <a:lumMod val="75000"/>
                  </a:schemeClr>
                </a:solidFill>
                <a:latin typeface="Comic Sans MS" panose="030F0702030302020204" pitchFamily="66" charset="0"/>
              </a:rPr>
              <a:t> de aynı arabadaydılar. Sevgili oğulları </a:t>
            </a:r>
            <a:r>
              <a:rPr lang="tr-TR" sz="2400" dirty="0" err="1">
                <a:solidFill>
                  <a:schemeClr val="accent2">
                    <a:lumMod val="75000"/>
                  </a:schemeClr>
                </a:solidFill>
                <a:latin typeface="Comic Sans MS" panose="030F0702030302020204" pitchFamily="66" charset="0"/>
              </a:rPr>
              <a:t>Krishna</a:t>
            </a:r>
            <a:r>
              <a:rPr lang="tr-TR" sz="2400" dirty="0">
                <a:solidFill>
                  <a:schemeClr val="accent2">
                    <a:lumMod val="75000"/>
                  </a:schemeClr>
                </a:solidFill>
                <a:latin typeface="Comic Sans MS" panose="030F0702030302020204" pitchFamily="66" charset="0"/>
              </a:rPr>
              <a:t> ve Rama’yla birlikte anlatılan hikâyeleri endişe içinde dinlediler. Topluluk her mevsim en güzel olan </a:t>
            </a:r>
            <a:r>
              <a:rPr lang="tr-TR" sz="2400" dirty="0" err="1">
                <a:solidFill>
                  <a:schemeClr val="accent2">
                    <a:lumMod val="75000"/>
                  </a:schemeClr>
                </a:solidFill>
                <a:latin typeface="Comic Sans MS" panose="030F0702030302020204" pitchFamily="66" charset="0"/>
              </a:rPr>
              <a:t>Vrindavana</a:t>
            </a:r>
            <a:r>
              <a:rPr lang="tr-TR" sz="2400" dirty="0">
                <a:solidFill>
                  <a:schemeClr val="accent2">
                    <a:lumMod val="75000"/>
                  </a:schemeClr>
                </a:solidFill>
                <a:latin typeface="Comic Sans MS" panose="030F0702030302020204" pitchFamily="66" charset="0"/>
              </a:rPr>
              <a:t> geldi. İlk gün sığırları korumak için arabalarıyla yarım ay şeklinde barınak yaptılar. </a:t>
            </a:r>
          </a:p>
        </p:txBody>
      </p:sp>
    </p:spTree>
    <p:extLst>
      <p:ext uri="{BB962C8B-B14F-4D97-AF65-F5344CB8AC3E}">
        <p14:creationId xmlns:p14="http://schemas.microsoft.com/office/powerpoint/2010/main" val="254103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Paralaks</Template>
  <TotalTime>30</TotalTime>
  <Words>825</Words>
  <Application>Microsoft Office PowerPoint</Application>
  <PresentationFormat>Geniş ekran</PresentationFormat>
  <Paragraphs>23</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Comic Sans MS</vt:lpstr>
      <vt:lpstr>Corbel</vt:lpstr>
      <vt:lpstr>Paralaks</vt:lpstr>
      <vt:lpstr>HİN 426 Hint Efsaneleri  Krishna’nın Bakasura’yı Öldürmesi Efsanesi (Bhagavata Purana)  10. Hafta</vt:lpstr>
      <vt:lpstr>BHAGAVATA PURANA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Efsanesi (Vamana Purana)  . Hafta</dc:title>
  <dc:creator>Casper</dc:creator>
  <cp:lastModifiedBy>Casper</cp:lastModifiedBy>
  <cp:revision>4</cp:revision>
  <dcterms:created xsi:type="dcterms:W3CDTF">2020-05-08T08:50:58Z</dcterms:created>
  <dcterms:modified xsi:type="dcterms:W3CDTF">2020-05-09T05:18:55Z</dcterms:modified>
</cp:coreProperties>
</file>