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8" r:id="rId4"/>
    <p:sldId id="299" r:id="rId5"/>
    <p:sldId id="300" r:id="rId6"/>
    <p:sldId id="301" r:id="rId7"/>
    <p:sldId id="302" r:id="rId8"/>
    <p:sldId id="332" r:id="rId9"/>
    <p:sldId id="303" r:id="rId10"/>
    <p:sldId id="304" r:id="rId11"/>
    <p:sldId id="331" r:id="rId12"/>
    <p:sldId id="333" r:id="rId13"/>
    <p:sldId id="343" r:id="rId14"/>
    <p:sldId id="309" r:id="rId15"/>
    <p:sldId id="312" r:id="rId16"/>
    <p:sldId id="313" r:id="rId17"/>
    <p:sldId id="335" r:id="rId18"/>
    <p:sldId id="326" r:id="rId19"/>
    <p:sldId id="345" r:id="rId20"/>
    <p:sldId id="327" r:id="rId21"/>
    <p:sldId id="351" r:id="rId22"/>
    <p:sldId id="290" r:id="rId23"/>
    <p:sldId id="288" r:id="rId24"/>
    <p:sldId id="322" r:id="rId25"/>
    <p:sldId id="323" r:id="rId26"/>
    <p:sldId id="350" r:id="rId27"/>
    <p:sldId id="286" r:id="rId28"/>
    <p:sldId id="285" r:id="rId29"/>
    <p:sldId id="35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EDAE-894E-4CB7-90DF-7B7F52E824B4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3695-961D-42F1-B3AC-5BE747BF080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kart.com/article/Other-Therapeutic-Uses_2467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rashutoshtiwari/sedative-hypnotic-4518775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orangapp.com/flashcards/88116/Pharm:+Sedative-Hypnotic+Drugs+and+Drugs+for+Anxiet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391367106/anxiolytics-sedative-hypnotics-slattery-41019-diagra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morangapp.com/flashcards/88116/Pharm:+Sedative-Hypnotic+Drugs+and+Drugs+for+Anxiety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drashutoshtiwari/sedative-hypnotic-45187755" TargetMode="External"/><Relationship Id="rId4" Type="http://schemas.openxmlformats.org/officeDocument/2006/relationships/hyperlink" Target="https://www.acnr.co.uk/2019/05/the-misprescribing-of-z-drugs-for-insomnia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chaitranagaraj3/orexin-receptor-antagonis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com/slide/6996784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hashtag/dayvigo?lang=p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hippo.com/pharm-59-sedative-hypnotic-drug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Anxiolytic , Sedative and Hypnotic Drugs - ppt video online downlo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FDA Approves New Drug for Insomnia, Dayvigo | Everyday Healt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Belsomra vs Ambien: Main Differences and Similariti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9144000" cy="26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7858148" y="6215082"/>
            <a:ext cx="111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Nuray ARI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BENZODİYAZEPİNLER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dirty="0">
                <a:latin typeface="Chiller" pitchFamily="82" charset="0"/>
              </a:rPr>
              <a:t>Farmakolojik Etkileri</a:t>
            </a:r>
            <a:r>
              <a:rPr lang="tr-TR" dirty="0"/>
              <a:t>: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tr-TR" dirty="0"/>
              <a:t>     </a:t>
            </a:r>
            <a:r>
              <a:rPr lang="tr-TR" i="1" dirty="0"/>
              <a:t>GABA reseptörüne bağlanarak klorür kanallarının açılmasını sağlarlar</a:t>
            </a:r>
          </a:p>
          <a:p>
            <a:pPr marL="609600" indent="-609600"/>
            <a:r>
              <a:rPr lang="tr-TR" dirty="0" err="1"/>
              <a:t>Anksiyete</a:t>
            </a:r>
            <a:r>
              <a:rPr lang="tr-TR" dirty="0"/>
              <a:t> ve </a:t>
            </a:r>
            <a:r>
              <a:rPr lang="tr-TR" dirty="0" err="1"/>
              <a:t>agresyonda</a:t>
            </a:r>
            <a:r>
              <a:rPr lang="tr-TR" dirty="0"/>
              <a:t> azalma</a:t>
            </a:r>
          </a:p>
          <a:p>
            <a:pPr marL="609600" indent="-609600"/>
            <a:r>
              <a:rPr lang="tr-TR" dirty="0" err="1"/>
              <a:t>Sedatif</a:t>
            </a:r>
            <a:r>
              <a:rPr lang="tr-TR" dirty="0"/>
              <a:t> ve </a:t>
            </a:r>
            <a:r>
              <a:rPr lang="tr-TR" dirty="0" err="1"/>
              <a:t>hipnotik</a:t>
            </a:r>
            <a:r>
              <a:rPr lang="tr-TR" dirty="0"/>
              <a:t> etki</a:t>
            </a:r>
          </a:p>
          <a:p>
            <a:pPr marL="609600" indent="-609600"/>
            <a:r>
              <a:rPr lang="tr-TR" dirty="0"/>
              <a:t>Kas gevşetici etki </a:t>
            </a:r>
          </a:p>
          <a:p>
            <a:pPr marL="609600" indent="-609600"/>
            <a:r>
              <a:rPr lang="tr-TR" dirty="0" err="1"/>
              <a:t>Antikonvülzan</a:t>
            </a:r>
            <a:r>
              <a:rPr lang="tr-TR" dirty="0"/>
              <a:t> etki </a:t>
            </a:r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TEDAVİDE KULLANIMLARI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Sedative-Hypnotic Drugs - Basic and Clinical Pharmacology, 13th Ed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86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214414" y="500063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endParaRPr lang="tr-TR" sz="2400" dirty="0" smtClean="0">
              <a:latin typeface="Chiller" pitchFamily="82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z="2400" dirty="0" smtClean="0">
                <a:latin typeface="Chiller" pitchFamily="82" charset="0"/>
              </a:rPr>
              <a:t>Farmakolojik Etki mekanizması</a:t>
            </a:r>
            <a:r>
              <a:rPr lang="tr-TR" sz="2400" dirty="0" smtClean="0"/>
              <a:t>: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tr-TR" sz="2400" dirty="0" smtClean="0"/>
              <a:t>     </a:t>
            </a:r>
            <a:r>
              <a:rPr lang="tr-TR" sz="2400" i="1" dirty="0" smtClean="0"/>
              <a:t>GABA reseptörüne bağlanarak klorür kanallarının açılmasını sağlarlar</a:t>
            </a:r>
            <a:endParaRPr lang="tr-TR" sz="2400" i="1" dirty="0"/>
          </a:p>
        </p:txBody>
      </p:sp>
      <p:sp>
        <p:nvSpPr>
          <p:cNvPr id="6" name="5 Dikdörtgen"/>
          <p:cNvSpPr/>
          <p:nvPr/>
        </p:nvSpPr>
        <p:spPr>
          <a:xfrm>
            <a:off x="214282" y="500063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http://www.</a:t>
            </a:r>
            <a:r>
              <a:rPr lang="tr-TR" dirty="0" err="1" smtClean="0">
                <a:hlinkClick r:id="rId3"/>
              </a:rPr>
              <a:t>brainkart</a:t>
            </a:r>
            <a:r>
              <a:rPr lang="tr-TR" dirty="0" smtClean="0">
                <a:hlinkClick r:id="rId3"/>
              </a:rPr>
              <a:t>.com/</a:t>
            </a:r>
            <a:r>
              <a:rPr lang="tr-TR" dirty="0" err="1" smtClean="0">
                <a:hlinkClick r:id="rId3"/>
              </a:rPr>
              <a:t>article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Other</a:t>
            </a:r>
            <a:r>
              <a:rPr lang="tr-TR" dirty="0" smtClean="0">
                <a:hlinkClick r:id="rId3"/>
              </a:rPr>
              <a:t>-</a:t>
            </a:r>
            <a:r>
              <a:rPr lang="tr-TR" dirty="0" err="1" smtClean="0">
                <a:hlinkClick r:id="rId3"/>
              </a:rPr>
              <a:t>Therapeutic</a:t>
            </a:r>
            <a:r>
              <a:rPr lang="tr-TR" dirty="0" smtClean="0">
                <a:hlinkClick r:id="rId3"/>
              </a:rPr>
              <a:t>-</a:t>
            </a:r>
            <a:r>
              <a:rPr lang="tr-TR" dirty="0" err="1" smtClean="0">
                <a:hlinkClick r:id="rId3"/>
              </a:rPr>
              <a:t>Uses</a:t>
            </a:r>
            <a:r>
              <a:rPr lang="tr-TR" dirty="0" smtClean="0">
                <a:hlinkClick r:id="rId3"/>
              </a:rPr>
              <a:t>_24676/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Sedative Hypnot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4282" y="6211669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https://www.slideshare.net/drashutoshtiwari/sedative-hypnotic-45187755</a:t>
            </a:r>
            <a:r>
              <a:rPr lang="tr-TR" dirty="0" smtClean="0"/>
              <a:t>   </a:t>
            </a:r>
            <a:r>
              <a:rPr lang="tr-TR" dirty="0" err="1" smtClean="0"/>
              <a:t>Dr.Twari</a:t>
            </a:r>
            <a:r>
              <a:rPr lang="tr-TR" dirty="0" smtClean="0"/>
              <a:t> A.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Pharm: Sedative-Hypnotic Drugs and Drugs for Anxiety (Week 2 T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11669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https://www.memorangapp.com/flashcards/88116/Pharm%3A+Sedative-Hypnotic+Drugs+and+Drugs+for+Anxiety/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42852"/>
            <a:ext cx="8715436" cy="6500858"/>
          </a:xfrm>
        </p:spPr>
        <p:txBody>
          <a:bodyPr>
            <a:normAutofit/>
          </a:bodyPr>
          <a:lstStyle/>
          <a:p>
            <a:endParaRPr lang="tr-TR" b="1" dirty="0" smtClean="0">
              <a:solidFill>
                <a:schemeClr val="hlink"/>
              </a:solidFill>
            </a:endParaRPr>
          </a:p>
          <a:p>
            <a:r>
              <a:rPr lang="tr-TR" b="1" dirty="0" smtClean="0">
                <a:solidFill>
                  <a:schemeClr val="hlink"/>
                </a:solidFill>
              </a:rPr>
              <a:t>UZUN </a:t>
            </a:r>
            <a:r>
              <a:rPr lang="tr-TR" b="1" dirty="0">
                <a:solidFill>
                  <a:schemeClr val="hlink"/>
                </a:solidFill>
              </a:rPr>
              <a:t>ETKİ SÜRELİ </a:t>
            </a:r>
            <a:r>
              <a:rPr lang="tr-TR" b="1" dirty="0" err="1">
                <a:solidFill>
                  <a:schemeClr val="hlink"/>
                </a:solidFill>
              </a:rPr>
              <a:t>BZler</a:t>
            </a:r>
            <a:r>
              <a:rPr lang="tr-TR" dirty="0"/>
              <a:t> </a:t>
            </a:r>
            <a:r>
              <a:rPr lang="tr-TR" dirty="0" smtClean="0"/>
              <a:t>  </a:t>
            </a:r>
            <a:endParaRPr lang="tr-TR" sz="2400" dirty="0" smtClean="0"/>
          </a:p>
          <a:p>
            <a:pPr>
              <a:buFont typeface="Wingdings" pitchFamily="2" charset="2"/>
              <a:buNone/>
            </a:pPr>
            <a:r>
              <a:rPr lang="tr-TR" sz="2400" dirty="0" smtClean="0"/>
              <a:t> </a:t>
            </a:r>
            <a:r>
              <a:rPr lang="tr-TR" sz="2400" i="1" dirty="0" err="1"/>
              <a:t>Klorazepat</a:t>
            </a:r>
            <a:r>
              <a:rPr lang="tr-TR" sz="2400" i="1" dirty="0"/>
              <a:t> (</a:t>
            </a:r>
            <a:r>
              <a:rPr lang="tr-TR" sz="2400" i="1" dirty="0" err="1">
                <a:solidFill>
                  <a:schemeClr val="hlink"/>
                </a:solidFill>
              </a:rPr>
              <a:t>Tranxene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),       </a:t>
            </a:r>
            <a:r>
              <a:rPr lang="tr-TR" sz="2400" i="1" dirty="0" err="1" smtClean="0"/>
              <a:t>Klordiazepoksit</a:t>
            </a:r>
            <a:r>
              <a:rPr lang="tr-TR" sz="2400" i="1" dirty="0" smtClean="0"/>
              <a:t> </a:t>
            </a:r>
            <a:r>
              <a:rPr lang="tr-TR" sz="2400" i="1" dirty="0"/>
              <a:t>(</a:t>
            </a:r>
            <a:r>
              <a:rPr lang="tr-TR" sz="2400" i="1" dirty="0" err="1">
                <a:solidFill>
                  <a:schemeClr val="hlink"/>
                </a:solidFill>
              </a:rPr>
              <a:t>Librium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>
                <a:solidFill>
                  <a:schemeClr val="hlink"/>
                </a:solidFill>
              </a:rPr>
              <a:t>, </a:t>
            </a:r>
            <a:r>
              <a:rPr lang="tr-TR" sz="2400" i="1" dirty="0" err="1">
                <a:solidFill>
                  <a:schemeClr val="hlink"/>
                </a:solidFill>
              </a:rPr>
              <a:t>Librax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), </a:t>
            </a:r>
            <a:r>
              <a:rPr lang="tr-TR" sz="2400" i="1" dirty="0" err="1" smtClean="0"/>
              <a:t>Diazepam</a:t>
            </a:r>
            <a:r>
              <a:rPr lang="tr-TR" sz="2400" i="1" dirty="0" smtClean="0"/>
              <a:t> </a:t>
            </a:r>
            <a:r>
              <a:rPr lang="tr-TR" sz="2400" i="1" dirty="0"/>
              <a:t>(</a:t>
            </a:r>
            <a:r>
              <a:rPr lang="tr-TR" sz="2400" i="1" dirty="0" err="1">
                <a:solidFill>
                  <a:schemeClr val="hlink"/>
                </a:solidFill>
              </a:rPr>
              <a:t>Diazem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>
                <a:solidFill>
                  <a:schemeClr val="hlink"/>
                </a:solidFill>
              </a:rPr>
              <a:t>, </a:t>
            </a:r>
            <a:r>
              <a:rPr lang="tr-TR" sz="2400" i="1" dirty="0" err="1">
                <a:solidFill>
                  <a:schemeClr val="hlink"/>
                </a:solidFill>
              </a:rPr>
              <a:t>Valium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),         </a:t>
            </a:r>
            <a:r>
              <a:rPr lang="tr-TR" sz="2400" i="1" dirty="0" err="1" smtClean="0"/>
              <a:t>Quazepam</a:t>
            </a:r>
            <a:r>
              <a:rPr lang="tr-TR" sz="2400" i="1" dirty="0" smtClean="0"/>
              <a:t> </a:t>
            </a:r>
            <a:r>
              <a:rPr lang="tr-TR" sz="2400" i="1" dirty="0"/>
              <a:t>(</a:t>
            </a:r>
            <a:r>
              <a:rPr lang="tr-TR" sz="2400" i="1" dirty="0" err="1">
                <a:solidFill>
                  <a:schemeClr val="hlink"/>
                </a:solidFill>
              </a:rPr>
              <a:t>Doral</a:t>
            </a:r>
            <a:r>
              <a:rPr lang="tr-TR" sz="2400" i="1" dirty="0">
                <a:solidFill>
                  <a:schemeClr val="hlink"/>
                </a:solidFill>
              </a:rPr>
              <a:t> </a:t>
            </a:r>
            <a:r>
              <a:rPr lang="en-US" sz="2400" i="1" dirty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</a:t>
            </a:r>
          </a:p>
          <a:p>
            <a:endParaRPr lang="tr-TR" sz="2400" b="1" dirty="0" smtClean="0">
              <a:solidFill>
                <a:schemeClr val="hlink"/>
              </a:solidFill>
            </a:endParaRPr>
          </a:p>
          <a:p>
            <a:r>
              <a:rPr lang="tr-TR" sz="3000" b="1" dirty="0" smtClean="0">
                <a:solidFill>
                  <a:schemeClr val="hlink"/>
                </a:solidFill>
              </a:rPr>
              <a:t>ORTA ETKİ SÜRELİ BZ </a:t>
            </a:r>
            <a:r>
              <a:rPr lang="tr-TR" sz="3000" b="1" dirty="0" err="1" smtClean="0">
                <a:solidFill>
                  <a:schemeClr val="hlink"/>
                </a:solidFill>
              </a:rPr>
              <a:t>ler</a:t>
            </a:r>
            <a:r>
              <a:rPr lang="tr-TR" sz="30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sz="2400" i="1" dirty="0" smtClean="0"/>
              <a:t>    </a:t>
            </a:r>
            <a:r>
              <a:rPr lang="tr-TR" sz="2400" i="1" dirty="0" err="1" smtClean="0"/>
              <a:t>Alprazolam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Xanax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        </a:t>
            </a:r>
            <a:r>
              <a:rPr lang="tr-TR" sz="2400" i="1" dirty="0" err="1" smtClean="0"/>
              <a:t>Estazolam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ProSom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      </a:t>
            </a:r>
            <a:r>
              <a:rPr lang="tr-TR" sz="2400" i="1" dirty="0" err="1" smtClean="0"/>
              <a:t>Lorazepam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Ativan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        </a:t>
            </a:r>
            <a:r>
              <a:rPr lang="tr-TR" sz="2400" i="1" dirty="0" err="1" smtClean="0"/>
              <a:t>Temazepam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Restoril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</a:t>
            </a:r>
          </a:p>
          <a:p>
            <a:endParaRPr lang="tr-TR" sz="2400" b="1" dirty="0" smtClean="0">
              <a:solidFill>
                <a:schemeClr val="hlink"/>
              </a:solidFill>
            </a:endParaRPr>
          </a:p>
          <a:p>
            <a:r>
              <a:rPr lang="tr-TR" sz="3000" b="1" dirty="0" smtClean="0">
                <a:solidFill>
                  <a:schemeClr val="hlink"/>
                </a:solidFill>
              </a:rPr>
              <a:t>KISA ETKİ SÜRELİ </a:t>
            </a:r>
            <a:r>
              <a:rPr lang="tr-TR" sz="3000" b="1" dirty="0" err="1" smtClean="0">
                <a:solidFill>
                  <a:schemeClr val="hlink"/>
                </a:solidFill>
              </a:rPr>
              <a:t>BZler</a:t>
            </a:r>
            <a:r>
              <a:rPr lang="tr-TR" sz="3000" dirty="0" smtClean="0"/>
              <a:t> </a:t>
            </a:r>
            <a:endParaRPr lang="tr-TR" sz="2400" i="1" dirty="0" smtClean="0"/>
          </a:p>
          <a:p>
            <a:pPr>
              <a:buFont typeface="Wingdings" pitchFamily="2" charset="2"/>
              <a:buNone/>
            </a:pPr>
            <a:r>
              <a:rPr lang="tr-TR" sz="2400" i="1" dirty="0" smtClean="0"/>
              <a:t>    </a:t>
            </a:r>
            <a:r>
              <a:rPr lang="tr-TR" sz="2400" i="1" dirty="0" err="1" smtClean="0"/>
              <a:t>Oksazepam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Serax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),     </a:t>
            </a:r>
            <a:r>
              <a:rPr lang="tr-TR" sz="2400" i="1" dirty="0" err="1" smtClean="0"/>
              <a:t>Triazolam</a:t>
            </a:r>
            <a:r>
              <a:rPr lang="tr-TR" sz="2400" i="1" dirty="0" smtClean="0"/>
              <a:t> (</a:t>
            </a:r>
            <a:r>
              <a:rPr lang="tr-TR" sz="2400" i="1" dirty="0" err="1" smtClean="0">
                <a:solidFill>
                  <a:schemeClr val="hlink"/>
                </a:solidFill>
              </a:rPr>
              <a:t>Halcion</a:t>
            </a:r>
            <a:r>
              <a:rPr lang="tr-TR" sz="2400" i="1" dirty="0" smtClean="0">
                <a:solidFill>
                  <a:schemeClr val="hlink"/>
                </a:solidFill>
              </a:rPr>
              <a:t> </a:t>
            </a:r>
            <a:r>
              <a:rPr lang="en-US" sz="2800" i="1" dirty="0" smtClean="0">
                <a:solidFill>
                  <a:schemeClr val="hlink"/>
                </a:solidFill>
              </a:rPr>
              <a:t>®</a:t>
            </a:r>
            <a:r>
              <a:rPr lang="tr-TR" sz="2400" i="1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tr-TR" sz="2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FARMAKOKİNETİKLERİ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Hepsi hızla SSS’ e ve organizmaya dağılır</a:t>
            </a:r>
          </a:p>
          <a:p>
            <a:pPr algn="just"/>
            <a:r>
              <a:rPr lang="tr-TR" dirty="0"/>
              <a:t>Etki süreleri </a:t>
            </a:r>
            <a:r>
              <a:rPr lang="tr-TR" dirty="0" err="1"/>
              <a:t>ilaçdan</a:t>
            </a:r>
            <a:r>
              <a:rPr lang="tr-TR" dirty="0"/>
              <a:t> ilaca değişir ve kullanım amacına göre seçilirler</a:t>
            </a:r>
          </a:p>
          <a:p>
            <a:pPr algn="just"/>
            <a:r>
              <a:rPr lang="tr-TR" dirty="0"/>
              <a:t>Çoğu karaciğer </a:t>
            </a:r>
            <a:r>
              <a:rPr lang="tr-TR" dirty="0" err="1"/>
              <a:t>mikrozomal</a:t>
            </a:r>
            <a:r>
              <a:rPr lang="tr-TR" dirty="0"/>
              <a:t> enzimleri ile aktif bileşiklere dönüşürler. Bazılarında aktif </a:t>
            </a:r>
            <a:r>
              <a:rPr lang="tr-TR" dirty="0" err="1"/>
              <a:t>metabolit</a:t>
            </a:r>
            <a:r>
              <a:rPr lang="tr-TR" dirty="0"/>
              <a:t> daha uzun süreli etkili</a:t>
            </a:r>
          </a:p>
          <a:p>
            <a:pPr algn="just"/>
            <a:r>
              <a:rPr lang="tr-TR" dirty="0"/>
              <a:t>Uzun süreli ve yüksek dozlarda kullanımda FİZİKSEL ve PSİKOLOJİK bağımlılık gelişir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ADVERS ETKİLER</a:t>
            </a:r>
            <a:endParaRPr lang="tr-T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hlink"/>
                </a:solidFill>
              </a:rPr>
              <a:t>Bağımlılık: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     FİZİKSEL ve PSİKOLOJİK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     </a:t>
            </a:r>
            <a:r>
              <a:rPr lang="tr-TR" sz="2800" i="1" dirty="0"/>
              <a:t>2-4 haftadan daha uzun süre </a:t>
            </a:r>
            <a:r>
              <a:rPr lang="tr-TR" sz="2800" i="1" dirty="0" smtClean="0"/>
              <a:t>kronik kullanılmamalılar</a:t>
            </a:r>
            <a:endParaRPr lang="tr-TR" sz="2800" i="1" dirty="0"/>
          </a:p>
          <a:p>
            <a:r>
              <a:rPr lang="tr-TR" sz="2800" dirty="0">
                <a:solidFill>
                  <a:schemeClr val="hlink"/>
                </a:solidFill>
              </a:rPr>
              <a:t>Uyku hali (artık etki) ve </a:t>
            </a:r>
            <a:r>
              <a:rPr lang="tr-TR" sz="2800" dirty="0" err="1">
                <a:solidFill>
                  <a:schemeClr val="hlink"/>
                </a:solidFill>
              </a:rPr>
              <a:t>konfüzyon</a:t>
            </a:r>
            <a:endParaRPr lang="tr-TR" sz="2800" dirty="0">
              <a:solidFill>
                <a:schemeClr val="hlink"/>
              </a:solidFill>
            </a:endParaRPr>
          </a:p>
          <a:p>
            <a:r>
              <a:rPr lang="tr-TR" sz="2800" dirty="0">
                <a:solidFill>
                  <a:schemeClr val="hlink"/>
                </a:solidFill>
              </a:rPr>
              <a:t>Kronik kullanımda </a:t>
            </a:r>
            <a:r>
              <a:rPr lang="tr-TR" sz="2800" dirty="0" smtClean="0">
                <a:solidFill>
                  <a:schemeClr val="hlink"/>
                </a:solidFill>
              </a:rPr>
              <a:t>ani bırakıldıklarında “</a:t>
            </a:r>
            <a:r>
              <a:rPr lang="tr-TR" sz="2800" dirty="0" err="1" smtClean="0">
                <a:solidFill>
                  <a:schemeClr val="hlink"/>
                </a:solidFill>
              </a:rPr>
              <a:t>rebound</a:t>
            </a:r>
            <a:r>
              <a:rPr lang="tr-TR" sz="2800" dirty="0">
                <a:solidFill>
                  <a:schemeClr val="hlink"/>
                </a:solidFill>
              </a:rPr>
              <a:t>” </a:t>
            </a:r>
            <a:r>
              <a:rPr lang="tr-TR" sz="2800" dirty="0" smtClean="0">
                <a:solidFill>
                  <a:schemeClr val="hlink"/>
                </a:solidFill>
              </a:rPr>
              <a:t>uykusuzluk</a:t>
            </a:r>
            <a:endParaRPr lang="tr-TR" sz="2800" dirty="0"/>
          </a:p>
          <a:p>
            <a:pPr>
              <a:buFont typeface="Wingdings" pitchFamily="2" charset="2"/>
              <a:buNone/>
            </a:pPr>
            <a:r>
              <a:rPr lang="tr-TR" sz="2800" i="1" dirty="0">
                <a:solidFill>
                  <a:schemeClr val="hlink"/>
                </a:solidFill>
              </a:rPr>
              <a:t>Alkolle birlikte alınmamalıdırlar</a:t>
            </a:r>
            <a:r>
              <a:rPr lang="tr-TR" sz="2800" i="1" dirty="0" smtClean="0">
                <a:solidFill>
                  <a:schemeClr val="hlink"/>
                </a:solidFill>
              </a:rPr>
              <a:t>........</a:t>
            </a:r>
            <a:endParaRPr lang="tr-TR" sz="2800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>BZD </a:t>
            </a:r>
            <a:r>
              <a:rPr lang="tr-TR" sz="4000" dirty="0"/>
              <a:t>ANTAGONİSTİ</a:t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tr-TR" u="sng" dirty="0"/>
          </a:p>
          <a:p>
            <a:pPr>
              <a:lnSpc>
                <a:spcPct val="90000"/>
              </a:lnSpc>
            </a:pPr>
            <a:r>
              <a:rPr lang="tr-TR" u="sng" dirty="0"/>
              <a:t>FLUMAZENİL </a:t>
            </a:r>
            <a:r>
              <a:rPr lang="tr-TR" dirty="0"/>
              <a:t>(</a:t>
            </a:r>
            <a:r>
              <a:rPr lang="tr-TR" dirty="0" err="1">
                <a:solidFill>
                  <a:schemeClr val="hlink"/>
                </a:solidFill>
              </a:rPr>
              <a:t>Romazicon</a:t>
            </a:r>
            <a:r>
              <a:rPr lang="tr-TR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chemeClr val="hlink"/>
                </a:solidFill>
              </a:rPr>
              <a:t>®</a:t>
            </a:r>
            <a:r>
              <a:rPr lang="tr-TR" dirty="0">
                <a:solidFill>
                  <a:schemeClr val="hlink"/>
                </a:solidFill>
              </a:rPr>
              <a:t>, </a:t>
            </a:r>
            <a:r>
              <a:rPr lang="tr-TR" dirty="0" err="1">
                <a:solidFill>
                  <a:schemeClr val="hlink"/>
                </a:solidFill>
              </a:rPr>
              <a:t>Anexate</a:t>
            </a:r>
            <a:r>
              <a:rPr lang="tr-TR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chemeClr val="hlink"/>
                </a:solidFill>
              </a:rPr>
              <a:t>®</a:t>
            </a:r>
            <a:r>
              <a:rPr lang="tr-TR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GABA </a:t>
            </a:r>
            <a:r>
              <a:rPr lang="tr-TR" dirty="0" smtClean="0"/>
              <a:t>reseptör antagonisti</a:t>
            </a:r>
            <a:r>
              <a:rPr lang="tr-TR" dirty="0"/>
              <a:t>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/>
              <a:t>BZD </a:t>
            </a:r>
            <a:r>
              <a:rPr lang="tr-TR" dirty="0"/>
              <a:t>zehirlenmelerinde</a:t>
            </a:r>
            <a:r>
              <a:rPr lang="tr-TR" dirty="0" smtClean="0"/>
              <a:t>,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/>
              <a:t>Kısa </a:t>
            </a:r>
            <a:r>
              <a:rPr lang="tr-TR" dirty="0"/>
              <a:t>süre cerrahi </a:t>
            </a:r>
            <a:r>
              <a:rPr lang="tr-TR" dirty="0" err="1"/>
              <a:t>müdahele</a:t>
            </a:r>
            <a:r>
              <a:rPr lang="tr-TR" dirty="0"/>
              <a:t> sonrası </a:t>
            </a:r>
            <a:r>
              <a:rPr lang="tr-TR" dirty="0" smtClean="0"/>
              <a:t>BZD’ 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err="1"/>
              <a:t>sedatif</a:t>
            </a:r>
            <a:r>
              <a:rPr lang="tr-TR" dirty="0"/>
              <a:t> etkisini ortadan kaldırmak için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                             I.V. Kullanılır.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/>
              <a:t>BZD </a:t>
            </a:r>
            <a:r>
              <a:rPr lang="tr-TR" dirty="0"/>
              <a:t>bağımlılarında yoksunluk sendromu oluşturur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tr-TR" sz="4000">
                <a:solidFill>
                  <a:schemeClr val="hlink"/>
                </a:solidFill>
              </a:rPr>
              <a:t>BARBİTÜRATLAR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Günümüzde </a:t>
            </a:r>
            <a:r>
              <a:rPr lang="tr-TR" dirty="0" smtClean="0"/>
              <a:t>BZD </a:t>
            </a:r>
            <a:r>
              <a:rPr lang="tr-TR" dirty="0" err="1"/>
              <a:t>ler</a:t>
            </a:r>
            <a:r>
              <a:rPr lang="tr-TR" dirty="0"/>
              <a:t> </a:t>
            </a:r>
            <a:r>
              <a:rPr lang="tr-TR" dirty="0" err="1"/>
              <a:t>barbitüratların</a:t>
            </a:r>
            <a:r>
              <a:rPr lang="tr-TR" dirty="0"/>
              <a:t> yerini almış durumda. </a:t>
            </a:r>
          </a:p>
          <a:p>
            <a:pPr marL="609600" indent="-609600">
              <a:lnSpc>
                <a:spcPct val="90000"/>
              </a:lnSpc>
            </a:pPr>
            <a:r>
              <a:rPr lang="tr-TR" dirty="0">
                <a:solidFill>
                  <a:schemeClr val="hlink"/>
                </a:solidFill>
              </a:rPr>
              <a:t>Çok </a:t>
            </a:r>
            <a:r>
              <a:rPr lang="tr-TR" dirty="0" err="1">
                <a:solidFill>
                  <a:schemeClr val="hlink"/>
                </a:solidFill>
              </a:rPr>
              <a:t>şidetli</a:t>
            </a:r>
            <a:r>
              <a:rPr lang="tr-TR" dirty="0">
                <a:solidFill>
                  <a:schemeClr val="hlink"/>
                </a:solidFill>
              </a:rPr>
              <a:t> bağımlılık oluştururlar</a:t>
            </a:r>
          </a:p>
          <a:p>
            <a:pPr marL="609600" indent="-609600">
              <a:lnSpc>
                <a:spcPct val="90000"/>
              </a:lnSpc>
            </a:pPr>
            <a:r>
              <a:rPr lang="tr-TR" dirty="0"/>
              <a:t>Etkilerine hızla tolerans gelişir</a:t>
            </a:r>
          </a:p>
          <a:p>
            <a:pPr marL="609600" indent="-609600">
              <a:lnSpc>
                <a:spcPct val="90000"/>
              </a:lnSpc>
            </a:pPr>
            <a:r>
              <a:rPr lang="tr-TR" dirty="0" err="1"/>
              <a:t>Mikrozomal</a:t>
            </a:r>
            <a:r>
              <a:rPr lang="tr-TR" dirty="0"/>
              <a:t> enzim indüksiyonu yaparlar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i="1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i="1" dirty="0" smtClean="0"/>
              <a:t>ETKİ </a:t>
            </a:r>
            <a:r>
              <a:rPr lang="tr-TR" i="1" dirty="0"/>
              <a:t>MEKANİZMALARI</a:t>
            </a:r>
            <a:r>
              <a:rPr lang="tr-TR" dirty="0"/>
              <a:t>: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BZ reseptöründeki </a:t>
            </a:r>
            <a:r>
              <a:rPr lang="tr-TR" dirty="0" err="1"/>
              <a:t>barbitüratların</a:t>
            </a:r>
            <a:r>
              <a:rPr lang="tr-TR" dirty="0"/>
              <a:t> bağlanma yerine bağlanırlar, böylece hücreye klorür girişi artar. SONUÇ: SSS depresyonu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Sedative Hypnot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34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Research paper on cancer treatment skin - help me with my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6211669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https://quizlet.com/391367106/anxiolytics-sedative-hypnotics-slattery-41019-diagram/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14282" y="733246"/>
            <a:ext cx="87154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Sıkıntı</a:t>
            </a:r>
            <a:r>
              <a:rPr lang="tr-TR" sz="2800" dirty="0"/>
              <a:t>, bunaltı, endişe, kaygı</a:t>
            </a:r>
            <a:r>
              <a:rPr lang="tr-TR" sz="2800" dirty="0" smtClean="0"/>
              <a:t>, </a:t>
            </a:r>
            <a:r>
              <a:rPr lang="tr-TR" sz="2800" dirty="0" err="1">
                <a:solidFill>
                  <a:srgbClr val="FF0000"/>
                </a:solidFill>
              </a:rPr>
              <a:t>anksiyete</a:t>
            </a:r>
            <a:r>
              <a:rPr lang="tr-TR" sz="2800" dirty="0"/>
              <a:t> </a:t>
            </a:r>
            <a:r>
              <a:rPr lang="tr-TR" sz="2800" dirty="0" smtClean="0"/>
              <a:t>karşılığı </a:t>
            </a:r>
            <a:r>
              <a:rPr lang="tr-TR" sz="2800" dirty="0"/>
              <a:t>kullanılan kelimelerdir. Hastalar bu durumu </a:t>
            </a:r>
            <a:r>
              <a:rPr lang="tr-TR" sz="2800" i="1" dirty="0"/>
              <a:t>"kötü bir şey olacakmış hissi",</a:t>
            </a:r>
            <a:r>
              <a:rPr lang="tr-TR" sz="2800" dirty="0"/>
              <a:t> "</a:t>
            </a:r>
            <a:r>
              <a:rPr lang="tr-TR" sz="2800" i="1" dirty="0"/>
              <a:t>hoş olmayan bir endişe hali</a:t>
            </a:r>
            <a:r>
              <a:rPr lang="tr-TR" sz="2800" dirty="0"/>
              <a:t>" ya da "</a:t>
            </a:r>
            <a:r>
              <a:rPr lang="tr-TR" sz="2800" i="1" dirty="0"/>
              <a:t>nedensiz bir korku</a:t>
            </a:r>
            <a:r>
              <a:rPr lang="tr-TR" sz="2800" dirty="0"/>
              <a:t>" şeklinde ifade ederler</a:t>
            </a:r>
            <a:r>
              <a:rPr lang="tr-TR" sz="2800" dirty="0" smtClean="0"/>
              <a:t>.</a:t>
            </a:r>
            <a:endParaRPr lang="tr-TR" sz="2800" dirty="0"/>
          </a:p>
          <a:p>
            <a:pPr algn="just"/>
            <a:r>
              <a:rPr lang="tr-TR" sz="2800" dirty="0"/>
              <a:t> </a:t>
            </a:r>
            <a:endParaRPr lang="tr-TR" sz="2800" dirty="0" smtClean="0"/>
          </a:p>
          <a:p>
            <a:pPr algn="just"/>
            <a:r>
              <a:rPr lang="tr-TR" sz="2800" dirty="0" smtClean="0"/>
              <a:t>Psikiyatrik </a:t>
            </a:r>
            <a:r>
              <a:rPr lang="tr-TR" sz="2800" dirty="0"/>
              <a:t>açıdan </a:t>
            </a:r>
            <a:r>
              <a:rPr lang="tr-TR" sz="2800" b="1" dirty="0" err="1"/>
              <a:t>anksiyete</a:t>
            </a:r>
            <a:r>
              <a:rPr lang="tr-TR" sz="2800" dirty="0"/>
              <a:t>, somatik belirtilerin de eşlik ettiği, normal dışı, nedensiz bir tedirginlik ve korku hali diye </a:t>
            </a:r>
            <a:r>
              <a:rPr lang="tr-TR" sz="2800" dirty="0" smtClean="0"/>
              <a:t>tanımlanmaktadır.   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  <a:p>
            <a:endParaRPr lang="tr-TR" sz="2800" dirty="0"/>
          </a:p>
        </p:txBody>
      </p:sp>
      <p:sp>
        <p:nvSpPr>
          <p:cNvPr id="5837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Anksiyete</a:t>
            </a:r>
            <a:r>
              <a:rPr lang="tr-TR" dirty="0"/>
              <a:t> tanımı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TEDAVİDE KULLANIMLARI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dirty="0"/>
          </a:p>
          <a:p>
            <a:r>
              <a:rPr lang="tr-TR" sz="3600" dirty="0"/>
              <a:t>Anestezi indüksiyonu </a:t>
            </a:r>
            <a:r>
              <a:rPr lang="tr-TR" sz="3600" dirty="0" smtClean="0"/>
              <a:t>:</a:t>
            </a:r>
          </a:p>
          <a:p>
            <a:pPr>
              <a:buNone/>
            </a:pPr>
            <a:r>
              <a:rPr lang="tr-TR" sz="3600" dirty="0" smtClean="0"/>
              <a:t>         </a:t>
            </a:r>
            <a:r>
              <a:rPr lang="tr-TR" i="1" dirty="0" err="1" smtClean="0"/>
              <a:t>Tiyopental</a:t>
            </a:r>
            <a:r>
              <a:rPr lang="tr-TR" i="1" dirty="0" smtClean="0"/>
              <a:t> </a:t>
            </a:r>
            <a:r>
              <a:rPr lang="tr-TR" i="1" dirty="0"/>
              <a:t>(</a:t>
            </a:r>
            <a:r>
              <a:rPr lang="tr-TR" i="1" dirty="0" err="1"/>
              <a:t>Pentothal</a:t>
            </a:r>
            <a:r>
              <a:rPr lang="en-US" i="1" dirty="0"/>
              <a:t>®</a:t>
            </a:r>
            <a:r>
              <a:rPr lang="tr-TR" i="1" dirty="0" smtClean="0"/>
              <a:t>),</a:t>
            </a:r>
          </a:p>
          <a:p>
            <a:pPr>
              <a:buNone/>
            </a:pPr>
            <a:r>
              <a:rPr lang="tr-TR" i="1" dirty="0" smtClean="0"/>
              <a:t>          </a:t>
            </a:r>
            <a:r>
              <a:rPr lang="tr-TR" i="1" dirty="0" err="1"/>
              <a:t>Pentobarbital</a:t>
            </a:r>
            <a:r>
              <a:rPr lang="tr-TR" i="1" dirty="0"/>
              <a:t> (</a:t>
            </a:r>
            <a:r>
              <a:rPr lang="tr-TR" i="1" dirty="0" err="1"/>
              <a:t>Nembutal</a:t>
            </a:r>
            <a:r>
              <a:rPr lang="tr-TR" i="1" dirty="0"/>
              <a:t> </a:t>
            </a:r>
            <a:r>
              <a:rPr lang="en-US" i="1" dirty="0"/>
              <a:t>®</a:t>
            </a:r>
            <a:r>
              <a:rPr lang="tr-TR" i="1" dirty="0"/>
              <a:t>): hayvan ötenazisi için de ticari preparatı var</a:t>
            </a:r>
          </a:p>
          <a:p>
            <a:r>
              <a:rPr lang="tr-TR" sz="3600" dirty="0" err="1"/>
              <a:t>Antikonvülzan</a:t>
            </a:r>
            <a:r>
              <a:rPr lang="tr-TR" sz="3600" dirty="0"/>
              <a:t> </a:t>
            </a:r>
            <a:r>
              <a:rPr lang="tr-TR" sz="3600" dirty="0" smtClean="0"/>
              <a:t>: </a:t>
            </a:r>
          </a:p>
          <a:p>
            <a:pPr>
              <a:buNone/>
            </a:pPr>
            <a:r>
              <a:rPr lang="tr-TR" sz="3600" i="1" dirty="0" smtClean="0"/>
              <a:t>          </a:t>
            </a:r>
            <a:r>
              <a:rPr lang="tr-TR" i="1" dirty="0" err="1" smtClean="0"/>
              <a:t>Fenobarbital</a:t>
            </a:r>
            <a:r>
              <a:rPr lang="tr-TR" i="1" dirty="0" smtClean="0"/>
              <a:t> </a:t>
            </a:r>
            <a:r>
              <a:rPr lang="tr-TR" i="1" dirty="0"/>
              <a:t>(</a:t>
            </a:r>
            <a:r>
              <a:rPr lang="tr-TR" i="1" dirty="0" err="1"/>
              <a:t>Luminal</a:t>
            </a:r>
            <a:r>
              <a:rPr lang="tr-TR" i="1" dirty="0"/>
              <a:t> </a:t>
            </a:r>
            <a:r>
              <a:rPr lang="en-US" i="1" dirty="0"/>
              <a:t>®</a:t>
            </a:r>
            <a:r>
              <a:rPr lang="tr-TR" i="1" dirty="0" smtClean="0"/>
              <a:t>)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5-HT1 </a:t>
            </a:r>
            <a:r>
              <a:rPr lang="tr-TR" dirty="0" err="1" smtClean="0"/>
              <a:t>Agonisti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u="sng" dirty="0" smtClean="0"/>
              <a:t>BUSPİRON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chemeClr val="hlink"/>
                </a:solidFill>
              </a:rPr>
              <a:t>Buspar</a:t>
            </a:r>
            <a:r>
              <a:rPr lang="tr-TR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chemeClr val="hlink"/>
                </a:solidFill>
              </a:rPr>
              <a:t>®</a:t>
            </a:r>
            <a:r>
              <a:rPr lang="tr-TR" dirty="0">
                <a:solidFill>
                  <a:schemeClr val="hlink"/>
                </a:solidFill>
              </a:rPr>
              <a:t>, </a:t>
            </a:r>
            <a:r>
              <a:rPr lang="tr-TR" dirty="0" err="1">
                <a:solidFill>
                  <a:schemeClr val="hlink"/>
                </a:solidFill>
              </a:rPr>
              <a:t>Buspon</a:t>
            </a:r>
            <a:r>
              <a:rPr lang="tr-TR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chemeClr val="hlink"/>
                </a:solidFill>
              </a:rPr>
              <a:t>®</a:t>
            </a:r>
            <a:r>
              <a:rPr lang="tr-TR" dirty="0"/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Sadece </a:t>
            </a:r>
            <a:r>
              <a:rPr lang="tr-TR" dirty="0" err="1" smtClean="0"/>
              <a:t>anksiyetede</a:t>
            </a:r>
            <a:r>
              <a:rPr lang="tr-TR" dirty="0" smtClean="0"/>
              <a:t> </a:t>
            </a:r>
            <a:r>
              <a:rPr lang="tr-TR" dirty="0"/>
              <a:t>kullanılır (</a:t>
            </a:r>
            <a:r>
              <a:rPr lang="tr-TR" dirty="0" err="1"/>
              <a:t>antidepresan</a:t>
            </a:r>
            <a:r>
              <a:rPr lang="tr-TR" dirty="0"/>
              <a:t> etkinliği de var)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GABA üzerine etkisi yok (anti </a:t>
            </a:r>
            <a:r>
              <a:rPr lang="tr-TR" dirty="0" err="1"/>
              <a:t>konvülzan</a:t>
            </a:r>
            <a:r>
              <a:rPr lang="tr-TR" dirty="0"/>
              <a:t> ve kas gevşetici etkisi yok)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5-HT2 reseptörlerine de etkili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>
                <a:solidFill>
                  <a:schemeClr val="hlink"/>
                </a:solidFill>
              </a:rPr>
              <a:t>Bağımlılık oluşturmaz (avantajı)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Etkisi geç başlar (dezavantajı)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Sleeping pills explained: Benzos to barbiturates to Z-drugs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439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Pharm: Sedative-Hypnotic Drugs and Drugs for Anxiety (Week 2 T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88583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Z-DRUGS on Vime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"/>
            <a:ext cx="650085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14282" y="621166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https://www.memorangapp.com/flashcards/88116/Pharm%3A+Sedative-Hypnotic+Drugs+and+Drugs+for+Anxiety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Sedative Hypnot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The misprescribing of Z-drugs for insomnia - ACNR | Onlin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62865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dirty="0" err="1" smtClean="0"/>
              <a:t>Zolpidem</a:t>
            </a:r>
            <a:r>
              <a:rPr lang="tr-TR" sz="2000" dirty="0" smtClean="0"/>
              <a:t>  (</a:t>
            </a:r>
            <a:r>
              <a:rPr lang="tr-TR" sz="2000" dirty="0" err="1" smtClean="0"/>
              <a:t>Ambien</a:t>
            </a:r>
            <a:r>
              <a:rPr lang="tr-TR" sz="2000" dirty="0" smtClean="0"/>
              <a:t>),   </a:t>
            </a:r>
            <a:r>
              <a:rPr lang="tr-TR" sz="2000" dirty="0" err="1" smtClean="0"/>
              <a:t>Zaleplon</a:t>
            </a:r>
            <a:r>
              <a:rPr lang="tr-TR" sz="2000" dirty="0" smtClean="0"/>
              <a:t> (Sonata),   </a:t>
            </a:r>
            <a:r>
              <a:rPr lang="tr-TR" sz="2000" dirty="0" err="1" smtClean="0"/>
              <a:t>Zopiclone</a:t>
            </a:r>
            <a:r>
              <a:rPr lang="tr-TR" sz="2000" dirty="0" smtClean="0"/>
              <a:t> (</a:t>
            </a:r>
            <a:r>
              <a:rPr lang="tr-TR" sz="2000" dirty="0" err="1" smtClean="0"/>
              <a:t>Imovan</a:t>
            </a:r>
            <a:r>
              <a:rPr lang="tr-TR" sz="2000" dirty="0" smtClean="0"/>
              <a:t>),   </a:t>
            </a:r>
            <a:r>
              <a:rPr lang="tr-TR" sz="2000" dirty="0" err="1" smtClean="0"/>
              <a:t>Eszopiclone</a:t>
            </a:r>
            <a:r>
              <a:rPr lang="tr-TR" sz="2000" dirty="0" smtClean="0"/>
              <a:t> (</a:t>
            </a:r>
            <a:r>
              <a:rPr lang="tr-TR" sz="2000" dirty="0" err="1" smtClean="0"/>
              <a:t>Lunesta</a:t>
            </a:r>
            <a:r>
              <a:rPr lang="tr-TR" sz="2000" dirty="0" smtClean="0"/>
              <a:t>), </a:t>
            </a:r>
            <a:endParaRPr lang="tr-TR" sz="2000" dirty="0"/>
          </a:p>
        </p:txBody>
      </p:sp>
      <p:sp>
        <p:nvSpPr>
          <p:cNvPr id="7" name="6 Dikdörtgen"/>
          <p:cNvSpPr/>
          <p:nvPr/>
        </p:nvSpPr>
        <p:spPr>
          <a:xfrm>
            <a:off x="0" y="3000372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https://www.acnr.co.uk/2019/05/the-misprescribing-of-z-drugs-for-insomnia/</a:t>
            </a:r>
            <a:r>
              <a:rPr lang="tr-TR" dirty="0" smtClean="0"/>
              <a:t>  </a:t>
            </a:r>
            <a:r>
              <a:rPr lang="tr-TR" dirty="0" err="1" smtClean="0"/>
              <a:t>O’Regan</a:t>
            </a:r>
            <a:r>
              <a:rPr lang="tr-TR" dirty="0" smtClean="0"/>
              <a:t> D.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14282" y="585789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https://www.slideshare.net/drashutoshtiwari/sedative-hypnotic-45187755</a:t>
            </a:r>
            <a:r>
              <a:rPr lang="tr-TR" dirty="0" smtClean="0"/>
              <a:t>  </a:t>
            </a:r>
            <a:r>
              <a:rPr lang="tr-TR" dirty="0" err="1" smtClean="0"/>
              <a:t>Twari</a:t>
            </a:r>
            <a:r>
              <a:rPr lang="tr-TR" dirty="0" smtClean="0"/>
              <a:t>  A.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001156" cy="6167460"/>
          </a:xfrm>
        </p:spPr>
        <p:txBody>
          <a:bodyPr>
            <a:normAutofit fontScale="92500" lnSpcReduction="10000"/>
          </a:bodyPr>
          <a:lstStyle/>
          <a:p>
            <a:pPr marL="609600" indent="-609600" algn="ctr"/>
            <a:r>
              <a:rPr lang="tr-TR" b="1" dirty="0"/>
              <a:t>UYKU İLACI OLARAK KULLANILAN ÖTEKİ  İLAÇLAR</a:t>
            </a:r>
          </a:p>
          <a:p>
            <a:pPr marL="609600" indent="-609600" algn="just">
              <a:buNone/>
            </a:pPr>
            <a:r>
              <a:rPr lang="tr-TR" b="1" dirty="0" smtClean="0"/>
              <a:t>     </a:t>
            </a:r>
            <a:r>
              <a:rPr lang="tr-TR" b="1" dirty="0" err="1" smtClean="0"/>
              <a:t>Antihistaminikler</a:t>
            </a:r>
            <a:r>
              <a:rPr lang="tr-TR" b="1" dirty="0" smtClean="0"/>
              <a:t>:</a:t>
            </a:r>
          </a:p>
          <a:p>
            <a:pPr marL="609600" indent="-609600" algn="just">
              <a:buNone/>
            </a:pPr>
            <a:r>
              <a:rPr lang="tr-TR" b="1" dirty="0" smtClean="0"/>
              <a:t>  </a:t>
            </a:r>
            <a:r>
              <a:rPr lang="tr-TR" dirty="0" err="1" smtClean="0"/>
              <a:t>Hidroksizin</a:t>
            </a:r>
            <a:r>
              <a:rPr lang="tr-TR" dirty="0" smtClean="0"/>
              <a:t>, </a:t>
            </a:r>
            <a:r>
              <a:rPr lang="tr-TR" dirty="0" err="1" smtClean="0"/>
              <a:t>Doksilamin</a:t>
            </a:r>
            <a:r>
              <a:rPr lang="tr-TR" dirty="0" smtClean="0"/>
              <a:t>, </a:t>
            </a:r>
            <a:r>
              <a:rPr lang="tr-TR" dirty="0" err="1" smtClean="0"/>
              <a:t>Difenhidramin</a:t>
            </a:r>
            <a:r>
              <a:rPr lang="tr-TR" dirty="0" smtClean="0"/>
              <a:t>, </a:t>
            </a:r>
            <a:r>
              <a:rPr lang="tr-TR" dirty="0" err="1" smtClean="0"/>
              <a:t>Prometazin</a:t>
            </a:r>
            <a:endParaRPr lang="tr-TR" b="1" dirty="0"/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Antidepresanlar</a:t>
            </a:r>
            <a:endParaRPr lang="tr-TR" b="1" dirty="0"/>
          </a:p>
          <a:p>
            <a:pPr marL="609600" indent="-609600">
              <a:buFont typeface="Wingdings" pitchFamily="2" charset="2"/>
              <a:buNone/>
            </a:pPr>
            <a:r>
              <a:rPr lang="tr-TR" dirty="0"/>
              <a:t>    -</a:t>
            </a:r>
            <a:r>
              <a:rPr lang="tr-TR" dirty="0" err="1"/>
              <a:t>Sedatif</a:t>
            </a:r>
            <a:r>
              <a:rPr lang="tr-TR" dirty="0"/>
              <a:t> olanlar: </a:t>
            </a:r>
            <a:r>
              <a:rPr lang="tr-TR" dirty="0" err="1"/>
              <a:t>Opipramol</a:t>
            </a:r>
            <a:r>
              <a:rPr lang="tr-TR" dirty="0"/>
              <a:t>, </a:t>
            </a:r>
            <a:r>
              <a:rPr lang="tr-TR" dirty="0" err="1"/>
              <a:t>amitriptilin</a:t>
            </a:r>
            <a:r>
              <a:rPr lang="tr-TR" dirty="0"/>
              <a:t>, </a:t>
            </a:r>
            <a:r>
              <a:rPr lang="tr-TR" dirty="0" err="1"/>
              <a:t>doksepin</a:t>
            </a:r>
            <a:r>
              <a:rPr lang="tr-TR" dirty="0"/>
              <a:t>, </a:t>
            </a:r>
            <a:r>
              <a:rPr lang="tr-TR" dirty="0" err="1"/>
              <a:t>trazodon</a:t>
            </a:r>
            <a:r>
              <a:rPr lang="tr-TR" dirty="0"/>
              <a:t>, </a:t>
            </a:r>
            <a:r>
              <a:rPr lang="tr-TR" dirty="0" err="1" smtClean="0"/>
              <a:t>mirtazapin</a:t>
            </a:r>
            <a:r>
              <a:rPr lang="tr-TR" dirty="0" smtClean="0"/>
              <a:t>, </a:t>
            </a:r>
            <a:r>
              <a:rPr lang="tr-TR" dirty="0" err="1" smtClean="0"/>
              <a:t>trimipramin</a:t>
            </a:r>
            <a:r>
              <a:rPr lang="tr-TR" dirty="0" smtClean="0"/>
              <a:t>, </a:t>
            </a:r>
            <a:endParaRPr lang="tr-TR" dirty="0"/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Nöroleptikler</a:t>
            </a:r>
            <a:endParaRPr lang="tr-TR" b="1" dirty="0"/>
          </a:p>
          <a:p>
            <a:pPr marL="609600" indent="-609600">
              <a:buFont typeface="Wingdings" pitchFamily="2" charset="2"/>
              <a:buNone/>
            </a:pPr>
            <a:r>
              <a:rPr lang="tr-TR" dirty="0"/>
              <a:t>     -</a:t>
            </a:r>
            <a:r>
              <a:rPr lang="tr-TR" dirty="0" err="1"/>
              <a:t>Sedatif</a:t>
            </a:r>
            <a:r>
              <a:rPr lang="tr-TR" dirty="0"/>
              <a:t> etkinliği belirgin olanlar: </a:t>
            </a:r>
            <a:r>
              <a:rPr lang="tr-TR" dirty="0" err="1"/>
              <a:t>Fenotiyazinler</a:t>
            </a:r>
            <a:endParaRPr lang="tr-TR" dirty="0"/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Melatonin ve reseptör </a:t>
            </a:r>
            <a:r>
              <a:rPr lang="tr-TR" b="1" dirty="0" err="1" smtClean="0"/>
              <a:t>agonistleri</a:t>
            </a:r>
            <a:endParaRPr lang="tr-TR" b="1" dirty="0" smtClean="0"/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 </a:t>
            </a:r>
            <a:r>
              <a:rPr lang="tr-TR" dirty="0" smtClean="0"/>
              <a:t>-</a:t>
            </a:r>
            <a:r>
              <a:rPr lang="tr-TR" dirty="0" err="1" smtClean="0"/>
              <a:t>Ramelteon</a:t>
            </a:r>
            <a:r>
              <a:rPr lang="tr-TR" dirty="0" smtClean="0"/>
              <a:t>, </a:t>
            </a:r>
            <a:r>
              <a:rPr lang="tr-TR" dirty="0" err="1" smtClean="0"/>
              <a:t>Tasimelteon</a:t>
            </a:r>
            <a:endParaRPr lang="tr-TR" dirty="0" smtClean="0"/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</a:t>
            </a:r>
            <a:r>
              <a:rPr lang="tr-TR" b="1" dirty="0" err="1" smtClean="0"/>
              <a:t>Orexin</a:t>
            </a:r>
            <a:r>
              <a:rPr lang="tr-TR" b="1" dirty="0" smtClean="0"/>
              <a:t> antagonistleri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 </a:t>
            </a:r>
            <a:r>
              <a:rPr lang="tr-TR" dirty="0" smtClean="0"/>
              <a:t>- </a:t>
            </a:r>
            <a:r>
              <a:rPr lang="tr-TR" dirty="0" err="1" smtClean="0"/>
              <a:t>Suvorexant</a:t>
            </a:r>
            <a:r>
              <a:rPr lang="tr-TR" dirty="0" smtClean="0"/>
              <a:t>, </a:t>
            </a:r>
            <a:r>
              <a:rPr lang="tr-TR" dirty="0" err="1" smtClean="0"/>
              <a:t>Lemborexant</a:t>
            </a:r>
            <a:endParaRPr lang="tr-TR" b="1" dirty="0" smtClean="0"/>
          </a:p>
          <a:p>
            <a:pPr marL="609600" indent="-609600">
              <a:buFont typeface="Wingdings" pitchFamily="2" charset="2"/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/>
              <a:t>MELATONİN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72518" cy="51847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tr-TR" sz="2800" dirty="0"/>
              <a:t>Geceleri (karanlıkta) </a:t>
            </a:r>
            <a:r>
              <a:rPr lang="tr-TR" sz="2800" dirty="0" err="1"/>
              <a:t>pineal</a:t>
            </a:r>
            <a:r>
              <a:rPr lang="tr-TR" sz="2800" dirty="0"/>
              <a:t> bezden salgılanarak “</a:t>
            </a:r>
            <a:r>
              <a:rPr lang="tr-TR" sz="2800" i="1" dirty="0" err="1"/>
              <a:t>circadien</a:t>
            </a:r>
            <a:r>
              <a:rPr lang="tr-TR" sz="2800" i="1" dirty="0"/>
              <a:t> </a:t>
            </a:r>
            <a:r>
              <a:rPr lang="tr-TR" sz="2800" i="1" dirty="0" err="1"/>
              <a:t>ritm</a:t>
            </a:r>
            <a:r>
              <a:rPr lang="tr-TR" sz="2800" dirty="0"/>
              <a:t>” i sağlar.</a:t>
            </a:r>
          </a:p>
          <a:p>
            <a:pPr algn="just">
              <a:lnSpc>
                <a:spcPct val="90000"/>
              </a:lnSpc>
            </a:pPr>
            <a:r>
              <a:rPr lang="tr-TR" sz="2800" dirty="0">
                <a:solidFill>
                  <a:schemeClr val="hlink"/>
                </a:solidFill>
              </a:rPr>
              <a:t>Jet-</a:t>
            </a:r>
            <a:r>
              <a:rPr lang="tr-TR" sz="2800" dirty="0" err="1">
                <a:solidFill>
                  <a:schemeClr val="hlink"/>
                </a:solidFill>
              </a:rPr>
              <a:t>lag</a:t>
            </a:r>
            <a:r>
              <a:rPr lang="tr-TR" sz="2800" dirty="0">
                <a:solidFill>
                  <a:schemeClr val="hlink"/>
                </a:solidFill>
              </a:rPr>
              <a:t> </a:t>
            </a:r>
            <a:r>
              <a:rPr lang="tr-TR" sz="2800" dirty="0"/>
              <a:t> tedavisinde uzun yolculuktan sonra gece alınır. Ya da yolculuğa çıkmadan 2 gün önce geceleri alınır ve yolculuktan sonra da 2-3 gün devam edilir </a:t>
            </a:r>
          </a:p>
          <a:p>
            <a:pPr algn="just">
              <a:lnSpc>
                <a:spcPct val="90000"/>
              </a:lnSpc>
            </a:pPr>
            <a:r>
              <a:rPr lang="tr-TR" sz="2800" dirty="0"/>
              <a:t>Yüksek dozlarda </a:t>
            </a:r>
            <a:r>
              <a:rPr lang="tr-TR" sz="2800" dirty="0" err="1"/>
              <a:t>anksiyete</a:t>
            </a:r>
            <a:r>
              <a:rPr lang="tr-TR" sz="2800" dirty="0"/>
              <a:t> ve sinirlilik, </a:t>
            </a:r>
            <a:r>
              <a:rPr lang="tr-TR" sz="2800" dirty="0" err="1"/>
              <a:t>başağrısı</a:t>
            </a:r>
            <a:r>
              <a:rPr lang="tr-TR" sz="2800" dirty="0"/>
              <a:t> oluşturur.</a:t>
            </a:r>
          </a:p>
          <a:p>
            <a:pPr algn="just">
              <a:lnSpc>
                <a:spcPct val="90000"/>
              </a:lnSpc>
            </a:pPr>
            <a:r>
              <a:rPr lang="tr-TR" sz="2800" dirty="0" err="1" smtClean="0"/>
              <a:t>İnsomniada</a:t>
            </a:r>
            <a:r>
              <a:rPr lang="tr-TR" sz="2800" dirty="0" smtClean="0"/>
              <a:t>  da  </a:t>
            </a:r>
            <a:r>
              <a:rPr lang="tr-TR" sz="2800" dirty="0"/>
              <a:t>gece kullanılır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tr-TR" sz="2800" dirty="0" smtClean="0"/>
          </a:p>
          <a:p>
            <a:pPr algn="just">
              <a:lnSpc>
                <a:spcPct val="90000"/>
              </a:lnSpc>
              <a:buNone/>
            </a:pPr>
            <a:endParaRPr lang="tr-TR" sz="3900" dirty="0" smtClean="0"/>
          </a:p>
          <a:p>
            <a:pPr algn="just">
              <a:lnSpc>
                <a:spcPct val="90000"/>
              </a:lnSpc>
              <a:buNone/>
            </a:pPr>
            <a:r>
              <a:rPr lang="tr-TR" sz="3900" dirty="0" smtClean="0"/>
              <a:t>Melatonin reseptör </a:t>
            </a:r>
            <a:r>
              <a:rPr lang="tr-TR" sz="3900" dirty="0" err="1" smtClean="0"/>
              <a:t>agonistleri</a:t>
            </a:r>
            <a:r>
              <a:rPr lang="tr-TR" sz="3900" dirty="0" smtClean="0"/>
              <a:t>:</a:t>
            </a:r>
          </a:p>
          <a:p>
            <a:pPr algn="just">
              <a:lnSpc>
                <a:spcPct val="90000"/>
              </a:lnSpc>
              <a:buNone/>
            </a:pPr>
            <a:endParaRPr lang="tr-TR" sz="2800" dirty="0" smtClean="0"/>
          </a:p>
          <a:p>
            <a:pPr algn="just">
              <a:lnSpc>
                <a:spcPct val="90000"/>
              </a:lnSpc>
              <a:buNone/>
            </a:pPr>
            <a:r>
              <a:rPr lang="tr-TR" i="1" dirty="0" smtClean="0"/>
              <a:t>RAMELTEON (</a:t>
            </a:r>
            <a:r>
              <a:rPr lang="tr-TR" i="1" dirty="0" err="1" smtClean="0"/>
              <a:t>Rozerem</a:t>
            </a:r>
            <a:r>
              <a:rPr lang="tr-TR" i="1" dirty="0" smtClean="0"/>
              <a:t>, </a:t>
            </a:r>
            <a:r>
              <a:rPr lang="tr-TR" i="1" dirty="0" err="1" smtClean="0"/>
              <a:t>Ramelda</a:t>
            </a:r>
            <a:r>
              <a:rPr lang="tr-TR" i="1" dirty="0" smtClean="0"/>
              <a:t>),</a:t>
            </a:r>
          </a:p>
          <a:p>
            <a:pPr algn="just">
              <a:lnSpc>
                <a:spcPct val="90000"/>
              </a:lnSpc>
              <a:buNone/>
            </a:pPr>
            <a:r>
              <a:rPr lang="tr-TR" i="1" dirty="0" smtClean="0"/>
              <a:t> TASİMELTEON (</a:t>
            </a:r>
            <a:r>
              <a:rPr lang="tr-TR" i="1" dirty="0" err="1" smtClean="0"/>
              <a:t>Hetlioz</a:t>
            </a:r>
            <a:r>
              <a:rPr lang="tr-TR" i="1" dirty="0" smtClean="0"/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800" dirty="0" smtClean="0"/>
              <a:t>         </a:t>
            </a:r>
            <a:endParaRPr lang="tr-T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OREXIN RECEPTOR ANTAGONIST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00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https://www.slideshare.net/chaitranagaraj3/orexin-receptor-antagonist</a:t>
            </a:r>
            <a:r>
              <a:rPr lang="tr-TR" dirty="0" smtClean="0"/>
              <a:t>    </a:t>
            </a:r>
            <a:r>
              <a:rPr lang="tr-TR" dirty="0" err="1" smtClean="0"/>
              <a:t>Nagara</a:t>
            </a:r>
            <a:r>
              <a:rPr lang="tr-TR" dirty="0" smtClean="0"/>
              <a:t> C.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Psychopharmacology Update - ppt downlo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Blackboard With The Chemical Formula Of Suvorexant Royalty Fre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214422"/>
            <a:ext cx="1857356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6488668"/>
            <a:ext cx="498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4"/>
              </a:rPr>
              <a:t>https://slideplayer.com/slide/6996784/</a:t>
            </a:r>
            <a:r>
              <a:rPr lang="tr-TR" dirty="0" smtClean="0"/>
              <a:t>       </a:t>
            </a:r>
            <a:r>
              <a:rPr lang="tr-TR" dirty="0" err="1" smtClean="0"/>
              <a:t>Giva</a:t>
            </a:r>
            <a:r>
              <a:rPr lang="tr-TR" dirty="0" smtClean="0"/>
              <a:t> K.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Ocak 2020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dayvigo hashtag on Twitt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ospice Medication Alert: New Drug for Insomnia - Belsomra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5234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14282" y="6286520"/>
            <a:ext cx="441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4"/>
              </a:rPr>
              <a:t>https://twitter.com/hashtag/dayvigo?lang=pl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58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ANKSİYETELİ BOZUKLUKLARIN KLİNİK SINIFLANDIRILMASI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dirty="0"/>
              <a:t>Panik </a:t>
            </a:r>
            <a:r>
              <a:rPr lang="tr-TR" sz="2800" dirty="0" smtClean="0"/>
              <a:t>bozukluk</a:t>
            </a:r>
            <a:endParaRPr lang="tr-TR" sz="2800" dirty="0"/>
          </a:p>
          <a:p>
            <a:pPr algn="just"/>
            <a:r>
              <a:rPr lang="tr-TR" sz="2800" dirty="0"/>
              <a:t>Spesifik Fobi</a:t>
            </a:r>
          </a:p>
          <a:p>
            <a:pPr algn="just"/>
            <a:r>
              <a:rPr lang="tr-TR" sz="2800" dirty="0"/>
              <a:t>Sosyal Fobi</a:t>
            </a:r>
          </a:p>
          <a:p>
            <a:pPr algn="just"/>
            <a:r>
              <a:rPr lang="tr-TR" sz="2800" dirty="0"/>
              <a:t>Obsesif-</a:t>
            </a:r>
            <a:r>
              <a:rPr lang="tr-TR" sz="2800" dirty="0" err="1"/>
              <a:t>kompulsif</a:t>
            </a:r>
            <a:r>
              <a:rPr lang="tr-TR" sz="2800" dirty="0"/>
              <a:t> bozukluk </a:t>
            </a:r>
          </a:p>
          <a:p>
            <a:pPr algn="just"/>
            <a:r>
              <a:rPr lang="tr-TR" sz="2800" dirty="0"/>
              <a:t>Post-</a:t>
            </a:r>
            <a:r>
              <a:rPr lang="tr-TR" sz="2800" dirty="0" err="1"/>
              <a:t>travmatik</a:t>
            </a:r>
            <a:r>
              <a:rPr lang="tr-TR" sz="2800" dirty="0"/>
              <a:t> stres bozukluğu</a:t>
            </a:r>
          </a:p>
          <a:p>
            <a:pPr algn="just"/>
            <a:r>
              <a:rPr lang="tr-TR" sz="2800" dirty="0"/>
              <a:t>Akut stres bozukluğu</a:t>
            </a:r>
          </a:p>
          <a:p>
            <a:pPr algn="just"/>
            <a:r>
              <a:rPr lang="tr-TR" sz="2800" dirty="0" err="1"/>
              <a:t>Jeneralize</a:t>
            </a:r>
            <a:r>
              <a:rPr lang="tr-TR" sz="2800" dirty="0"/>
              <a:t> </a:t>
            </a:r>
            <a:r>
              <a:rPr lang="tr-TR" sz="2800" dirty="0" err="1"/>
              <a:t>anksiyete</a:t>
            </a:r>
            <a:r>
              <a:rPr lang="tr-TR" sz="2800" dirty="0"/>
              <a:t> bozukluğu</a:t>
            </a:r>
          </a:p>
          <a:p>
            <a:pPr algn="just"/>
            <a:r>
              <a:rPr lang="tr-TR" sz="2800" dirty="0"/>
              <a:t>Diğer : </a:t>
            </a:r>
            <a:r>
              <a:rPr lang="tr-TR" sz="2800" dirty="0" smtClean="0"/>
              <a:t>Genel </a:t>
            </a:r>
            <a:r>
              <a:rPr lang="tr-TR" sz="2800" dirty="0"/>
              <a:t>tıbbi duruma bağlı olan, ilaç, madde veya toksine bağlı olan veya başka bir tipe konulamayan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b="1" dirty="0" smtClean="0"/>
              <a:t>UYKU </a:t>
            </a:r>
            <a:r>
              <a:rPr lang="tr-TR" sz="4000" b="1" dirty="0"/>
              <a:t>BOZUKLUKLARI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b="1" dirty="0">
              <a:solidFill>
                <a:schemeClr val="hlink"/>
              </a:solidFill>
            </a:endParaRPr>
          </a:p>
          <a:p>
            <a:r>
              <a:rPr lang="tr-TR" b="1" i="1" dirty="0">
                <a:solidFill>
                  <a:schemeClr val="hlink"/>
                </a:solidFill>
              </a:rPr>
              <a:t>PRİMER UYKU BOZUKLUKLARI</a:t>
            </a:r>
          </a:p>
          <a:p>
            <a:pPr algn="just">
              <a:buFont typeface="Wingdings" pitchFamily="2" charset="2"/>
              <a:buNone/>
            </a:pPr>
            <a:r>
              <a:rPr lang="tr-TR" dirty="0"/>
              <a:t>   </a:t>
            </a:r>
            <a:r>
              <a:rPr lang="tr-TR" dirty="0" err="1"/>
              <a:t>Sekonder</a:t>
            </a:r>
            <a:r>
              <a:rPr lang="tr-TR" dirty="0"/>
              <a:t> nedenler olmaksızın ortaya çıkar. Uyku /uyanıklık </a:t>
            </a:r>
            <a:r>
              <a:rPr lang="tr-TR" dirty="0" err="1"/>
              <a:t>siklusunu</a:t>
            </a:r>
            <a:r>
              <a:rPr lang="tr-TR" dirty="0"/>
              <a:t> oluşturan veya zamanlayan mekanizmaların bozulmasına bağlı olduğu sanılmaktadır. </a:t>
            </a:r>
          </a:p>
          <a:p>
            <a:pPr algn="just">
              <a:buFont typeface="Wingdings" pitchFamily="2" charset="2"/>
              <a:buNone/>
            </a:pPr>
            <a:r>
              <a:rPr lang="tr-TR" dirty="0"/>
              <a:t>    Temel belirtisi uykuya </a:t>
            </a:r>
            <a:r>
              <a:rPr lang="tr-TR" dirty="0">
                <a:solidFill>
                  <a:srgbClr val="FF0000"/>
                </a:solidFill>
              </a:rPr>
              <a:t>başlama</a:t>
            </a:r>
            <a:r>
              <a:rPr lang="tr-TR" dirty="0"/>
              <a:t> veya </a:t>
            </a:r>
            <a:r>
              <a:rPr lang="tr-TR" dirty="0">
                <a:solidFill>
                  <a:srgbClr val="FF0000"/>
                </a:solidFill>
              </a:rPr>
              <a:t>sürdürme</a:t>
            </a:r>
            <a:r>
              <a:rPr lang="tr-TR" dirty="0"/>
              <a:t> ile ilgili ya da uykunun dinlendirici (</a:t>
            </a:r>
            <a:r>
              <a:rPr lang="tr-TR" i="1" dirty="0" err="1"/>
              <a:t>restoratif</a:t>
            </a:r>
            <a:r>
              <a:rPr lang="tr-TR" dirty="0"/>
              <a:t>) olmaması ile ilgili </a:t>
            </a:r>
            <a:r>
              <a:rPr lang="tr-TR" dirty="0">
                <a:solidFill>
                  <a:srgbClr val="FF0000"/>
                </a:solidFill>
              </a:rPr>
              <a:t>en az 1 ay süren </a:t>
            </a:r>
            <a:r>
              <a:rPr lang="tr-TR" dirty="0"/>
              <a:t>şikayettir.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b="1" dirty="0">
                <a:solidFill>
                  <a:schemeClr val="hlink"/>
                </a:solidFill>
              </a:rPr>
              <a:t>SEKONDER UYKU BOZUKLUKLARI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-Duruma bağlı (</a:t>
            </a:r>
            <a:r>
              <a:rPr lang="tr-TR" i="1" dirty="0" err="1"/>
              <a:t>situational</a:t>
            </a:r>
            <a:r>
              <a:rPr lang="tr-TR" dirty="0"/>
              <a:t>) geçici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-Tıbbi (</a:t>
            </a:r>
            <a:r>
              <a:rPr lang="tr-TR" i="1" dirty="0"/>
              <a:t>somatik</a:t>
            </a:r>
            <a:r>
              <a:rPr lang="tr-TR" dirty="0"/>
              <a:t>) hastalıklara bağlı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-Yaşlanmaya bağlı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</a:t>
            </a:r>
            <a:r>
              <a:rPr lang="tr-TR" dirty="0" err="1"/>
              <a:t>Stimülan</a:t>
            </a:r>
            <a:r>
              <a:rPr lang="tr-TR" dirty="0"/>
              <a:t> İlaçlara bağlı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-Uyku sırasında gelişen soluma </a:t>
            </a:r>
            <a:r>
              <a:rPr lang="tr-TR" dirty="0" smtClean="0"/>
              <a:t>bozukluğunun      </a:t>
            </a:r>
            <a:br>
              <a:rPr lang="tr-TR" dirty="0" smtClean="0"/>
            </a:br>
            <a:r>
              <a:rPr lang="tr-TR" dirty="0" smtClean="0"/>
              <a:t>       (</a:t>
            </a:r>
            <a:r>
              <a:rPr lang="tr-TR" i="1" dirty="0" smtClean="0"/>
              <a:t>uyku </a:t>
            </a:r>
            <a:r>
              <a:rPr lang="tr-TR" i="1" dirty="0" err="1" smtClean="0"/>
              <a:t>apnesi</a:t>
            </a:r>
            <a:r>
              <a:rPr lang="tr-TR" i="1" dirty="0" smtClean="0"/>
              <a:t> gibi</a:t>
            </a:r>
            <a:r>
              <a:rPr lang="tr-TR" dirty="0" smtClean="0"/>
              <a:t>) </a:t>
            </a:r>
            <a:r>
              <a:rPr lang="tr-TR" dirty="0"/>
              <a:t>eşlik ettiği uykusuzluk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-Psikiyatrik hastalıklara bağlı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-Alkol ve madde </a:t>
            </a:r>
            <a:r>
              <a:rPr lang="tr-TR" dirty="0" err="1"/>
              <a:t>süistimali</a:t>
            </a: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858280" cy="5576888"/>
          </a:xfrm>
        </p:spPr>
        <p:txBody>
          <a:bodyPr>
            <a:normAutofit/>
          </a:bodyPr>
          <a:lstStyle/>
          <a:p>
            <a:r>
              <a:rPr lang="tr-TR" b="1" dirty="0"/>
              <a:t>İNSOMNİA </a:t>
            </a:r>
            <a:r>
              <a:rPr lang="tr-TR" b="1" dirty="0" smtClean="0"/>
              <a:t>(uykusuzluk) DA </a:t>
            </a:r>
            <a:r>
              <a:rPr lang="tr-TR" b="1" dirty="0"/>
              <a:t>GENEL ŞİKAYETLER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None/>
            </a:pPr>
            <a:endParaRPr lang="tr-TR" dirty="0"/>
          </a:p>
          <a:p>
            <a:pPr>
              <a:buFont typeface="Wingdings" pitchFamily="2" charset="2"/>
              <a:buNone/>
            </a:pPr>
            <a:r>
              <a:rPr lang="tr-TR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-Uykuya dalmada zorluk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-Uykunun sürdürülmesinde zorluk ve sık uyanma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-Erken uyanma (uyku süresinin yeterli olmaması)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-Uykunun rahat ve dinlendirici </a:t>
            </a:r>
            <a:r>
              <a:rPr lang="tr-TR" dirty="0" err="1"/>
              <a:t>nitelikde</a:t>
            </a:r>
            <a:r>
              <a:rPr lang="tr-TR" dirty="0"/>
              <a:t> olmaması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tr-TR" sz="4000"/>
              <a:t>ANKSİYOLİTİK, SEDATİF-HİPNOTİK İLAÇLAR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0736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tr-TR" dirty="0">
              <a:solidFill>
                <a:schemeClr val="hlin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b="1" dirty="0" err="1" smtClean="0"/>
              <a:t>Benzodiyazepinler</a:t>
            </a:r>
            <a:endParaRPr lang="tr-TR" i="1" dirty="0" smtClean="0"/>
          </a:p>
          <a:p>
            <a:pPr algn="just">
              <a:lnSpc>
                <a:spcPct val="90000"/>
              </a:lnSpc>
            </a:pPr>
            <a:r>
              <a:rPr lang="tr-TR" b="1" dirty="0" err="1" smtClean="0"/>
              <a:t>Benzodiyazepin</a:t>
            </a:r>
            <a:r>
              <a:rPr lang="tr-TR" b="1" dirty="0" smtClean="0"/>
              <a:t> yapısında olmayan  </a:t>
            </a:r>
            <a:r>
              <a:rPr lang="tr-TR" b="1" dirty="0" err="1" smtClean="0"/>
              <a:t>benzodiyazepin</a:t>
            </a:r>
            <a:r>
              <a:rPr lang="tr-TR" b="1" dirty="0" smtClean="0"/>
              <a:t> reseptör </a:t>
            </a:r>
            <a:r>
              <a:rPr lang="tr-TR" b="1" dirty="0" err="1" smtClean="0"/>
              <a:t>agonistleri</a:t>
            </a:r>
            <a:r>
              <a:rPr lang="tr-TR" b="1" dirty="0" smtClean="0"/>
              <a:t>. </a:t>
            </a:r>
            <a:endParaRPr lang="tr-TR" b="1" dirty="0"/>
          </a:p>
          <a:p>
            <a:pPr algn="just">
              <a:lnSpc>
                <a:spcPct val="90000"/>
              </a:lnSpc>
            </a:pPr>
            <a:r>
              <a:rPr lang="tr-TR" b="1" dirty="0"/>
              <a:t>5-HT1A Reseptör </a:t>
            </a:r>
            <a:r>
              <a:rPr lang="tr-TR" b="1" dirty="0" err="1" smtClean="0"/>
              <a:t>Agonistleri</a:t>
            </a:r>
            <a:r>
              <a:rPr lang="tr-TR" i="1" dirty="0" smtClean="0"/>
              <a:t> (</a:t>
            </a:r>
            <a:r>
              <a:rPr lang="tr-TR" i="1" dirty="0" err="1" smtClean="0"/>
              <a:t>sedasyon</a:t>
            </a:r>
            <a:r>
              <a:rPr lang="tr-TR" i="1" dirty="0" smtClean="0"/>
              <a:t> </a:t>
            </a:r>
            <a:r>
              <a:rPr lang="tr-TR" i="1" dirty="0"/>
              <a:t>oluşturmaksızın </a:t>
            </a:r>
            <a:r>
              <a:rPr lang="tr-TR" i="1" dirty="0" err="1"/>
              <a:t>anksiyolitik</a:t>
            </a:r>
            <a:r>
              <a:rPr lang="tr-TR" i="1" dirty="0"/>
              <a:t> </a:t>
            </a:r>
            <a:r>
              <a:rPr lang="tr-TR" i="1" dirty="0" smtClean="0"/>
              <a:t>etki)</a:t>
            </a:r>
            <a:endParaRPr lang="tr-TR" i="1" dirty="0"/>
          </a:p>
          <a:p>
            <a:pPr>
              <a:lnSpc>
                <a:spcPct val="90000"/>
              </a:lnSpc>
            </a:pPr>
            <a:r>
              <a:rPr lang="tr-TR" b="1" dirty="0" err="1"/>
              <a:t>Barbitüratlar</a:t>
            </a:r>
            <a:r>
              <a:rPr lang="tr-TR" dirty="0"/>
              <a:t>: </a:t>
            </a:r>
            <a:r>
              <a:rPr lang="tr-TR" i="1" dirty="0" smtClean="0"/>
              <a:t>Artık bu amaçlarla kullanılmıyorlar</a:t>
            </a:r>
            <a:endParaRPr lang="tr-TR" i="1" dirty="0"/>
          </a:p>
          <a:p>
            <a:pPr algn="just">
              <a:lnSpc>
                <a:spcPct val="90000"/>
              </a:lnSpc>
            </a:pPr>
            <a:r>
              <a:rPr lang="tr-TR" b="1" i="1" dirty="0"/>
              <a:t>Başka ilaç </a:t>
            </a:r>
            <a:r>
              <a:rPr lang="tr-TR" b="1" i="1" dirty="0" smtClean="0"/>
              <a:t>grupları </a:t>
            </a:r>
            <a:r>
              <a:rPr lang="tr-TR" i="1" dirty="0" smtClean="0"/>
              <a:t>(melatonin ve reseptör </a:t>
            </a:r>
            <a:r>
              <a:rPr lang="tr-TR" i="1" dirty="0" err="1" smtClean="0"/>
              <a:t>agonistleri</a:t>
            </a:r>
            <a:r>
              <a:rPr lang="tr-TR" i="1" dirty="0" smtClean="0"/>
              <a:t>, </a:t>
            </a:r>
            <a:r>
              <a:rPr lang="tr-TR" i="1" dirty="0" err="1" smtClean="0"/>
              <a:t>oreksin</a:t>
            </a:r>
            <a:r>
              <a:rPr lang="tr-TR" i="1" dirty="0" smtClean="0"/>
              <a:t> antagonistleri, </a:t>
            </a:r>
            <a:r>
              <a:rPr lang="tr-TR" i="1" dirty="0" err="1" smtClean="0"/>
              <a:t>sedatif</a:t>
            </a:r>
            <a:r>
              <a:rPr lang="tr-TR" i="1" dirty="0" smtClean="0"/>
              <a:t> etkinliği olan  </a:t>
            </a:r>
            <a:r>
              <a:rPr lang="tr-TR" i="1" dirty="0" err="1" smtClean="0"/>
              <a:t>antihistaminikler</a:t>
            </a:r>
            <a:r>
              <a:rPr lang="tr-TR" i="1" dirty="0" smtClean="0"/>
              <a:t> ve </a:t>
            </a:r>
            <a:r>
              <a:rPr lang="tr-TR" i="1" dirty="0" err="1" smtClean="0"/>
              <a:t>antidepresanlar</a:t>
            </a:r>
            <a:r>
              <a:rPr lang="tr-TR" i="1" dirty="0" smtClean="0"/>
              <a:t>)  </a:t>
            </a:r>
            <a:endParaRPr lang="tr-TR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b="1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b="1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Pharm 59 Sedative-Hypnotic drugs | StudyHippo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11669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https://studyhippo.com/pharm-59-sedative-hypnotic-drugs/</a:t>
            </a:r>
            <a:r>
              <a:rPr lang="tr-TR" dirty="0" smtClean="0"/>
              <a:t>        </a:t>
            </a:r>
            <a:r>
              <a:rPr lang="tr-TR" dirty="0" err="1" smtClean="0"/>
              <a:t>McCoaid</a:t>
            </a:r>
            <a:r>
              <a:rPr lang="tr-TR" dirty="0" smtClean="0"/>
              <a:t> K.      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8"/>
            <a:ext cx="8858280" cy="5840435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endParaRPr lang="tr-TR" b="1" dirty="0" smtClean="0">
              <a:solidFill>
                <a:schemeClr val="hlink"/>
              </a:solidFill>
            </a:endParaRPr>
          </a:p>
          <a:p>
            <a:pPr marL="609600" indent="-609600" algn="ctr">
              <a:buNone/>
            </a:pPr>
            <a:r>
              <a:rPr lang="tr-TR" sz="4000" b="1" dirty="0" smtClean="0"/>
              <a:t>BENZODIAZEPINLER (</a:t>
            </a:r>
            <a:r>
              <a:rPr lang="tr-TR" sz="4000" b="1" dirty="0" err="1" smtClean="0"/>
              <a:t>BZDler</a:t>
            </a:r>
            <a:r>
              <a:rPr lang="tr-TR" sz="4000" b="1" dirty="0" smtClean="0"/>
              <a:t>)</a:t>
            </a:r>
          </a:p>
          <a:p>
            <a:pPr marL="609600" indent="-609600"/>
            <a:endParaRPr lang="tr-TR" b="1" dirty="0" smtClean="0"/>
          </a:p>
          <a:p>
            <a:pPr marL="609600" indent="-609600"/>
            <a:r>
              <a:rPr lang="tr-TR" b="1" dirty="0" smtClean="0"/>
              <a:t>Doz-bağımlı </a:t>
            </a:r>
            <a:r>
              <a:rPr lang="tr-TR" b="1" dirty="0"/>
              <a:t>oluşan etkiler: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dirty="0" err="1"/>
              <a:t>Sedasyon</a:t>
            </a:r>
            <a:r>
              <a:rPr lang="tr-TR" dirty="0"/>
              <a:t>         uyku         genel anestezi         koma</a:t>
            </a:r>
          </a:p>
          <a:p>
            <a:pPr marL="609600" indent="-609600"/>
            <a:endParaRPr lang="tr-TR" dirty="0"/>
          </a:p>
          <a:p>
            <a:pPr marL="609600" indent="-609600"/>
            <a:r>
              <a:rPr lang="tr-TR" dirty="0"/>
              <a:t>Analjezik etki oluşturmazlar</a:t>
            </a:r>
          </a:p>
          <a:p>
            <a:pPr marL="609600" indent="-609600"/>
            <a:r>
              <a:rPr lang="tr-TR" dirty="0" smtClean="0"/>
              <a:t>BZD </a:t>
            </a:r>
            <a:r>
              <a:rPr lang="tr-TR" dirty="0" err="1"/>
              <a:t>ler</a:t>
            </a:r>
            <a:r>
              <a:rPr lang="tr-TR" dirty="0"/>
              <a:t>’ in güvenlik indeksleri </a:t>
            </a:r>
            <a:r>
              <a:rPr lang="tr-TR" dirty="0" err="1"/>
              <a:t>barbitüratlara</a:t>
            </a:r>
            <a:r>
              <a:rPr lang="tr-TR" dirty="0"/>
              <a:t> göre daha yüksek</a:t>
            </a:r>
          </a:p>
          <a:p>
            <a:pPr marL="609600" indent="-609600"/>
            <a:r>
              <a:rPr lang="tr-TR" dirty="0" smtClean="0"/>
              <a:t>Tolerans </a:t>
            </a:r>
            <a:r>
              <a:rPr lang="tr-TR" dirty="0"/>
              <a:t>ve bağımlılık oluştururlar</a:t>
            </a:r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714480" y="2571744"/>
            <a:ext cx="649287" cy="485775"/>
          </a:xfrm>
          <a:prstGeom prst="rightArrow">
            <a:avLst>
              <a:gd name="adj1" fmla="val 50000"/>
              <a:gd name="adj2" fmla="val 33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357554" y="2643182"/>
            <a:ext cx="649288" cy="485775"/>
          </a:xfrm>
          <a:prstGeom prst="rightArrow">
            <a:avLst>
              <a:gd name="adj1" fmla="val 50000"/>
              <a:gd name="adj2" fmla="val 33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6572264" y="2571744"/>
            <a:ext cx="649287" cy="485775"/>
          </a:xfrm>
          <a:prstGeom prst="rightArrow">
            <a:avLst>
              <a:gd name="adj1" fmla="val 50000"/>
              <a:gd name="adj2" fmla="val 33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869</Words>
  <Application>Microsoft Office PowerPoint</Application>
  <PresentationFormat>Ekran Gösterisi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Slayt 1</vt:lpstr>
      <vt:lpstr>Anksiyete tanımı</vt:lpstr>
      <vt:lpstr>ANKSİYETELİ BOZUKLUKLARIN KLİNİK SINIFLANDIRILMASI</vt:lpstr>
      <vt:lpstr>  UYKU BOZUKLUKLARI</vt:lpstr>
      <vt:lpstr>Slayt 5</vt:lpstr>
      <vt:lpstr>Slayt 6</vt:lpstr>
      <vt:lpstr>ANKSİYOLİTİK, SEDATİF-HİPNOTİK İLAÇLAR</vt:lpstr>
      <vt:lpstr>Slayt 8</vt:lpstr>
      <vt:lpstr>Slayt 9</vt:lpstr>
      <vt:lpstr>BENZODİYAZEPİNLER</vt:lpstr>
      <vt:lpstr>TEDAVİDE KULLANIMLARI</vt:lpstr>
      <vt:lpstr>Slayt 12</vt:lpstr>
      <vt:lpstr>Slayt 13</vt:lpstr>
      <vt:lpstr>Slayt 14</vt:lpstr>
      <vt:lpstr>FARMAKOKİNETİKLERİ</vt:lpstr>
      <vt:lpstr>ADVERS ETKİLER</vt:lpstr>
      <vt:lpstr>BZD ANTAGONİSTİ </vt:lpstr>
      <vt:lpstr>BARBİTÜRATLAR</vt:lpstr>
      <vt:lpstr>Slayt 19</vt:lpstr>
      <vt:lpstr>TEDAVİDE KULLANIMLARI</vt:lpstr>
      <vt:lpstr>5-HT1 Agonisti:</vt:lpstr>
      <vt:lpstr>Slayt 22</vt:lpstr>
      <vt:lpstr>Slayt 23</vt:lpstr>
      <vt:lpstr>Slayt 24</vt:lpstr>
      <vt:lpstr>MELATONİN</vt:lpstr>
      <vt:lpstr>Slayt 26</vt:lpstr>
      <vt:lpstr>Slayt 27</vt:lpstr>
      <vt:lpstr>                            Ocak 2020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Satellite</dc:creator>
  <cp:lastModifiedBy>Satellite</cp:lastModifiedBy>
  <cp:revision>119</cp:revision>
  <dcterms:created xsi:type="dcterms:W3CDTF">2020-04-19T18:57:09Z</dcterms:created>
  <dcterms:modified xsi:type="dcterms:W3CDTF">2020-05-10T09:05:10Z</dcterms:modified>
</cp:coreProperties>
</file>