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14" r:id="rId1"/>
  </p:sldMasterIdLst>
  <p:notesMasterIdLst>
    <p:notesMasterId r:id="rId27"/>
  </p:notesMasterIdLst>
  <p:sldIdLst>
    <p:sldId id="295" r:id="rId2"/>
    <p:sldId id="297" r:id="rId3"/>
    <p:sldId id="298"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01" r:id="rId26"/>
  </p:sldIdLst>
  <p:sldSz cx="12192000" cy="6858000"/>
  <p:notesSz cx="6858000" cy="9144000"/>
  <p:defaultTextStyle>
    <a:defPPr>
      <a:defRPr lang="en-US"/>
    </a:defPPr>
    <a:lvl1pPr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5pPr>
    <a:lvl6pPr marL="2286000" algn="l" defTabSz="914400" rtl="0" eaLnBrk="1" latinLnBrk="0" hangingPunct="1">
      <a:defRPr sz="1400" kern="1200">
        <a:solidFill>
          <a:schemeClr val="tx1"/>
        </a:solidFill>
        <a:latin typeface="Tahoma" panose="020B0604030504040204" pitchFamily="34" charset="0"/>
        <a:ea typeface="+mn-ea"/>
        <a:cs typeface="+mn-cs"/>
      </a:defRPr>
    </a:lvl6pPr>
    <a:lvl7pPr marL="2743200" algn="l" defTabSz="914400" rtl="0" eaLnBrk="1" latinLnBrk="0" hangingPunct="1">
      <a:defRPr sz="1400" kern="1200">
        <a:solidFill>
          <a:schemeClr val="tx1"/>
        </a:solidFill>
        <a:latin typeface="Tahoma" panose="020B0604030504040204" pitchFamily="34" charset="0"/>
        <a:ea typeface="+mn-ea"/>
        <a:cs typeface="+mn-cs"/>
      </a:defRPr>
    </a:lvl7pPr>
    <a:lvl8pPr marL="3200400" algn="l" defTabSz="914400" rtl="0" eaLnBrk="1" latinLnBrk="0" hangingPunct="1">
      <a:defRPr sz="1400" kern="1200">
        <a:solidFill>
          <a:schemeClr val="tx1"/>
        </a:solidFill>
        <a:latin typeface="Tahoma" panose="020B0604030504040204" pitchFamily="34" charset="0"/>
        <a:ea typeface="+mn-ea"/>
        <a:cs typeface="+mn-cs"/>
      </a:defRPr>
    </a:lvl8pPr>
    <a:lvl9pPr marL="3657600" algn="l" defTabSz="914400" rtl="0" eaLnBrk="1" latinLnBrk="0" hangingPunct="1">
      <a:defRPr sz="1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0000"/>
    <a:srgbClr val="990033"/>
    <a:srgbClr val="990000"/>
    <a:srgbClr val="993300"/>
    <a:srgbClr val="336600"/>
    <a:srgbClr val="CC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316" autoAdjust="0"/>
  </p:normalViewPr>
  <p:slideViewPr>
    <p:cSldViewPr>
      <p:cViewPr varScale="1">
        <p:scale>
          <a:sx n="74" d="100"/>
          <a:sy n="74" d="100"/>
        </p:scale>
        <p:origin x="96" y="259"/>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3154" y="-8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rgbClr val="000066"/>
                </a:solidFill>
              </a:defRPr>
            </a:lvl1pPr>
          </a:lstStyle>
          <a:p>
            <a:pPr>
              <a:defRPr/>
            </a:pPr>
            <a:endParaRPr lang="en-US"/>
          </a:p>
        </p:txBody>
      </p:sp>
      <p:sp>
        <p:nvSpPr>
          <p:cNvPr id="23555"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rgbClr val="000066"/>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rgbClr val="000066"/>
                </a:solidFill>
              </a:defRPr>
            </a:lvl1pPr>
          </a:lstStyle>
          <a:p>
            <a:pPr>
              <a:defRPr/>
            </a:pPr>
            <a:endParaRPr lang="en-US"/>
          </a:p>
        </p:txBody>
      </p:sp>
      <p:sp>
        <p:nvSpPr>
          <p:cNvPr id="23559"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rgbClr val="000066"/>
                </a:solidFill>
              </a:defRPr>
            </a:lvl1pPr>
          </a:lstStyle>
          <a:p>
            <a:pPr>
              <a:defRPr/>
            </a:pPr>
            <a:fld id="{3C83A58D-40CB-447A-AF10-40B62C35E517}"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C61BF067-F6E4-4188-9DDD-6F6D05B866FF}" type="slidenum">
              <a:rPr lang="en-US" altLang="tr-TR" sz="1200" smtClean="0">
                <a:solidFill>
                  <a:srgbClr val="000066"/>
                </a:solidFill>
              </a:rPr>
              <a:pPr/>
              <a:t>1</a:t>
            </a:fld>
            <a:endParaRPr lang="en-US" altLang="tr-TR" sz="1200" smtClean="0">
              <a:solidFill>
                <a:srgbClr val="000066"/>
              </a:solidFill>
            </a:endParaRPr>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3C83A58D-40CB-447A-AF10-40B62C35E517}" type="slidenum">
              <a:rPr lang="en-US" altLang="tr-TR" smtClean="0"/>
              <a:pPr>
                <a:defRPr/>
              </a:pPr>
              <a:t>10</a:t>
            </a:fld>
            <a:endParaRPr lang="en-US" altLang="tr-TR"/>
          </a:p>
        </p:txBody>
      </p:sp>
    </p:spTree>
    <p:extLst>
      <p:ext uri="{BB962C8B-B14F-4D97-AF65-F5344CB8AC3E}">
        <p14:creationId xmlns:p14="http://schemas.microsoft.com/office/powerpoint/2010/main" val="435265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3C83A58D-40CB-447A-AF10-40B62C35E517}" type="slidenum">
              <a:rPr lang="en-US" altLang="tr-TR" smtClean="0"/>
              <a:pPr>
                <a:defRPr/>
              </a:pPr>
              <a:t>19</a:t>
            </a:fld>
            <a:endParaRPr lang="en-US" altLang="tr-TR"/>
          </a:p>
        </p:txBody>
      </p:sp>
    </p:spTree>
    <p:extLst>
      <p:ext uri="{BB962C8B-B14F-4D97-AF65-F5344CB8AC3E}">
        <p14:creationId xmlns:p14="http://schemas.microsoft.com/office/powerpoint/2010/main" val="28849648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3810000"/>
            <a:ext cx="10058400" cy="515112"/>
          </a:xfrm>
        </p:spPr>
        <p:txBody>
          <a:bodyPr anchor="b">
            <a:noAutofit/>
          </a:bodyPr>
          <a:lstStyle>
            <a:lvl1pPr algn="ctr">
              <a:lnSpc>
                <a:spcPct val="85000"/>
              </a:lnSpc>
              <a:defRPr sz="3600" b="0" spc="-38"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hasCustomPrompt="1"/>
          </p:nvPr>
        </p:nvSpPr>
        <p:spPr>
          <a:xfrm>
            <a:off x="1100051" y="4455621"/>
            <a:ext cx="100584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dirty="0" smtClean="0"/>
              <a:t>DERS ADI</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644526B4-A026-43C4-999D-7DC976FE730F}"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r>
              <a:rPr lang="en-US" altLang="tr-TR" smtClean="0"/>
              <a:t>NMYO</a:t>
            </a:r>
            <a:endParaRPr lang="en-US" altLang="tr-TR"/>
          </a:p>
        </p:txBody>
      </p:sp>
      <p:sp>
        <p:nvSpPr>
          <p:cNvPr id="6" name="Slide Number Placeholder 5"/>
          <p:cNvSpPr>
            <a:spLocks noGrp="1"/>
          </p:cNvSpPr>
          <p:nvPr>
            <p:ph type="sldNum" sz="quarter" idx="12"/>
          </p:nvPr>
        </p:nvSpPr>
        <p:spPr/>
        <p:txBody>
          <a:bodyPr/>
          <a:lstStyle>
            <a:lvl1pPr algn="r">
              <a:defRPr>
                <a:solidFill>
                  <a:schemeClr val="bg1"/>
                </a:solidFill>
                <a:latin typeface="Times New Roman" panose="02020603050405020304" pitchFamily="18" charset="0"/>
                <a:cs typeface="Times New Roman" panose="02020603050405020304" pitchFamily="18" charset="0"/>
              </a:defRPr>
            </a:lvl1pPr>
          </a:lstStyle>
          <a:p>
            <a:pPr>
              <a:defRPr/>
            </a:pPr>
            <a:fld id="{3DA0C4AD-580A-42AF-850B-BA6BA31795EB}"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2" y="826688"/>
            <a:ext cx="1527835" cy="1450184"/>
          </a:xfrm>
          <a:prstGeom prst="rect">
            <a:avLst/>
          </a:prstGeom>
        </p:spPr>
      </p:pic>
      <p:sp>
        <p:nvSpPr>
          <p:cNvPr id="12" name="Metin kutusu 11"/>
          <p:cNvSpPr txBox="1"/>
          <p:nvPr/>
        </p:nvSpPr>
        <p:spPr>
          <a:xfrm>
            <a:off x="3902279" y="1051997"/>
            <a:ext cx="5444921" cy="830997"/>
          </a:xfrm>
          <a:prstGeom prst="rect">
            <a:avLst/>
          </a:prstGeom>
          <a:noFill/>
        </p:spPr>
        <p:txBody>
          <a:bodyPr wrap="square" rtlCol="0">
            <a:spAutoFit/>
          </a:bodyPr>
          <a:lstStyle/>
          <a:p>
            <a:pPr algn="ctr"/>
            <a:r>
              <a:rPr lang="tr-TR" sz="24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smtClean="0">
                <a:solidFill>
                  <a:srgbClr val="204788"/>
                </a:solidFill>
                <a:latin typeface="Times New Roman" panose="02020603050405020304" pitchFamily="18" charset="0"/>
                <a:cs typeface="Times New Roman" panose="02020603050405020304" pitchFamily="18" charset="0"/>
              </a:rPr>
              <a:t>Nallıhan</a:t>
            </a:r>
            <a:r>
              <a:rPr lang="tr-TR" sz="24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3489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26F90643-125A-461A-9753-D66CC8B42B70}"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133348505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98AC2D4D-788C-4808-A521-F418FAE6E6B9}"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338385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Boş">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1A1A6F"/>
                </a:solidFill>
                <a:latin typeface="Arial"/>
                <a:cs typeface="Arial"/>
              </a:defRPr>
            </a:lvl1pPr>
          </a:lstStyle>
          <a:p>
            <a:pPr>
              <a:defRPr/>
            </a:pPr>
            <a:r>
              <a:rPr lang="en-US" altLang="tr-TR" smtClean="0"/>
              <a:t>NMYO</a:t>
            </a:r>
            <a:endParaRPr lang="en-US" altLang="tr-TR"/>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fld id="{54FDB918-001A-4045-9FE8-E10871DC8BCE}" type="datetime1">
              <a:rPr lang="en-US" smtClean="0"/>
              <a:t>2/6/2020</a:t>
            </a:fld>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1840093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Yalnızca Başlı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1200" b="0" i="0">
                <a:solidFill>
                  <a:srgbClr val="1A1A6F"/>
                </a:solidFill>
                <a:latin typeface="Arial"/>
                <a:cs typeface="Arial"/>
              </a:defRPr>
            </a:lvl1pPr>
          </a:lstStyle>
          <a:p>
            <a:pPr>
              <a:defRPr/>
            </a:pPr>
            <a:r>
              <a:rPr lang="en-US" altLang="tr-TR" smtClean="0"/>
              <a:t>NMYO</a:t>
            </a:r>
            <a:endParaRPr lang="en-US" altLang="tr-T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AAEA6F7-585C-405E-873A-D6FE92EE9029}" type="datetime1">
              <a:rPr lang="en-US" smtClean="0"/>
              <a:t>2/6/2020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1733856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08000" y="286605"/>
            <a:ext cx="1064768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25BA743C-A8C8-4FD9-83C6-F9AFB31FC065}"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r>
              <a:rPr lang="en-US" altLang="tr-TR" smtClean="0"/>
              <a:t>NMYO</a:t>
            </a: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3DA0C4AD-580A-42AF-850B-BA6BA31795EB}" type="slidenum">
              <a:rPr lang="en-US" altLang="tr-TR" smtClean="0"/>
              <a:pPr>
                <a:defRPr/>
              </a:pPr>
              <a:t>‹#›</a:t>
            </a:fld>
            <a:endParaRPr lang="en-US" altLang="tr-TR"/>
          </a:p>
        </p:txBody>
      </p:sp>
      <p:cxnSp>
        <p:nvCxnSpPr>
          <p:cNvPr id="7" name="Düz Bağlayıcı 6"/>
          <p:cNvCxnSpPr/>
          <p:nvPr userDrawn="1"/>
        </p:nvCxnSpPr>
        <p:spPr>
          <a:xfrm>
            <a:off x="508000" y="908720"/>
            <a:ext cx="10704485"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1766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9B6BF92-39DA-42F5-BC09-2C4B3DA5EC42}"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r>
              <a:rPr lang="en-US" altLang="tr-TR" smtClean="0"/>
              <a:t>NMYO</a:t>
            </a: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3DA0C4AD-580A-42AF-850B-BA6BA31795EB}"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3179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6"/>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fld id="{8D73F03A-3E9F-4AD9-A2BA-53011BC1D0BA}" type="datetime1">
              <a:rPr lang="en-US" smtClean="0"/>
              <a:t>2/6/2020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3037521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A24F1FFC-2A2A-40DF-B243-CB8768FFA2F8}" type="datetime1">
              <a:rPr lang="en-US" smtClean="0"/>
              <a:t>2/6/2020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214150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81E2EAB-C4FC-4E05-BBAE-6BBBD5020097}" type="datetime1">
              <a:rPr lang="en-US" smtClean="0"/>
              <a:t>2/6/2020</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cxnSp>
        <p:nvCxnSpPr>
          <p:cNvPr id="6" name="Düz Bağlayıcı 5"/>
          <p:cNvCxnSpPr/>
          <p:nvPr userDrawn="1"/>
        </p:nvCxnSpPr>
        <p:spPr>
          <a:xfrm>
            <a:off x="508000" y="914401"/>
            <a:ext cx="111760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58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AB2B6B14-C771-4390-92A5-45CA7BF30AA9}" type="datetime1">
              <a:rPr lang="en-US" smtClean="0"/>
              <a:t>2/6/2020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2726182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465513" y="6459787"/>
            <a:ext cx="2618511"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fld id="{B657C8E7-814F-44D6-B4CE-2F33D2443238}" type="datetime1">
              <a:rPr lang="en-US" smtClean="0"/>
              <a:t>2/6/2020</a:t>
            </a:fld>
            <a:endParaRPr lang="en-US"/>
          </a:p>
        </p:txBody>
      </p:sp>
      <p:sp>
        <p:nvSpPr>
          <p:cNvPr id="6" name="Footer Placeholder 5"/>
          <p:cNvSpPr>
            <a:spLocks noGrp="1"/>
          </p:cNvSpPr>
          <p:nvPr>
            <p:ph type="ftr" sz="quarter" idx="11"/>
          </p:nvPr>
        </p:nvSpPr>
        <p:spPr>
          <a:xfrm>
            <a:off x="4800600" y="6459787"/>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r>
              <a:rPr lang="en-US" altLang="tr-TR" smtClean="0"/>
              <a:t>NMYO</a:t>
            </a:r>
            <a:endParaRPr lang="en-US" alt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360010397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fld id="{B1F14A4D-AC5E-4A48-81CE-8A41ABDD3957}" type="datetime1">
              <a:rPr lang="en-US" smtClean="0"/>
              <a:t>2/6/2020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r>
              <a:rPr lang="en-US" altLang="tr-TR" smtClean="0"/>
              <a:t>NMYO</a:t>
            </a: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3DA0C4AD-580A-42AF-850B-BA6BA31795EB}" type="slidenum">
              <a:rPr lang="en-US" altLang="tr-TR" smtClean="0"/>
              <a:pPr>
                <a:defRPr/>
              </a:pPr>
              <a:t>‹#›</a:t>
            </a:fld>
            <a:endParaRPr lang="en-US" altLang="tr-TR"/>
          </a:p>
        </p:txBody>
      </p:sp>
    </p:spTree>
    <p:extLst>
      <p:ext uri="{BB962C8B-B14F-4D97-AF65-F5344CB8AC3E}">
        <p14:creationId xmlns:p14="http://schemas.microsoft.com/office/powerpoint/2010/main" val="404957869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08000" y="286605"/>
            <a:ext cx="11176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508000" y="1066800"/>
            <a:ext cx="11176000" cy="4802294"/>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675">
                <a:solidFill>
                  <a:schemeClr val="bg1"/>
                </a:solidFill>
                <a:latin typeface="Times New Roman" panose="02020603050405020304" pitchFamily="18" charset="0"/>
                <a:cs typeface="Times New Roman" panose="02020603050405020304" pitchFamily="18" charset="0"/>
              </a:defRPr>
            </a:lvl1pPr>
          </a:lstStyle>
          <a:p>
            <a:fld id="{10EFD327-C6EE-4EC2-810F-3F948B99AF3F}" type="datetime1">
              <a:rPr lang="en-US" smtClean="0"/>
              <a:t>2/6/2020</a:t>
            </a:fld>
            <a:endParaRPr lang="en-US"/>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675" cap="all" baseline="0">
                <a:solidFill>
                  <a:schemeClr val="bg1"/>
                </a:solidFill>
                <a:latin typeface="Times New Roman" panose="02020603050405020304" pitchFamily="18" charset="0"/>
                <a:cs typeface="Times New Roman" panose="02020603050405020304" pitchFamily="18" charset="0"/>
              </a:defRPr>
            </a:lvl1pPr>
          </a:lstStyle>
          <a:p>
            <a:pPr>
              <a:defRPr/>
            </a:pPr>
            <a:r>
              <a:rPr lang="en-US" altLang="tr-TR" smtClean="0"/>
              <a:t>NMYO</a:t>
            </a:r>
            <a:endParaRPr lang="en-US" altLang="tr-TR"/>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100">
                <a:solidFill>
                  <a:schemeClr val="bg1"/>
                </a:solidFill>
                <a:latin typeface="Times New Roman" panose="02020603050405020304" pitchFamily="18" charset="0"/>
                <a:cs typeface="Times New Roman" panose="02020603050405020304" pitchFamily="18" charset="0"/>
              </a:defRPr>
            </a:lvl1pPr>
          </a:lstStyle>
          <a:p>
            <a:pPr>
              <a:defRPr/>
            </a:pPr>
            <a:fld id="{3DA0C4AD-580A-42AF-850B-BA6BA31795EB}" type="slidenum">
              <a:rPr lang="en-US" altLang="tr-TR" smtClean="0"/>
              <a:pPr>
                <a:defRPr/>
              </a:pPr>
              <a:t>‹#›</a:t>
            </a:fld>
            <a:endParaRPr lang="en-US" altLang="tr-TR"/>
          </a:p>
        </p:txBody>
      </p:sp>
      <p:cxnSp>
        <p:nvCxnSpPr>
          <p:cNvPr id="10" name="Straight Connector 9"/>
          <p:cNvCxnSpPr/>
          <p:nvPr/>
        </p:nvCxnSpPr>
        <p:spPr>
          <a:xfrm flipV="1">
            <a:off x="508000" y="914400"/>
            <a:ext cx="1055624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3761771"/>
      </p:ext>
    </p:extLst>
  </p:cSld>
  <p:clrMap bg1="lt1" tx1="dk1" bg2="lt2" tx2="dk2" accent1="accent1" accent2="accent2" accent3="accent3" accent4="accent4" accent5="accent5" accent6="accent6" hlink="hlink" folHlink="folHlink"/>
  <p:sldLayoutIdLst>
    <p:sldLayoutId id="2147484115"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 id="2147484126" r:id="rId12"/>
    <p:sldLayoutId id="2147484127"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685800" rtl="0" eaLnBrk="1" latinLnBrk="0" hangingPunct="1">
        <a:lnSpc>
          <a:spcPct val="85000"/>
        </a:lnSpc>
        <a:spcBef>
          <a:spcPct val="0"/>
        </a:spcBef>
        <a:buNone/>
        <a:defRPr sz="32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ctrTitle"/>
          </p:nvPr>
        </p:nvSpPr>
        <p:spPr/>
        <p:txBody>
          <a:bodyPr rtlCol="0">
            <a:normAutofit fontScale="90000"/>
          </a:bodyPr>
          <a:lstStyle/>
          <a:p>
            <a:pPr>
              <a:defRPr/>
            </a:pPr>
            <a:r>
              <a:rPr lang="tr-TR" dirty="0"/>
              <a:t/>
            </a:r>
            <a:br>
              <a:rPr lang="tr-TR" dirty="0"/>
            </a:br>
            <a:r>
              <a:rPr lang="tr-TR" dirty="0"/>
              <a:t>Bilgi Sistemleri ve Güvenliği</a:t>
            </a:r>
            <a:endParaRPr lang="en-US" dirty="0"/>
          </a:p>
        </p:txBody>
      </p:sp>
      <p:sp>
        <p:nvSpPr>
          <p:cNvPr id="2" name="Alt Başlık 1"/>
          <p:cNvSpPr>
            <a:spLocks noGrp="1"/>
          </p:cNvSpPr>
          <p:nvPr>
            <p:ph type="subTitle" idx="1"/>
          </p:nvPr>
        </p:nvSpPr>
        <p:spPr/>
        <p:txBody>
          <a:bodyPr/>
          <a:lstStyle/>
          <a:p>
            <a:r>
              <a:rPr lang="tr-TR" sz="1400" dirty="0">
                <a:solidFill>
                  <a:srgbClr val="0070C0"/>
                </a:solidFill>
              </a:rPr>
              <a:t>NBP240 Bilgi Sistemleri ve Güvenliği</a:t>
            </a:r>
            <a:r>
              <a:rPr lang="tr-TR" dirty="0">
                <a:solidFill>
                  <a:srgbClr val="C00000"/>
                </a:solidFill>
              </a:rPr>
              <a:t/>
            </a:r>
            <a:br>
              <a:rPr lang="tr-TR" dirty="0">
                <a:solidFill>
                  <a:srgbClr val="C00000"/>
                </a:solidFill>
              </a:rPr>
            </a:b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 Güvenliği)</a:t>
            </a:r>
            <a:endParaRPr lang="tr-TR" dirty="0"/>
          </a:p>
        </p:txBody>
      </p:sp>
      <p:sp>
        <p:nvSpPr>
          <p:cNvPr id="16387" name="2 İçerik Yer Tutucusu"/>
          <p:cNvSpPr>
            <a:spLocks noGrp="1"/>
          </p:cNvSpPr>
          <p:nvPr>
            <p:ph idx="1"/>
          </p:nvPr>
        </p:nvSpPr>
        <p:spPr/>
        <p:txBody>
          <a:bodyPr/>
          <a:lstStyle/>
          <a:p>
            <a:r>
              <a:rPr lang="tr-TR" altLang="tr-TR" dirty="0" smtClean="0"/>
              <a:t>Bilgi güvenliğinin sağlanması için kullanılabilecek birçok yöntem olmakla beraber yeni sayılabilecek </a:t>
            </a:r>
            <a:r>
              <a:rPr lang="tr-TR" altLang="tr-TR" dirty="0" err="1" smtClean="0">
                <a:solidFill>
                  <a:srgbClr val="FF0000"/>
                </a:solidFill>
              </a:rPr>
              <a:t>biometrik</a:t>
            </a:r>
            <a:r>
              <a:rPr lang="tr-TR" altLang="tr-TR" dirty="0" smtClean="0"/>
              <a:t> alanda yapılan bilgi güvenliği çalışmaları da mevcuttur. Bu </a:t>
            </a:r>
            <a:r>
              <a:rPr lang="tr-TR" altLang="tr-TR" dirty="0" err="1" smtClean="0"/>
              <a:t>biometrik</a:t>
            </a:r>
            <a:r>
              <a:rPr lang="tr-TR" altLang="tr-TR" dirty="0" smtClean="0"/>
              <a:t> korunma yolları arasında parmak izi ile çalışan sistemler, el ve parmakların şekline göre çalışan sistemler, ses tanıma sistemleri, dijital imza, gözün retina ve iris tabakasından yararlanılarak çalışan sistemler mevcuttur. Buna örnek olarak Kuzey Carolina’daki uluslar arası havaalanında kullanılan iris ile çalışan güvenlik sistemi örnek olarak </a:t>
            </a:r>
            <a:r>
              <a:rPr lang="tr-TR" altLang="tr-TR" dirty="0" smtClean="0"/>
              <a:t>gösterilebilir.</a:t>
            </a:r>
            <a:endParaRPr lang="tr-TR" altLang="tr-TR" dirty="0" smtClean="0"/>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10</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 Güvenliği Sertifikasyonu)</a:t>
            </a:r>
            <a:endParaRPr lang="tr-TR" dirty="0"/>
          </a:p>
        </p:txBody>
      </p:sp>
      <p:sp>
        <p:nvSpPr>
          <p:cNvPr id="17411" name="2 İçerik Yer Tutucusu"/>
          <p:cNvSpPr>
            <a:spLocks noGrp="1"/>
          </p:cNvSpPr>
          <p:nvPr>
            <p:ph idx="1"/>
          </p:nvPr>
        </p:nvSpPr>
        <p:spPr/>
        <p:txBody>
          <a:bodyPr>
            <a:normAutofit/>
          </a:bodyPr>
          <a:lstStyle/>
          <a:p>
            <a:r>
              <a:rPr lang="tr-TR" altLang="tr-TR" dirty="0"/>
              <a:t>Büyüklüğü ne olursa olsun, ihtiyaç duyan tüm kurumların, kuruluşların bilgilerinin gizlilik, bütünlük ve </a:t>
            </a:r>
            <a:r>
              <a:rPr lang="tr-TR" altLang="tr-TR" dirty="0" err="1"/>
              <a:t>erişebilirliklerini</a:t>
            </a:r>
            <a:r>
              <a:rPr lang="tr-TR" altLang="tr-TR" dirty="0"/>
              <a:t> sağlamak amacı ile kurdukları bilgi güvenliği yönetim sistemini belgelendirmek ve bunu üçüncü taraflara kanıtlamak amacı ile aldıkları; bağımsız belgelendirme kuruluşlarının, yaptıkları denetim sonucu düzenledikleri ve kurumdaki bilgilerin güvenliklerinin sağlanmasına yönelik sistematik bir uygulamanın olduğunun kanıtını sağlamak üzere </a:t>
            </a:r>
            <a:r>
              <a:rPr lang="tr-TR" altLang="tr-TR" i="1" dirty="0"/>
              <a:t>kurum</a:t>
            </a:r>
            <a:r>
              <a:rPr lang="tr-TR" altLang="tr-TR" dirty="0"/>
              <a:t> adına düzenlenen sertifikaya veya belgeye </a:t>
            </a:r>
            <a:r>
              <a:rPr lang="tr-TR" altLang="tr-TR" dirty="0">
                <a:solidFill>
                  <a:srgbClr val="FF0000"/>
                </a:solidFill>
              </a:rPr>
              <a:t>TS ISO/IEC 27001 </a:t>
            </a:r>
            <a:r>
              <a:rPr lang="tr-TR" altLang="tr-TR" i="1" dirty="0">
                <a:solidFill>
                  <a:srgbClr val="FF0000"/>
                </a:solidFill>
              </a:rPr>
              <a:t>Bilgi Güvenliği Yönetim Sistemi Belgesi</a:t>
            </a:r>
            <a:r>
              <a:rPr lang="tr-TR" altLang="tr-TR" dirty="0"/>
              <a:t> veya </a:t>
            </a:r>
            <a:r>
              <a:rPr lang="tr-TR" altLang="tr-TR" dirty="0">
                <a:solidFill>
                  <a:srgbClr val="FF0000"/>
                </a:solidFill>
              </a:rPr>
              <a:t>TS ISO/IEC 27001 </a:t>
            </a:r>
            <a:r>
              <a:rPr lang="tr-TR" altLang="tr-TR" i="1" dirty="0">
                <a:solidFill>
                  <a:srgbClr val="FF0000"/>
                </a:solidFill>
              </a:rPr>
              <a:t>Bilgi Güvenliği Yönetim Sistemi Sertifikası</a:t>
            </a:r>
            <a:r>
              <a:rPr lang="tr-TR" altLang="tr-TR" dirty="0"/>
              <a:t> denir. </a:t>
            </a:r>
          </a:p>
          <a:p>
            <a:endParaRPr lang="tr-TR" altLang="tr-TR" dirty="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11</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 Güvenliği Sertifikasyonu)</a:t>
            </a:r>
            <a:endParaRPr lang="tr-TR" dirty="0"/>
          </a:p>
        </p:txBody>
      </p:sp>
      <p:sp>
        <p:nvSpPr>
          <p:cNvPr id="18435" name="2 İçerik Yer Tutucusu"/>
          <p:cNvSpPr>
            <a:spLocks noGrp="1"/>
          </p:cNvSpPr>
          <p:nvPr>
            <p:ph idx="1"/>
          </p:nvPr>
        </p:nvSpPr>
        <p:spPr/>
        <p:txBody>
          <a:bodyPr>
            <a:normAutofit/>
          </a:bodyPr>
          <a:lstStyle/>
          <a:p>
            <a:r>
              <a:rPr lang="tr-TR" altLang="tr-TR" dirty="0"/>
              <a:t>TS ISO/IEC 27001 bilgi güvenliği yönetim sistemi kurmak ve belgelendirmek bir firmaya, şirkete veya kuruluşa bilgi güvenliği kavramının temel ilkelerini sağlamaktadır. Bilgi güvenliği kavramının temel ilkeleri kısaca G-B-U (C-I-A) kısaltması ile gösterilebilir. Bu kısaltmalar: </a:t>
            </a:r>
          </a:p>
          <a:p>
            <a:endParaRPr lang="tr-TR" altLang="tr-TR" dirty="0"/>
          </a:p>
          <a:p>
            <a:pPr lvl="1"/>
            <a:r>
              <a:rPr lang="tr-TR" altLang="tr-TR" sz="2400" dirty="0">
                <a:solidFill>
                  <a:srgbClr val="FF0000"/>
                </a:solidFill>
              </a:rPr>
              <a:t>Gizliliğin korunması </a:t>
            </a:r>
            <a:r>
              <a:rPr lang="tr-TR" altLang="tr-TR" sz="2400" dirty="0"/>
              <a:t>(bilgiye ulaşımın, sadece yetki sahibi kişilerce olabildiğinin garanti altına alınması)</a:t>
            </a:r>
          </a:p>
          <a:p>
            <a:pPr lvl="1"/>
            <a:r>
              <a:rPr lang="tr-TR" altLang="tr-TR" sz="2400" dirty="0">
                <a:solidFill>
                  <a:srgbClr val="FF0000"/>
                </a:solidFill>
              </a:rPr>
              <a:t>Bütünlük</a:t>
            </a:r>
            <a:r>
              <a:rPr lang="tr-TR" altLang="tr-TR" sz="2400" dirty="0"/>
              <a:t> (bilginin ve bilgi işleme yöntemlerinin, doğruluğunun ve eksiksizliğinin korunması)</a:t>
            </a:r>
          </a:p>
          <a:p>
            <a:pPr lvl="1"/>
            <a:r>
              <a:rPr lang="tr-TR" altLang="tr-TR" sz="2400" dirty="0">
                <a:solidFill>
                  <a:srgbClr val="FF0000"/>
                </a:solidFill>
              </a:rPr>
              <a:t>Ulaşılabilirlik </a:t>
            </a:r>
            <a:r>
              <a:rPr lang="tr-TR" altLang="tr-TR" sz="2400" dirty="0"/>
              <a:t>(gereken durumlarda yetkili personelin, bilgiye ve ilgili varlıklara ulaşabilmesinin garanti edilmesi), şeklinde tanımlanır.</a:t>
            </a:r>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12</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Kötücül Casus Yazılımlar)</a:t>
            </a:r>
            <a:endParaRPr lang="tr-TR" dirty="0"/>
          </a:p>
        </p:txBody>
      </p:sp>
      <p:sp>
        <p:nvSpPr>
          <p:cNvPr id="19459" name="2 İçerik Yer Tutucusu"/>
          <p:cNvSpPr>
            <a:spLocks noGrp="1"/>
          </p:cNvSpPr>
          <p:nvPr>
            <p:ph idx="1"/>
          </p:nvPr>
        </p:nvSpPr>
        <p:spPr/>
        <p:txBody>
          <a:bodyPr/>
          <a:lstStyle/>
          <a:p>
            <a:pPr algn="just"/>
            <a:r>
              <a:rPr lang="tr-TR" altLang="tr-TR" dirty="0" smtClean="0">
                <a:solidFill>
                  <a:srgbClr val="FF0000"/>
                </a:solidFill>
              </a:rPr>
              <a:t>Kötücül yazılım</a:t>
            </a:r>
            <a:r>
              <a:rPr lang="tr-TR" altLang="tr-TR" dirty="0" smtClean="0"/>
              <a:t> (</a:t>
            </a:r>
            <a:r>
              <a:rPr lang="tr-TR" altLang="tr-TR" dirty="0" err="1" smtClean="0"/>
              <a:t>malware</a:t>
            </a:r>
            <a:r>
              <a:rPr lang="tr-TR" altLang="tr-TR" dirty="0" smtClean="0"/>
              <a:t>, İngilizce “</a:t>
            </a:r>
            <a:r>
              <a:rPr lang="tr-TR" altLang="tr-TR" dirty="0" err="1" smtClean="0"/>
              <a:t>malicious</a:t>
            </a:r>
            <a:r>
              <a:rPr lang="tr-TR" altLang="tr-TR" dirty="0" smtClean="0"/>
              <a:t> </a:t>
            </a:r>
            <a:r>
              <a:rPr lang="tr-TR" altLang="tr-TR" dirty="0" err="1" smtClean="0"/>
              <a:t>software”in</a:t>
            </a:r>
            <a:r>
              <a:rPr lang="tr-TR" altLang="tr-TR" dirty="0" smtClean="0"/>
              <a:t> kısaltılmışı), bulaştığı bir bilgisayar sisteminde veya ağ üzerindeki diğer makinelerde zarara yol açmak veya çalışmalarını aksatmak amacıyla hazırlanmış yazılımların genel adıdır. Özellikle Türkçe kaynaklı literatür tarandığında 11 adet ana kötücül yazılımın varlığından bahsedilirken 38 adet yeni kötücül casus yazılımdan </a:t>
            </a:r>
            <a:r>
              <a:rPr lang="tr-TR" altLang="tr-TR" dirty="0" smtClean="0"/>
              <a:t>bahsedilmektedir.  </a:t>
            </a:r>
            <a:endParaRPr lang="tr-TR" altLang="tr-TR" dirty="0" smtClean="0"/>
          </a:p>
          <a:p>
            <a:endParaRPr lang="tr-TR" altLang="tr-TR" dirty="0" smtClean="0"/>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13</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Kötücül Casus Yazılımlar)</a:t>
            </a:r>
            <a:endParaRPr lang="tr-TR" dirty="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grpSp>
        <p:nvGrpSpPr>
          <p:cNvPr id="20483" name="Group 1"/>
          <p:cNvGrpSpPr>
            <a:grpSpLocks noGrp="1"/>
          </p:cNvGrpSpPr>
          <p:nvPr/>
        </p:nvGrpSpPr>
        <p:grpSpPr bwMode="auto">
          <a:xfrm>
            <a:off x="2524126" y="1785939"/>
            <a:ext cx="7091363" cy="3786187"/>
            <a:chOff x="690" y="1583"/>
            <a:chExt cx="8874" cy="4495"/>
          </a:xfrm>
        </p:grpSpPr>
        <p:sp>
          <p:nvSpPr>
            <p:cNvPr id="20486" name="Rectangle 18"/>
            <p:cNvSpPr>
              <a:spLocks noChangeArrowheads="1"/>
            </p:cNvSpPr>
            <p:nvPr/>
          </p:nvSpPr>
          <p:spPr bwMode="auto">
            <a:xfrm>
              <a:off x="3360" y="1583"/>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K</a:t>
              </a:r>
              <a:r>
                <a:rPr lang="tr-TR" altLang="tr-TR" sz="1100">
                  <a:latin typeface="Calibri" panose="020F0502020204030204" pitchFamily="34" charset="0"/>
                  <a:cs typeface="Times New Roman" panose="02020603050405020304" pitchFamily="18" charset="0"/>
                </a:rPr>
                <a:t>ö</a:t>
              </a:r>
              <a:r>
                <a:rPr lang="tr-TR" altLang="tr-TR" sz="1100">
                  <a:latin typeface="Times New Roman" panose="02020603050405020304" pitchFamily="18" charset="0"/>
                  <a:cs typeface="Times New Roman" panose="02020603050405020304" pitchFamily="18" charset="0"/>
                </a:rPr>
                <a:t>t</a:t>
              </a:r>
              <a:r>
                <a:rPr lang="tr-TR" altLang="tr-TR" sz="1100">
                  <a:latin typeface="Calibri" panose="020F0502020204030204" pitchFamily="34" charset="0"/>
                  <a:cs typeface="Times New Roman" panose="02020603050405020304" pitchFamily="18" charset="0"/>
                </a:rPr>
                <a:t>ü</a:t>
              </a:r>
              <a:r>
                <a:rPr lang="tr-TR" altLang="tr-TR" sz="1100">
                  <a:latin typeface="Times New Roman" panose="02020603050405020304" pitchFamily="18" charset="0"/>
                  <a:cs typeface="Times New Roman" panose="02020603050405020304" pitchFamily="18" charset="0"/>
                </a:rPr>
                <a:t>c</a:t>
              </a:r>
              <a:r>
                <a:rPr lang="tr-TR" altLang="tr-TR" sz="1100">
                  <a:latin typeface="Calibri" panose="020F0502020204030204" pitchFamily="34" charset="0"/>
                  <a:cs typeface="Times New Roman" panose="02020603050405020304" pitchFamily="18" charset="0"/>
                </a:rPr>
                <a:t>ü</a:t>
              </a:r>
              <a:r>
                <a:rPr lang="tr-TR" altLang="tr-TR" sz="1100">
                  <a:latin typeface="Times New Roman" panose="02020603050405020304" pitchFamily="18" charset="0"/>
                  <a:cs typeface="Times New Roman" panose="02020603050405020304" pitchFamily="18" charset="0"/>
                </a:rPr>
                <a:t>l Yazılım(Malware)</a:t>
              </a:r>
              <a:endParaRPr lang="tr-TR" altLang="tr-TR" sz="1800">
                <a:latin typeface="Arial" panose="020B0604020202020204" pitchFamily="34" charset="0"/>
                <a:cs typeface="Arial" panose="020B0604020202020204" pitchFamily="34" charset="0"/>
              </a:endParaRPr>
            </a:p>
          </p:txBody>
        </p:sp>
        <p:sp>
          <p:nvSpPr>
            <p:cNvPr id="20487" name="Rectangle 17"/>
            <p:cNvSpPr>
              <a:spLocks noChangeArrowheads="1"/>
            </p:cNvSpPr>
            <p:nvPr/>
          </p:nvSpPr>
          <p:spPr bwMode="auto">
            <a:xfrm>
              <a:off x="690" y="2835"/>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Vir</a:t>
              </a:r>
              <a:r>
                <a:rPr lang="tr-TR" altLang="tr-TR" sz="1100">
                  <a:latin typeface="Calibri" panose="020F0502020204030204" pitchFamily="34" charset="0"/>
                  <a:cs typeface="Times New Roman" panose="02020603050405020304" pitchFamily="18" charset="0"/>
                </a:rPr>
                <a:t>ü</a:t>
              </a:r>
              <a:r>
                <a:rPr lang="tr-TR" altLang="tr-TR" sz="1100">
                  <a:latin typeface="Times New Roman" panose="02020603050405020304" pitchFamily="18" charset="0"/>
                  <a:cs typeface="Times New Roman" panose="02020603050405020304" pitchFamily="18" charset="0"/>
                </a:rPr>
                <a:t>sler</a:t>
              </a:r>
              <a:endParaRPr lang="tr-TR" altLang="tr-TR" sz="1800">
                <a:latin typeface="Arial" panose="020B0604020202020204" pitchFamily="34" charset="0"/>
                <a:cs typeface="Arial" panose="020B0604020202020204" pitchFamily="34" charset="0"/>
              </a:endParaRPr>
            </a:p>
          </p:txBody>
        </p:sp>
        <p:sp>
          <p:nvSpPr>
            <p:cNvPr id="20488" name="Rectangle 16"/>
            <p:cNvSpPr>
              <a:spLocks noChangeArrowheads="1"/>
            </p:cNvSpPr>
            <p:nvPr/>
          </p:nvSpPr>
          <p:spPr bwMode="auto">
            <a:xfrm>
              <a:off x="690" y="3466"/>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Truva Atları(Trojans)</a:t>
              </a:r>
              <a:endParaRPr lang="tr-TR" altLang="tr-TR" sz="1800">
                <a:latin typeface="Arial" panose="020B0604020202020204" pitchFamily="34" charset="0"/>
                <a:cs typeface="Arial" panose="020B0604020202020204" pitchFamily="34" charset="0"/>
              </a:endParaRPr>
            </a:p>
          </p:txBody>
        </p:sp>
        <p:sp>
          <p:nvSpPr>
            <p:cNvPr id="20489" name="Rectangle 15"/>
            <p:cNvSpPr>
              <a:spLocks noChangeArrowheads="1"/>
            </p:cNvSpPr>
            <p:nvPr/>
          </p:nvSpPr>
          <p:spPr bwMode="auto">
            <a:xfrm>
              <a:off x="690" y="4094"/>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Arka Kapılar(Back Doors)</a:t>
              </a:r>
              <a:endParaRPr lang="tr-TR" altLang="tr-TR" sz="1800">
                <a:latin typeface="Arial" panose="020B0604020202020204" pitchFamily="34" charset="0"/>
                <a:cs typeface="Arial" panose="020B0604020202020204" pitchFamily="34" charset="0"/>
              </a:endParaRPr>
            </a:p>
          </p:txBody>
        </p:sp>
        <p:sp>
          <p:nvSpPr>
            <p:cNvPr id="20490" name="Rectangle 14"/>
            <p:cNvSpPr>
              <a:spLocks noChangeArrowheads="1"/>
            </p:cNvSpPr>
            <p:nvPr/>
          </p:nvSpPr>
          <p:spPr bwMode="auto">
            <a:xfrm>
              <a:off x="690" y="4736"/>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Tarayıcı Soyma(Browser Hijacking)</a:t>
              </a:r>
              <a:endParaRPr lang="tr-TR" altLang="tr-TR" sz="1800">
                <a:latin typeface="Arial" panose="020B0604020202020204" pitchFamily="34" charset="0"/>
                <a:cs typeface="Arial" panose="020B0604020202020204" pitchFamily="34" charset="0"/>
              </a:endParaRPr>
            </a:p>
          </p:txBody>
        </p:sp>
        <p:sp>
          <p:nvSpPr>
            <p:cNvPr id="20491" name="Rectangle 13"/>
            <p:cNvSpPr>
              <a:spLocks noChangeArrowheads="1"/>
            </p:cNvSpPr>
            <p:nvPr/>
          </p:nvSpPr>
          <p:spPr bwMode="auto">
            <a:xfrm>
              <a:off x="690" y="5358"/>
              <a:ext cx="3600" cy="72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Korunmasızlık S</a:t>
              </a:r>
              <a:r>
                <a:rPr lang="tr-TR" altLang="tr-TR" sz="1100">
                  <a:latin typeface="Calibri" panose="020F0502020204030204" pitchFamily="34" charset="0"/>
                  <a:cs typeface="Times New Roman" panose="02020603050405020304" pitchFamily="18" charset="0"/>
                </a:rPr>
                <a:t>ö</a:t>
              </a:r>
              <a:r>
                <a:rPr lang="tr-TR" altLang="tr-TR" sz="1100">
                  <a:latin typeface="Times New Roman" panose="02020603050405020304" pitchFamily="18" charset="0"/>
                  <a:cs typeface="Times New Roman" panose="02020603050405020304" pitchFamily="18" charset="0"/>
                </a:rPr>
                <a:t>m</a:t>
              </a:r>
              <a:r>
                <a:rPr lang="tr-TR" altLang="tr-TR" sz="1100">
                  <a:latin typeface="Calibri" panose="020F0502020204030204" pitchFamily="34" charset="0"/>
                  <a:cs typeface="Times New Roman" panose="02020603050405020304" pitchFamily="18" charset="0"/>
                </a:rPr>
                <a:t>ü</a:t>
              </a:r>
              <a:r>
                <a:rPr lang="tr-TR" altLang="tr-TR" sz="1100">
                  <a:latin typeface="Times New Roman" panose="02020603050405020304" pitchFamily="18" charset="0"/>
                  <a:cs typeface="Times New Roman" panose="02020603050405020304" pitchFamily="18" charset="0"/>
                </a:rPr>
                <a:t>r</a:t>
              </a:r>
              <a:r>
                <a:rPr lang="tr-TR" altLang="tr-TR" sz="1100">
                  <a:latin typeface="Calibri" panose="020F0502020204030204" pitchFamily="34" charset="0"/>
                  <a:cs typeface="Times New Roman" panose="02020603050405020304" pitchFamily="18" charset="0"/>
                </a:rPr>
                <a:t>ü</a:t>
              </a:r>
              <a:r>
                <a:rPr lang="tr-TR" altLang="tr-TR" sz="1100">
                  <a:latin typeface="Times New Roman" panose="02020603050405020304" pitchFamily="18" charset="0"/>
                  <a:cs typeface="Times New Roman" panose="02020603050405020304" pitchFamily="18" charset="0"/>
                </a:rPr>
                <a:t>c</a:t>
              </a:r>
              <a:r>
                <a:rPr lang="tr-TR" altLang="tr-TR" sz="1100">
                  <a:latin typeface="Calibri" panose="020F0502020204030204" pitchFamily="34" charset="0"/>
                  <a:cs typeface="Times New Roman" panose="02020603050405020304" pitchFamily="18" charset="0"/>
                </a:rPr>
                <a:t>ü</a:t>
              </a:r>
              <a:r>
                <a:rPr lang="tr-TR" altLang="tr-TR" sz="1100">
                  <a:latin typeface="Times New Roman" panose="02020603050405020304" pitchFamily="18" charset="0"/>
                  <a:cs typeface="Times New Roman" panose="02020603050405020304" pitchFamily="18" charset="0"/>
                </a:rPr>
                <a:t>leri(Exploit)</a:t>
              </a:r>
              <a:endParaRPr lang="tr-TR" altLang="tr-TR" sz="1800">
                <a:latin typeface="Arial" panose="020B0604020202020204" pitchFamily="34" charset="0"/>
                <a:cs typeface="Arial" panose="020B0604020202020204" pitchFamily="34" charset="0"/>
              </a:endParaRPr>
            </a:p>
          </p:txBody>
        </p:sp>
        <p:cxnSp>
          <p:nvCxnSpPr>
            <p:cNvPr id="20492" name="AutoShape 12"/>
            <p:cNvCxnSpPr>
              <a:cxnSpLocks noChangeShapeType="1"/>
            </p:cNvCxnSpPr>
            <p:nvPr/>
          </p:nvCxnSpPr>
          <p:spPr bwMode="auto">
            <a:xfrm>
              <a:off x="5091" y="2230"/>
              <a:ext cx="0" cy="356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0493" name="Rectangle 11"/>
            <p:cNvSpPr>
              <a:spLocks noChangeArrowheads="1"/>
            </p:cNvSpPr>
            <p:nvPr/>
          </p:nvSpPr>
          <p:spPr bwMode="auto">
            <a:xfrm>
              <a:off x="5964" y="2853"/>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Solucanlar(Worms)</a:t>
              </a:r>
              <a:endParaRPr lang="tr-TR" altLang="tr-TR" sz="1800">
                <a:latin typeface="Arial" panose="020B0604020202020204" pitchFamily="34" charset="0"/>
                <a:cs typeface="Arial" panose="020B0604020202020204" pitchFamily="34" charset="0"/>
              </a:endParaRPr>
            </a:p>
          </p:txBody>
        </p:sp>
        <p:sp>
          <p:nvSpPr>
            <p:cNvPr id="20494" name="Rectangle 10"/>
            <p:cNvSpPr>
              <a:spLocks noChangeArrowheads="1"/>
            </p:cNvSpPr>
            <p:nvPr/>
          </p:nvSpPr>
          <p:spPr bwMode="auto">
            <a:xfrm>
              <a:off x="5964" y="3467"/>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Casus Yazılım(Spyware)</a:t>
              </a:r>
              <a:endParaRPr lang="tr-TR" altLang="tr-TR" sz="1800">
                <a:latin typeface="Arial" panose="020B0604020202020204" pitchFamily="34" charset="0"/>
                <a:cs typeface="Arial" panose="020B0604020202020204" pitchFamily="34" charset="0"/>
              </a:endParaRPr>
            </a:p>
          </p:txBody>
        </p:sp>
        <p:sp>
          <p:nvSpPr>
            <p:cNvPr id="20495" name="Rectangle 9"/>
            <p:cNvSpPr>
              <a:spLocks noChangeArrowheads="1"/>
            </p:cNvSpPr>
            <p:nvPr/>
          </p:nvSpPr>
          <p:spPr bwMode="auto">
            <a:xfrm>
              <a:off x="5964" y="4095"/>
              <a:ext cx="3600" cy="727"/>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Klavye Dinleme Sistemleri(Keylogger)</a:t>
              </a:r>
              <a:endParaRPr lang="tr-TR" altLang="tr-TR" sz="1800">
                <a:latin typeface="Arial" panose="020B0604020202020204" pitchFamily="34" charset="0"/>
                <a:cs typeface="Arial" panose="020B0604020202020204" pitchFamily="34" charset="0"/>
              </a:endParaRPr>
            </a:p>
          </p:txBody>
        </p:sp>
        <p:sp>
          <p:nvSpPr>
            <p:cNvPr id="20496" name="Rectangle 8"/>
            <p:cNvSpPr>
              <a:spLocks noChangeArrowheads="1"/>
            </p:cNvSpPr>
            <p:nvPr/>
          </p:nvSpPr>
          <p:spPr bwMode="auto">
            <a:xfrm>
              <a:off x="5964" y="4822"/>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K</a:t>
              </a:r>
              <a:r>
                <a:rPr lang="tr-TR" altLang="tr-TR" sz="1100">
                  <a:latin typeface="Calibri" panose="020F0502020204030204" pitchFamily="34" charset="0"/>
                  <a:cs typeface="Times New Roman" panose="02020603050405020304" pitchFamily="18" charset="0"/>
                </a:rPr>
                <a:t>ö</a:t>
              </a:r>
              <a:r>
                <a:rPr lang="tr-TR" altLang="tr-TR" sz="1100">
                  <a:latin typeface="Times New Roman" panose="02020603050405020304" pitchFamily="18" charset="0"/>
                  <a:cs typeface="Times New Roman" panose="02020603050405020304" pitchFamily="18" charset="0"/>
                </a:rPr>
                <a:t>k Kullanıcı Takımları(Rootkits)</a:t>
              </a:r>
              <a:endParaRPr lang="tr-TR" altLang="tr-TR" sz="1800">
                <a:latin typeface="Arial" panose="020B0604020202020204" pitchFamily="34" charset="0"/>
                <a:cs typeface="Arial" panose="020B0604020202020204" pitchFamily="34" charset="0"/>
              </a:endParaRPr>
            </a:p>
          </p:txBody>
        </p:sp>
        <p:sp>
          <p:nvSpPr>
            <p:cNvPr id="20497" name="Rectangle 7"/>
            <p:cNvSpPr>
              <a:spLocks noChangeArrowheads="1"/>
            </p:cNvSpPr>
            <p:nvPr/>
          </p:nvSpPr>
          <p:spPr bwMode="auto">
            <a:xfrm>
              <a:off x="5964" y="5444"/>
              <a:ext cx="3600" cy="630"/>
            </a:xfrm>
            <a:prstGeom prst="rect">
              <a:avLst/>
            </a:prstGeom>
            <a:solidFill>
              <a:srgbClr val="FFFFFF"/>
            </a:solidFill>
            <a:ln w="9525">
              <a:solidFill>
                <a:srgbClr val="000000"/>
              </a:solidFill>
              <a:miter lim="800000"/>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eaLnBrk="1" hangingPunct="1"/>
              <a:r>
                <a:rPr lang="tr-TR" altLang="tr-TR" sz="1100">
                  <a:latin typeface="Times New Roman" panose="02020603050405020304" pitchFamily="18" charset="0"/>
                  <a:cs typeface="Times New Roman" panose="02020603050405020304" pitchFamily="18" charset="0"/>
                </a:rPr>
                <a:t>Tavşanlar(Wabbits)</a:t>
              </a:r>
              <a:endParaRPr lang="tr-TR" altLang="tr-TR" sz="1800">
                <a:latin typeface="Arial" panose="020B0604020202020204" pitchFamily="34" charset="0"/>
                <a:cs typeface="Arial" panose="020B0604020202020204" pitchFamily="34" charset="0"/>
              </a:endParaRPr>
            </a:p>
          </p:txBody>
        </p:sp>
        <p:cxnSp>
          <p:nvCxnSpPr>
            <p:cNvPr id="20498" name="AutoShape 6"/>
            <p:cNvCxnSpPr>
              <a:cxnSpLocks noChangeShapeType="1"/>
            </p:cNvCxnSpPr>
            <p:nvPr/>
          </p:nvCxnSpPr>
          <p:spPr bwMode="auto">
            <a:xfrm>
              <a:off x="4290" y="3215"/>
              <a:ext cx="167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0499" name="AutoShape 5"/>
            <p:cNvCxnSpPr>
              <a:cxnSpLocks noChangeShapeType="1"/>
            </p:cNvCxnSpPr>
            <p:nvPr/>
          </p:nvCxnSpPr>
          <p:spPr bwMode="auto">
            <a:xfrm>
              <a:off x="4290" y="3784"/>
              <a:ext cx="167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0500" name="AutoShape 4"/>
            <p:cNvCxnSpPr>
              <a:cxnSpLocks noChangeShapeType="1"/>
            </p:cNvCxnSpPr>
            <p:nvPr/>
          </p:nvCxnSpPr>
          <p:spPr bwMode="auto">
            <a:xfrm>
              <a:off x="4290" y="4370"/>
              <a:ext cx="167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0501" name="AutoShape 3"/>
            <p:cNvCxnSpPr>
              <a:cxnSpLocks noChangeShapeType="1"/>
            </p:cNvCxnSpPr>
            <p:nvPr/>
          </p:nvCxnSpPr>
          <p:spPr bwMode="auto">
            <a:xfrm>
              <a:off x="4290" y="5073"/>
              <a:ext cx="167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0502" name="AutoShape 2"/>
            <p:cNvCxnSpPr>
              <a:cxnSpLocks noChangeShapeType="1"/>
            </p:cNvCxnSpPr>
            <p:nvPr/>
          </p:nvCxnSpPr>
          <p:spPr bwMode="auto">
            <a:xfrm>
              <a:off x="4290" y="5795"/>
              <a:ext cx="167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sp>
        <p:nvSpPr>
          <p:cNvPr id="20484" name="23 Metin kutusu"/>
          <p:cNvSpPr txBox="1">
            <a:spLocks noChangeArrowheads="1"/>
          </p:cNvSpPr>
          <p:nvPr/>
        </p:nvSpPr>
        <p:spPr bwMode="auto">
          <a:xfrm>
            <a:off x="3667125" y="5786439"/>
            <a:ext cx="46434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ctr"/>
            <a:r>
              <a:rPr lang="tr-TR" altLang="tr-TR" b="1" dirty="0" smtClean="0"/>
              <a:t>Şekil </a:t>
            </a:r>
            <a:r>
              <a:rPr lang="tr-TR" altLang="tr-TR" b="1" dirty="0"/>
              <a:t>1.</a:t>
            </a:r>
            <a:r>
              <a:rPr lang="tr-TR" altLang="tr-TR" dirty="0"/>
              <a:t> Kötücül Yazılım Ana Türleri</a:t>
            </a:r>
          </a:p>
          <a:p>
            <a:endParaRPr lang="tr-TR" altLang="tr-TR" dirty="0"/>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14</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Kötücül Casus Yazılımlar)</a:t>
            </a:r>
            <a:endParaRPr lang="tr-TR" sz="2800" dirty="0"/>
          </a:p>
        </p:txBody>
      </p:sp>
      <p:sp>
        <p:nvSpPr>
          <p:cNvPr id="21507" name="2 İçerik Yer Tutucusu"/>
          <p:cNvSpPr>
            <a:spLocks noGrp="1"/>
          </p:cNvSpPr>
          <p:nvPr>
            <p:ph idx="1"/>
          </p:nvPr>
        </p:nvSpPr>
        <p:spPr/>
        <p:txBody>
          <a:bodyPr/>
          <a:lstStyle/>
          <a:p>
            <a:pPr>
              <a:buFont typeface="Wingdings" pitchFamily="2" charset="2"/>
              <a:buNone/>
            </a:pPr>
            <a:r>
              <a:rPr lang="tr-TR" altLang="tr-TR" smtClean="0"/>
              <a:t> </a:t>
            </a:r>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graphicFrame>
        <p:nvGraphicFramePr>
          <p:cNvPr id="6" name="3 İçerik Yer Tutucusu"/>
          <p:cNvGraphicFramePr>
            <a:graphicFrameLocks noGrp="1"/>
          </p:cNvGraphicFramePr>
          <p:nvPr/>
        </p:nvGraphicFramePr>
        <p:xfrm>
          <a:off x="2952750" y="1928814"/>
          <a:ext cx="6072188" cy="3724275"/>
        </p:xfrm>
        <a:graphic>
          <a:graphicData uri="http://schemas.openxmlformats.org/drawingml/2006/table">
            <a:tbl>
              <a:tblPr/>
              <a:tblGrid>
                <a:gridCol w="1901825">
                  <a:extLst>
                    <a:ext uri="{9D8B030D-6E8A-4147-A177-3AD203B41FA5}">
                      <a16:colId xmlns:a16="http://schemas.microsoft.com/office/drawing/2014/main" val="20000"/>
                    </a:ext>
                  </a:extLst>
                </a:gridCol>
                <a:gridCol w="1227138">
                  <a:extLst>
                    <a:ext uri="{9D8B030D-6E8A-4147-A177-3AD203B41FA5}">
                      <a16:colId xmlns:a16="http://schemas.microsoft.com/office/drawing/2014/main" val="20001"/>
                    </a:ext>
                  </a:extLst>
                </a:gridCol>
                <a:gridCol w="1979612">
                  <a:extLst>
                    <a:ext uri="{9D8B030D-6E8A-4147-A177-3AD203B41FA5}">
                      <a16:colId xmlns:a16="http://schemas.microsoft.com/office/drawing/2014/main" val="20002"/>
                    </a:ext>
                  </a:extLst>
                </a:gridCol>
                <a:gridCol w="963613">
                  <a:extLst>
                    <a:ext uri="{9D8B030D-6E8A-4147-A177-3AD203B41FA5}">
                      <a16:colId xmlns:a16="http://schemas.microsoft.com/office/drawing/2014/main" val="20003"/>
                    </a:ext>
                  </a:extLst>
                </a:gridCol>
              </a:tblGrid>
              <a:tr h="219075">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VİRÜS İSMİ</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TİPİ</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KARIŞTIĞI OLAYLAR</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YÜZDE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Win32/Ska</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140</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13.28%</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Laroux</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124</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11.76%</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Marker</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122</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11.57%</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Ethan</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69</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6.55%</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Class</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59</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5.60%</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Win32/Pretty</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52</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4.93%</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Win32/NewApt</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48</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4.55%</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Melissa</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47</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4.46%</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Tristate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44</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4.17%</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Freelinks</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Script</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42</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3.98%</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Win32/Babylonia</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32</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3.04%</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Cap</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31</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2.94%</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Win32/Fix</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31</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2.94%</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Thus</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Macro</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29</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2.75%</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Win32/Explore.Zip</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21</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1.99%</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1907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Win95/CIH</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File</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19</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1.80%</a:t>
                      </a:r>
                      <a:endParaRPr kumimoji="0" lang="tr-TR" sz="11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bl>
          </a:graphicData>
        </a:graphic>
      </p:graphicFrame>
      <p:sp>
        <p:nvSpPr>
          <p:cNvPr id="21600" name="6 Dikdörtgen"/>
          <p:cNvSpPr>
            <a:spLocks noChangeArrowheads="1"/>
          </p:cNvSpPr>
          <p:nvPr/>
        </p:nvSpPr>
        <p:spPr bwMode="auto">
          <a:xfrm>
            <a:off x="4810125" y="5786439"/>
            <a:ext cx="24384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r>
              <a:rPr lang="tr-TR" altLang="tr-TR" b="1" dirty="0" smtClean="0"/>
              <a:t>Şekil </a:t>
            </a:r>
            <a:r>
              <a:rPr lang="tr-TR" altLang="tr-TR" b="1" dirty="0"/>
              <a:t>2.</a:t>
            </a:r>
            <a:r>
              <a:rPr lang="tr-TR" altLang="tr-TR" dirty="0"/>
              <a:t> En Meşhur Virüsler </a:t>
            </a: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15</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Kötücül Casus Yazılımlar)</a:t>
            </a:r>
            <a:endParaRPr lang="tr-TR" dirty="0"/>
          </a:p>
        </p:txBody>
      </p:sp>
      <p:sp>
        <p:nvSpPr>
          <p:cNvPr id="22531" name="2 İçerik Yer Tutucusu"/>
          <p:cNvSpPr>
            <a:spLocks noGrp="1"/>
          </p:cNvSpPr>
          <p:nvPr>
            <p:ph idx="1"/>
          </p:nvPr>
        </p:nvSpPr>
        <p:spPr/>
        <p:txBody>
          <a:bodyPr/>
          <a:lstStyle/>
          <a:p>
            <a:pPr>
              <a:buFont typeface="Wingdings" pitchFamily="2" charset="2"/>
              <a:buNone/>
            </a:pPr>
            <a:r>
              <a:rPr lang="tr-TR" altLang="tr-TR" dirty="0" smtClean="0"/>
              <a:t>Yeni kötücül yazılımlardan bir kısmı şunlardır:</a:t>
            </a:r>
          </a:p>
          <a:p>
            <a:pPr>
              <a:buFont typeface="Wingdings" panose="05000000000000000000" pitchFamily="2" charset="2"/>
              <a:buChar char="§"/>
            </a:pPr>
            <a:r>
              <a:rPr lang="tr-TR" altLang="tr-TR" dirty="0" smtClean="0"/>
              <a:t>sazan avlama (</a:t>
            </a:r>
            <a:r>
              <a:rPr lang="tr-TR" altLang="tr-TR" dirty="0" err="1" smtClean="0"/>
              <a:t>phishing</a:t>
            </a:r>
            <a:r>
              <a:rPr lang="tr-TR" altLang="tr-TR" dirty="0" smtClean="0"/>
              <a:t>), </a:t>
            </a:r>
          </a:p>
          <a:p>
            <a:pPr>
              <a:buFont typeface="Wingdings" panose="05000000000000000000" pitchFamily="2" charset="2"/>
              <a:buChar char="§"/>
            </a:pPr>
            <a:r>
              <a:rPr lang="tr-TR" altLang="tr-TR" dirty="0" smtClean="0"/>
              <a:t>koklayıcı (</a:t>
            </a:r>
            <a:r>
              <a:rPr lang="tr-TR" altLang="tr-TR" dirty="0" err="1" smtClean="0"/>
              <a:t>sniffer</a:t>
            </a:r>
            <a:r>
              <a:rPr lang="tr-TR" altLang="tr-TR" dirty="0" smtClean="0"/>
              <a:t>), </a:t>
            </a:r>
          </a:p>
          <a:p>
            <a:pPr>
              <a:buFont typeface="Wingdings" panose="05000000000000000000" pitchFamily="2" charset="2"/>
              <a:buChar char="§"/>
            </a:pPr>
            <a:r>
              <a:rPr lang="tr-TR" altLang="tr-TR" dirty="0" smtClean="0"/>
              <a:t>kandırıcı (</a:t>
            </a:r>
            <a:r>
              <a:rPr lang="tr-TR" altLang="tr-TR" dirty="0" err="1" smtClean="0"/>
              <a:t>spoofer</a:t>
            </a:r>
            <a:r>
              <a:rPr lang="tr-TR" altLang="tr-TR" dirty="0" smtClean="0"/>
              <a:t>)</a:t>
            </a:r>
          </a:p>
          <a:p>
            <a:pPr>
              <a:buFont typeface="Wingdings" panose="05000000000000000000" pitchFamily="2" charset="2"/>
              <a:buChar char="§"/>
            </a:pPr>
            <a:r>
              <a:rPr lang="tr-TR" altLang="tr-TR" dirty="0" smtClean="0"/>
              <a:t>şifre kırıcılar (</a:t>
            </a:r>
            <a:r>
              <a:rPr lang="tr-TR" altLang="tr-TR" dirty="0" err="1" smtClean="0"/>
              <a:t>password</a:t>
            </a:r>
            <a:r>
              <a:rPr lang="tr-TR" altLang="tr-TR" dirty="0" smtClean="0"/>
              <a:t> cracker), </a:t>
            </a:r>
          </a:p>
          <a:p>
            <a:pPr>
              <a:buFont typeface="Wingdings" panose="05000000000000000000" pitchFamily="2" charset="2"/>
              <a:buChar char="§"/>
            </a:pPr>
            <a:r>
              <a:rPr lang="tr-TR" altLang="tr-TR" dirty="0" smtClean="0"/>
              <a:t>reklâm yazılım(</a:t>
            </a:r>
            <a:r>
              <a:rPr lang="tr-TR" altLang="tr-TR" dirty="0" err="1" smtClean="0"/>
              <a:t>adware</a:t>
            </a:r>
            <a:r>
              <a:rPr lang="tr-TR" altLang="tr-TR" dirty="0" smtClean="0"/>
              <a:t>),</a:t>
            </a:r>
          </a:p>
          <a:p>
            <a:pPr>
              <a:buFont typeface="Wingdings" panose="05000000000000000000" pitchFamily="2" charset="2"/>
              <a:buChar char="§"/>
            </a:pPr>
            <a:r>
              <a:rPr lang="tr-TR" altLang="tr-TR" dirty="0" smtClean="0"/>
              <a:t>ağ taşkını (</a:t>
            </a:r>
            <a:r>
              <a:rPr lang="tr-TR" altLang="tr-TR" dirty="0" err="1" smtClean="0"/>
              <a:t>flooder</a:t>
            </a:r>
            <a:r>
              <a:rPr lang="tr-TR" altLang="tr-TR" dirty="0" smtClean="0"/>
              <a:t>), </a:t>
            </a:r>
          </a:p>
          <a:p>
            <a:pPr>
              <a:buFont typeface="Wingdings" pitchFamily="2" charset="2"/>
              <a:buNone/>
            </a:pPr>
            <a:r>
              <a:rPr lang="tr-TR" altLang="tr-TR" dirty="0" smtClean="0"/>
              <a:t> </a:t>
            </a:r>
            <a:r>
              <a:rPr lang="tr-TR" altLang="tr-TR" dirty="0" smtClean="0"/>
              <a:t>bununla </a:t>
            </a:r>
            <a:r>
              <a:rPr lang="tr-TR" altLang="tr-TR" dirty="0" smtClean="0"/>
              <a:t>beraber daha birçok yeni kötücül yazılımın varlığından bahsedilmektedir</a:t>
            </a:r>
            <a:r>
              <a:rPr lang="tr-TR" altLang="tr-TR" dirty="0" smtClean="0"/>
              <a:t>.</a:t>
            </a:r>
            <a:endParaRPr lang="tr-TR" altLang="tr-TR" dirty="0" smtClean="0"/>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16</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b="1" dirty="0" smtClean="0"/>
              <a:t>Kötücül </a:t>
            </a:r>
            <a:r>
              <a:rPr lang="tr-TR" b="1" dirty="0"/>
              <a:t>Casus Yazılımların Bulaşma </a:t>
            </a:r>
            <a:r>
              <a:rPr lang="tr-TR" b="1" dirty="0" smtClean="0"/>
              <a:t>Yöntemleri</a:t>
            </a:r>
            <a:endParaRPr lang="tr-TR" dirty="0"/>
          </a:p>
        </p:txBody>
      </p:sp>
      <p:sp>
        <p:nvSpPr>
          <p:cNvPr id="23555" name="2 İçerik Yer Tutucusu"/>
          <p:cNvSpPr>
            <a:spLocks noGrp="1"/>
          </p:cNvSpPr>
          <p:nvPr>
            <p:ph idx="1"/>
          </p:nvPr>
        </p:nvSpPr>
        <p:spPr/>
        <p:txBody>
          <a:bodyPr/>
          <a:lstStyle/>
          <a:p>
            <a:pPr algn="just"/>
            <a:r>
              <a:rPr lang="tr-TR" altLang="tr-TR" smtClean="0"/>
              <a:t>Çoğunlukla ücretsiz dağıtılan uçtan uça dosya paylaşımı (P2P) programları, ekran koruyucular ve oyunlar içine casus yazılım bohçalanması ile bulaşma,</a:t>
            </a:r>
          </a:p>
          <a:p>
            <a:pPr algn="just"/>
            <a:r>
              <a:rPr lang="tr-TR" altLang="tr-TR" smtClean="0"/>
              <a:t>Faydalı bir yazılım kurulumunun yanında; dosya, klasör ve sistem kütüğü isimlerini zararsız, bilindik veya sisteme ait isimler vererek saptanmasını ve sistemden kaldırılmasını zorlaştırarak sisteme yerleşme,</a:t>
            </a:r>
          </a:p>
          <a:p>
            <a:pPr algn="just"/>
            <a:r>
              <a:rPr lang="tr-TR" altLang="tr-TR" smtClean="0"/>
              <a:t>Uç kullanıcı lisans sözleşmelerinde yanıltıcı veya eksik bildirim ile kullanıcıya zararlı bir yazılımı bilgisayarına kurdurtma,</a:t>
            </a:r>
          </a:p>
          <a:p>
            <a:endParaRPr lang="tr-TR" altLang="tr-TR"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17</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b="1" dirty="0" smtClean="0"/>
              <a:t>(</a:t>
            </a:r>
            <a:r>
              <a:rPr lang="tr-TR" b="1" dirty="0"/>
              <a:t>Kötücül Casus Yazılımların Bulaşma Yöntemleri)</a:t>
            </a:r>
            <a:endParaRPr lang="tr-TR" dirty="0"/>
          </a:p>
        </p:txBody>
      </p:sp>
      <p:sp>
        <p:nvSpPr>
          <p:cNvPr id="24579" name="2 İçerik Yer Tutucusu"/>
          <p:cNvSpPr>
            <a:spLocks noGrp="1"/>
          </p:cNvSpPr>
          <p:nvPr>
            <p:ph idx="1"/>
          </p:nvPr>
        </p:nvSpPr>
        <p:spPr/>
        <p:txBody>
          <a:bodyPr/>
          <a:lstStyle/>
          <a:p>
            <a:pPr algn="just"/>
            <a:r>
              <a:rPr lang="tr-TR" altLang="tr-TR" smtClean="0"/>
              <a:t>Herhangi bir programın kurulumu sırasında, aslında casus yazılım özelliği taşıyan başka yardımcı ve ek yazılımların kullanıcıya belirtilerek kurdurulması,</a:t>
            </a:r>
          </a:p>
          <a:p>
            <a:pPr algn="just"/>
            <a:r>
              <a:rPr lang="tr-TR" altLang="tr-TR" smtClean="0"/>
              <a:t>E-posta dosya eklentisi ile e-posta’da verilen bir web adresine gidildiğinde veya doğrudan HTML içerikli e-postaların okunması ile casus yazılım bulaşması,</a:t>
            </a:r>
          </a:p>
          <a:p>
            <a:pPr algn="just"/>
            <a:r>
              <a:rPr lang="tr-TR" altLang="tr-TR" smtClean="0"/>
              <a:t>İnternet tarayıcılarında bulunan korunmasızlık ve açıklardan yararlanarak kurulum,</a:t>
            </a:r>
          </a:p>
          <a:p>
            <a:pPr algn="just"/>
            <a:r>
              <a:rPr lang="tr-TR" altLang="tr-TR" smtClean="0"/>
              <a:t>Özellikle internet üzerinden kullanıcıyı aldatıcı mesajlarla yanıltıp; her hangi bir casus yazılımın kurulumunun başlatılması,</a:t>
            </a:r>
          </a:p>
          <a:p>
            <a:endParaRPr lang="tr-TR" altLang="tr-TR"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18</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b="1" dirty="0" smtClean="0"/>
              <a:t>(</a:t>
            </a:r>
            <a:r>
              <a:rPr lang="tr-TR" b="1" dirty="0"/>
              <a:t>Kötücül Casus Yazılımların Bulaşma Yöntemleri)</a:t>
            </a:r>
            <a:endParaRPr lang="tr-TR" dirty="0"/>
          </a:p>
        </p:txBody>
      </p:sp>
      <p:sp>
        <p:nvSpPr>
          <p:cNvPr id="25603" name="2 İçerik Yer Tutucusu"/>
          <p:cNvSpPr>
            <a:spLocks noGrp="1"/>
          </p:cNvSpPr>
          <p:nvPr>
            <p:ph idx="1"/>
          </p:nvPr>
        </p:nvSpPr>
        <p:spPr/>
        <p:txBody>
          <a:bodyPr/>
          <a:lstStyle/>
          <a:p>
            <a:pPr algn="just"/>
            <a:r>
              <a:rPr lang="tr-TR" altLang="tr-TR" dirty="0" smtClean="0"/>
              <a:t>Çocukları ve bilinçsiz kullanıcıları aldatıcı taktikler kullanmak,</a:t>
            </a:r>
          </a:p>
          <a:p>
            <a:pPr algn="just"/>
            <a:r>
              <a:rPr lang="tr-TR" altLang="tr-TR" dirty="0" smtClean="0"/>
              <a:t>Çok çeşitli sosyal mühendislik ve insan hatası kaynaklı yöntemler, olarak özetlenebilir. </a:t>
            </a:r>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19</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altLang="tr-TR" dirty="0" smtClean="0"/>
              <a:t>Konu Başlıkları</a:t>
            </a:r>
            <a:endParaRPr lang="tr-TR" dirty="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8195" name="2 İçerik Yer Tutucusu"/>
          <p:cNvSpPr>
            <a:spLocks noGrp="1"/>
          </p:cNvSpPr>
          <p:nvPr>
            <p:ph idx="4294967295"/>
          </p:nvPr>
        </p:nvSpPr>
        <p:spPr>
          <a:xfrm>
            <a:off x="3810000" y="1270000"/>
            <a:ext cx="8382000" cy="4802188"/>
          </a:xfrm>
        </p:spPr>
        <p:txBody>
          <a:bodyPr/>
          <a:lstStyle/>
          <a:p>
            <a:pPr eaLnBrk="1" hangingPunct="1"/>
            <a:r>
              <a:rPr lang="tr-TR" altLang="tr-TR" dirty="0" smtClean="0"/>
              <a:t>Giriş</a:t>
            </a:r>
          </a:p>
          <a:p>
            <a:pPr eaLnBrk="1" hangingPunct="1"/>
            <a:r>
              <a:rPr lang="tr-TR" altLang="tr-TR" dirty="0" smtClean="0"/>
              <a:t>Bilişim Suçları </a:t>
            </a:r>
          </a:p>
          <a:p>
            <a:pPr eaLnBrk="1" hangingPunct="1"/>
            <a:r>
              <a:rPr lang="tr-TR" altLang="tr-TR" dirty="0" smtClean="0"/>
              <a:t>Bilgi ve Bilgi Güvenliği </a:t>
            </a:r>
          </a:p>
          <a:p>
            <a:pPr eaLnBrk="1" hangingPunct="1"/>
            <a:r>
              <a:rPr lang="tr-TR" altLang="tr-TR" dirty="0" smtClean="0"/>
              <a:t>Sonuç </a:t>
            </a:r>
          </a:p>
          <a:p>
            <a:pPr eaLnBrk="1" hangingPunct="1"/>
            <a:r>
              <a:rPr lang="tr-TR" altLang="tr-TR" dirty="0" smtClean="0"/>
              <a:t>Sorular</a:t>
            </a:r>
          </a:p>
          <a:p>
            <a:pPr eaLnBrk="1" hangingPunct="1"/>
            <a:r>
              <a:rPr lang="tr-TR" altLang="tr-TR" dirty="0" smtClean="0"/>
              <a:t>Kaynaklar</a:t>
            </a:r>
          </a:p>
          <a:p>
            <a:pPr>
              <a:buFont typeface="Wingdings" pitchFamily="2" charset="2"/>
              <a:buNone/>
            </a:pPr>
            <a:endParaRPr lang="tr-TR" altLang="tr-TR" dirty="0" smtClean="0"/>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2</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b="1" dirty="0" smtClean="0"/>
              <a:t>(</a:t>
            </a:r>
            <a:r>
              <a:rPr lang="tr-TR" b="1" dirty="0"/>
              <a:t>Bilgisayarlarda Kötücül Yazılımların Belirtileri)</a:t>
            </a:r>
            <a:endParaRPr lang="tr-TR" dirty="0"/>
          </a:p>
        </p:txBody>
      </p:sp>
      <p:sp>
        <p:nvSpPr>
          <p:cNvPr id="26627" name="2 İçerik Yer Tutucusu"/>
          <p:cNvSpPr>
            <a:spLocks noGrp="1"/>
          </p:cNvSpPr>
          <p:nvPr>
            <p:ph idx="1"/>
          </p:nvPr>
        </p:nvSpPr>
        <p:spPr/>
        <p:txBody>
          <a:bodyPr>
            <a:normAutofit/>
          </a:bodyPr>
          <a:lstStyle/>
          <a:p>
            <a:pPr algn="just"/>
            <a:r>
              <a:rPr lang="tr-TR" altLang="tr-TR" dirty="0"/>
              <a:t>Bilgisayarın her zamanki başarımı düşüyorsa, </a:t>
            </a:r>
          </a:p>
          <a:p>
            <a:pPr algn="just"/>
            <a:r>
              <a:rPr lang="tr-TR" altLang="tr-TR" dirty="0"/>
              <a:t>İnternet üzerinde tarayıcı ile sörf ederken istenmedik siteler açılıyorsa,</a:t>
            </a:r>
          </a:p>
          <a:p>
            <a:pPr algn="just"/>
            <a:r>
              <a:rPr lang="tr-TR" altLang="tr-TR" dirty="0"/>
              <a:t>İnternet tarayıcısındaki arama çubuğu bölümünde aranmak istenen anahtar kelime girildiğinde ayarlanmış olan arama motoru yerine başka bir arama motoru arama sonuçlarını gösteriyorsa,</a:t>
            </a:r>
          </a:p>
          <a:p>
            <a:pPr algn="just"/>
            <a:r>
              <a:rPr lang="tr-TR" altLang="tr-TR" dirty="0"/>
              <a:t>İnternet tarayıcısındaki Sık Kullanılanlar (</a:t>
            </a:r>
            <a:r>
              <a:rPr lang="tr-TR" altLang="tr-TR" dirty="0" err="1"/>
              <a:t>Favorites</a:t>
            </a:r>
            <a:r>
              <a:rPr lang="tr-TR" altLang="tr-TR" dirty="0"/>
              <a:t>) veya Yer İmi (</a:t>
            </a:r>
            <a:r>
              <a:rPr lang="tr-TR" altLang="tr-TR" dirty="0" err="1"/>
              <a:t>Bookmark</a:t>
            </a:r>
            <a:r>
              <a:rPr lang="tr-TR" altLang="tr-TR" dirty="0"/>
              <a:t>) bölümünde yabancı sitelere bağlantılar eklenmişse,</a:t>
            </a:r>
          </a:p>
          <a:p>
            <a:pPr algn="just"/>
            <a:r>
              <a:rPr lang="tr-TR" altLang="tr-TR" dirty="0"/>
              <a:t>İnternet tarayıcısının başlangıçta gösterdiği site olan “Başlangıç Sayfası” (Home </a:t>
            </a:r>
            <a:r>
              <a:rPr lang="tr-TR" altLang="tr-TR" dirty="0" err="1"/>
              <a:t>Page</a:t>
            </a:r>
            <a:r>
              <a:rPr lang="tr-TR" altLang="tr-TR" dirty="0"/>
              <a:t>), ayarlanandan başka bir siteyi gösteriyorsa ve bu ayar tekrar düzeltildiğinde yine farklı siteler açılışta ortaya çıkıyorsa,</a:t>
            </a:r>
          </a:p>
          <a:p>
            <a:endParaRPr lang="tr-TR" altLang="tr-TR" dirty="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20</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b="1" dirty="0" smtClean="0"/>
              <a:t>(</a:t>
            </a:r>
            <a:r>
              <a:rPr lang="tr-TR" b="1" dirty="0"/>
              <a:t>Bilgisayarlarda Kötücül Yazılımların Belirtileri)</a:t>
            </a:r>
            <a:endParaRPr lang="tr-TR" dirty="0"/>
          </a:p>
        </p:txBody>
      </p:sp>
      <p:sp>
        <p:nvSpPr>
          <p:cNvPr id="27651" name="2 İçerik Yer Tutucusu"/>
          <p:cNvSpPr>
            <a:spLocks noGrp="1"/>
          </p:cNvSpPr>
          <p:nvPr>
            <p:ph idx="1"/>
          </p:nvPr>
        </p:nvSpPr>
        <p:spPr/>
        <p:txBody>
          <a:bodyPr>
            <a:normAutofit/>
          </a:bodyPr>
          <a:lstStyle/>
          <a:p>
            <a:pPr algn="just"/>
            <a:r>
              <a:rPr lang="tr-TR" altLang="tr-TR" dirty="0"/>
              <a:t>İnternet tarayıcısında daha önce olmayan araç çubukları varsa,</a:t>
            </a:r>
          </a:p>
          <a:p>
            <a:pPr algn="just"/>
            <a:r>
              <a:rPr lang="tr-TR" altLang="tr-TR" dirty="0"/>
              <a:t>Sistem tepsisinde (</a:t>
            </a:r>
            <a:r>
              <a:rPr lang="tr-TR" altLang="tr-TR" dirty="0" err="1"/>
              <a:t>system</a:t>
            </a:r>
            <a:r>
              <a:rPr lang="tr-TR" altLang="tr-TR" dirty="0"/>
              <a:t> </a:t>
            </a:r>
            <a:r>
              <a:rPr lang="tr-TR" altLang="tr-TR" dirty="0" err="1"/>
              <a:t>tray</a:t>
            </a:r>
            <a:r>
              <a:rPr lang="tr-TR" altLang="tr-TR" dirty="0"/>
              <a:t>) daha önce bilinmeyen bir simge varsa,</a:t>
            </a:r>
          </a:p>
          <a:p>
            <a:pPr algn="just"/>
            <a:r>
              <a:rPr lang="tr-TR" altLang="tr-TR" dirty="0"/>
              <a:t>İnternet’e bağlantı olmadığı durumlarda bile kullanıcı adı ile hitap eden çıkıveren (pop-</a:t>
            </a:r>
            <a:r>
              <a:rPr lang="tr-TR" altLang="tr-TR" dirty="0" err="1"/>
              <a:t>up</a:t>
            </a:r>
            <a:r>
              <a:rPr lang="tr-TR" altLang="tr-TR" dirty="0"/>
              <a:t>) reklamlar görünüyorsa,</a:t>
            </a:r>
          </a:p>
          <a:p>
            <a:pPr algn="just"/>
            <a:r>
              <a:rPr lang="tr-TR" altLang="tr-TR" dirty="0"/>
              <a:t>İnternet sayfasında bazı tuşlar çalışmıyorsa (örneğin bir web formu doldururken bir sonraki yazım alanına geçmek için kullanılan sekme (</a:t>
            </a:r>
            <a:r>
              <a:rPr lang="tr-TR" altLang="tr-TR" dirty="0" err="1"/>
              <a:t>tab</a:t>
            </a:r>
            <a:r>
              <a:rPr lang="tr-TR" altLang="tr-TR" dirty="0"/>
              <a:t>) tuşu çalışmıyorsa),</a:t>
            </a:r>
          </a:p>
          <a:p>
            <a:pPr algn="just"/>
            <a:r>
              <a:rPr lang="tr-TR" altLang="tr-TR" dirty="0"/>
              <a:t>Bilgisayar ile faal olarak çalışılmadığı bir sırada bilgisayar kasasındaki sabit disk hareketini gösteren lamba sürekli yanıp sönüyorsa,</a:t>
            </a:r>
          </a:p>
          <a:p>
            <a:endParaRPr lang="tr-TR" altLang="tr-TR" dirty="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21</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b="1" dirty="0" smtClean="0"/>
              <a:t>(</a:t>
            </a:r>
            <a:r>
              <a:rPr lang="tr-TR" b="1" dirty="0"/>
              <a:t>Bilgisayarlarda Kötücül Yazılımların Belirtileri)</a:t>
            </a:r>
            <a:endParaRPr lang="tr-TR" dirty="0"/>
          </a:p>
        </p:txBody>
      </p:sp>
      <p:sp>
        <p:nvSpPr>
          <p:cNvPr id="28675" name="2 İçerik Yer Tutucusu"/>
          <p:cNvSpPr>
            <a:spLocks noGrp="1"/>
          </p:cNvSpPr>
          <p:nvPr>
            <p:ph idx="1"/>
          </p:nvPr>
        </p:nvSpPr>
        <p:spPr/>
        <p:txBody>
          <a:bodyPr/>
          <a:lstStyle/>
          <a:p>
            <a:pPr algn="just"/>
            <a:r>
              <a:rPr lang="tr-TR" altLang="tr-TR" dirty="0" smtClean="0"/>
              <a:t>İnternet’e erişim olmadığı sırada sistem tepsisindeki ağ bağlantısını gösteren (iki bilgisayar şeklinde gösterilen) simgede veri aktarımını gösteren hareketler görülüyorsa,</a:t>
            </a:r>
          </a:p>
          <a:p>
            <a:pPr algn="just"/>
            <a:r>
              <a:rPr lang="tr-TR" altLang="tr-TR" dirty="0" smtClean="0"/>
              <a:t>CD sürücüsü kendi kendine açılıp kapanıyorsa,</a:t>
            </a:r>
          </a:p>
          <a:p>
            <a:pPr algn="just"/>
            <a:r>
              <a:rPr lang="tr-TR" altLang="tr-TR" dirty="0" smtClean="0"/>
              <a:t>Rastgele hata mesajları çıkıyorsa,</a:t>
            </a:r>
          </a:p>
          <a:p>
            <a:pPr algn="just"/>
            <a:r>
              <a:rPr lang="tr-TR" altLang="tr-TR" dirty="0" smtClean="0"/>
              <a:t>İnternet’e modem ile bağlanıp da büyük meblağlarda telefon faturası geliyorsa, sistemde çok büyük ihtimalle casus yazılım bulunmaktadır [19,26].</a:t>
            </a:r>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22</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Başlık"/>
          <p:cNvSpPr>
            <a:spLocks noGrp="1"/>
          </p:cNvSpPr>
          <p:nvPr>
            <p:ph type="title"/>
          </p:nvPr>
        </p:nvSpPr>
        <p:spPr/>
        <p:txBody>
          <a:bodyPr>
            <a:normAutofit/>
          </a:bodyPr>
          <a:lstStyle/>
          <a:p>
            <a:pPr>
              <a:defRPr/>
            </a:pPr>
            <a:r>
              <a:rPr lang="tr-TR" dirty="0"/>
              <a:t>(Bilgisayarların Kötücül Casus Yazılımlardan Korunması)</a:t>
            </a:r>
          </a:p>
        </p:txBody>
      </p:sp>
      <p:sp>
        <p:nvSpPr>
          <p:cNvPr id="29698" name="2 İçerik Yer Tutucusu"/>
          <p:cNvSpPr>
            <a:spLocks noGrp="1"/>
          </p:cNvSpPr>
          <p:nvPr>
            <p:ph idx="1"/>
          </p:nvPr>
        </p:nvSpPr>
        <p:spPr/>
        <p:txBody>
          <a:bodyPr/>
          <a:lstStyle/>
          <a:p>
            <a:pPr>
              <a:buFont typeface="Wingdings" pitchFamily="2" charset="2"/>
              <a:buNone/>
            </a:pPr>
            <a:r>
              <a:rPr lang="tr-TR" altLang="tr-TR" dirty="0"/>
              <a:t> </a:t>
            </a:r>
            <a:r>
              <a:rPr lang="tr-TR" altLang="tr-TR" dirty="0" smtClean="0"/>
              <a:t>Saldırganlar</a:t>
            </a:r>
            <a:r>
              <a:rPr lang="tr-TR" altLang="tr-TR" dirty="0" smtClean="0"/>
              <a:t>, amaçlarına ulaşmak için çok farklı teknikler içeren saldırılar </a:t>
            </a:r>
            <a:r>
              <a:rPr lang="tr-TR" altLang="tr-TR" dirty="0" smtClean="0"/>
              <a:t>gerçekleştirmektedirler. </a:t>
            </a:r>
            <a:r>
              <a:rPr lang="tr-TR" altLang="tr-TR" dirty="0" smtClean="0">
                <a:solidFill>
                  <a:srgbClr val="FF0000"/>
                </a:solidFill>
              </a:rPr>
              <a:t>Alınabilecek </a:t>
            </a:r>
            <a:r>
              <a:rPr lang="tr-TR" altLang="tr-TR" dirty="0" smtClean="0">
                <a:solidFill>
                  <a:srgbClr val="FF0000"/>
                </a:solidFill>
              </a:rPr>
              <a:t>bazı güvenlik önlemlerini </a:t>
            </a:r>
            <a:r>
              <a:rPr lang="tr-TR" altLang="tr-TR" dirty="0" smtClean="0"/>
              <a:t>gerçekleştirmek bilgisayar güvenliği açısından iyi sonuçlar verecektir. Bu güvenlik tedbirleri aşağıdaki başlıklar halinde özetlenebilir:</a:t>
            </a:r>
          </a:p>
          <a:p>
            <a:pPr algn="just"/>
            <a:r>
              <a:rPr lang="tr-TR" altLang="tr-TR" i="1" dirty="0" smtClean="0"/>
              <a:t>Kötücül Yazılımlardan Korunma</a:t>
            </a:r>
          </a:p>
          <a:p>
            <a:pPr algn="just"/>
            <a:r>
              <a:rPr lang="tr-TR" altLang="tr-TR" i="1" dirty="0" smtClean="0"/>
              <a:t>İşletim Sistemi Güncellemeleri:</a:t>
            </a:r>
            <a:endParaRPr lang="tr-TR" altLang="tr-TR" b="1" dirty="0" smtClean="0"/>
          </a:p>
          <a:p>
            <a:pPr algn="just"/>
            <a:r>
              <a:rPr lang="tr-TR" altLang="tr-TR" i="1" dirty="0" smtClean="0"/>
              <a:t>Anti-</a:t>
            </a:r>
            <a:r>
              <a:rPr lang="tr-TR" altLang="tr-TR" i="1" dirty="0" err="1" smtClean="0"/>
              <a:t>Spyware</a:t>
            </a:r>
            <a:r>
              <a:rPr lang="tr-TR" altLang="tr-TR" i="1" dirty="0" smtClean="0"/>
              <a:t> (Casus Karşı Yazılım):</a:t>
            </a:r>
            <a:endParaRPr lang="tr-TR" altLang="tr-TR" b="1" dirty="0" smtClean="0"/>
          </a:p>
          <a:p>
            <a:pPr algn="just"/>
            <a:r>
              <a:rPr lang="tr-TR" altLang="tr-TR" i="1" dirty="0" smtClean="0"/>
              <a:t>Host (Sunucu) </a:t>
            </a:r>
            <a:r>
              <a:rPr lang="tr-TR" altLang="tr-TR" i="1" dirty="0" err="1" smtClean="0"/>
              <a:t>Bloklama</a:t>
            </a:r>
            <a:endParaRPr lang="tr-TR" altLang="tr-TR" dirty="0" smtClean="0"/>
          </a:p>
        </p:txBody>
      </p:sp>
      <p:sp>
        <p:nvSpPr>
          <p:cNvPr id="2" name="Altbilgi Yer Tutucusu 1"/>
          <p:cNvSpPr>
            <a:spLocks noGrp="1"/>
          </p:cNvSpPr>
          <p:nvPr>
            <p:ph type="ftr" sz="quarter" idx="11"/>
          </p:nvPr>
        </p:nvSpPr>
        <p:spPr/>
        <p:txBody>
          <a:bodyPr/>
          <a:lstStyle/>
          <a:p>
            <a:pPr>
              <a:defRPr/>
            </a:pPr>
            <a:r>
              <a:rPr lang="en-US" altLang="tr-TR" smtClean="0"/>
              <a:t>NMYO</a:t>
            </a:r>
            <a:endParaRPr lang="en-US" altLang="tr-TR"/>
          </a:p>
        </p:txBody>
      </p:sp>
      <p:sp>
        <p:nvSpPr>
          <p:cNvPr id="3" name="Slayt Numarası Yer Tutucusu 2"/>
          <p:cNvSpPr>
            <a:spLocks noGrp="1"/>
          </p:cNvSpPr>
          <p:nvPr>
            <p:ph type="sldNum" sz="quarter" idx="12"/>
          </p:nvPr>
        </p:nvSpPr>
        <p:spPr/>
        <p:txBody>
          <a:bodyPr/>
          <a:lstStyle/>
          <a:p>
            <a:pPr>
              <a:defRPr/>
            </a:pPr>
            <a:fld id="{3DA0C4AD-580A-42AF-850B-BA6BA31795EB}" type="slidenum">
              <a:rPr lang="en-US" altLang="tr-TR" smtClean="0"/>
              <a:pPr>
                <a:defRPr/>
              </a:pPr>
              <a:t>23</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Başlık"/>
          <p:cNvSpPr>
            <a:spLocks noGrp="1"/>
          </p:cNvSpPr>
          <p:nvPr>
            <p:ph type="title"/>
          </p:nvPr>
        </p:nvSpPr>
        <p:spPr/>
        <p:txBody>
          <a:bodyPr>
            <a:normAutofit/>
          </a:bodyPr>
          <a:lstStyle/>
          <a:p>
            <a:pPr>
              <a:defRPr/>
            </a:pPr>
            <a:r>
              <a:rPr lang="tr-TR" dirty="0"/>
              <a:t>(Bilgisayarların Kötücül Casus Yazılımlardan Korunması)</a:t>
            </a:r>
          </a:p>
        </p:txBody>
      </p:sp>
      <p:sp>
        <p:nvSpPr>
          <p:cNvPr id="30722" name="2 İçerik Yer Tutucusu"/>
          <p:cNvSpPr>
            <a:spLocks noGrp="1"/>
          </p:cNvSpPr>
          <p:nvPr>
            <p:ph idx="1"/>
          </p:nvPr>
        </p:nvSpPr>
        <p:spPr/>
        <p:txBody>
          <a:bodyPr/>
          <a:lstStyle/>
          <a:p>
            <a:r>
              <a:rPr lang="tr-TR" altLang="tr-TR" i="1" smtClean="0"/>
              <a:t>E-posta kontrolü</a:t>
            </a:r>
          </a:p>
          <a:p>
            <a:r>
              <a:rPr lang="tr-TR" altLang="tr-TR" i="1" smtClean="0"/>
              <a:t>Browser (İnternet Tarayıcısı) kullanımı</a:t>
            </a:r>
          </a:p>
          <a:p>
            <a:r>
              <a:rPr lang="tr-TR" altLang="tr-TR" i="1" smtClean="0"/>
              <a:t>Ofis Programları</a:t>
            </a:r>
          </a:p>
          <a:p>
            <a:r>
              <a:rPr lang="tr-TR" altLang="tr-TR" i="1" smtClean="0"/>
              <a:t>Güvenlik Duvarı (Firewall)</a:t>
            </a:r>
          </a:p>
          <a:p>
            <a:endParaRPr lang="tr-TR" altLang="tr-TR" smtClean="0"/>
          </a:p>
        </p:txBody>
      </p:sp>
      <p:sp>
        <p:nvSpPr>
          <p:cNvPr id="2" name="Altbilgi Yer Tutucusu 1"/>
          <p:cNvSpPr>
            <a:spLocks noGrp="1"/>
          </p:cNvSpPr>
          <p:nvPr>
            <p:ph type="ftr" sz="quarter" idx="11"/>
          </p:nvPr>
        </p:nvSpPr>
        <p:spPr/>
        <p:txBody>
          <a:bodyPr/>
          <a:lstStyle/>
          <a:p>
            <a:pPr>
              <a:defRPr/>
            </a:pPr>
            <a:r>
              <a:rPr lang="en-US" altLang="tr-TR" smtClean="0"/>
              <a:t>NMYO</a:t>
            </a:r>
            <a:endParaRPr lang="en-US" altLang="tr-TR"/>
          </a:p>
        </p:txBody>
      </p:sp>
      <p:sp>
        <p:nvSpPr>
          <p:cNvPr id="3" name="Slayt Numarası Yer Tutucusu 2"/>
          <p:cNvSpPr>
            <a:spLocks noGrp="1"/>
          </p:cNvSpPr>
          <p:nvPr>
            <p:ph type="sldNum" sz="quarter" idx="12"/>
          </p:nvPr>
        </p:nvSpPr>
        <p:spPr/>
        <p:txBody>
          <a:bodyPr/>
          <a:lstStyle/>
          <a:p>
            <a:pPr>
              <a:defRPr/>
            </a:pPr>
            <a:fld id="{3DA0C4AD-580A-42AF-850B-BA6BA31795EB}" type="slidenum">
              <a:rPr lang="en-US" altLang="tr-TR" smtClean="0"/>
              <a:pPr>
                <a:defRPr/>
              </a:pPr>
              <a:t>24</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Kaynaklar</a:t>
            </a:r>
            <a:endParaRPr lang="tr-TR" dirty="0"/>
          </a:p>
        </p:txBody>
      </p:sp>
      <p:sp>
        <p:nvSpPr>
          <p:cNvPr id="72707" name="2 İçerik Yer Tutucusu"/>
          <p:cNvSpPr>
            <a:spLocks noGrp="1"/>
          </p:cNvSpPr>
          <p:nvPr>
            <p:ph idx="1"/>
          </p:nvPr>
        </p:nvSpPr>
        <p:spPr/>
        <p:txBody>
          <a:bodyPr/>
          <a:lstStyle/>
          <a:p>
            <a:r>
              <a:rPr lang="tr-TR" altLang="tr-TR" dirty="0" smtClean="0"/>
              <a:t>[1] Bu sunumdaki bilgiler DAŞ R., Bilgi Sistemleri ve Güvenliği ders notlarından alınmıştır.</a:t>
            </a:r>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25</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Giriş</a:t>
            </a:r>
            <a:endParaRPr lang="tr-TR" dirty="0"/>
          </a:p>
        </p:txBody>
      </p:sp>
      <p:sp>
        <p:nvSpPr>
          <p:cNvPr id="9219" name="2 İçerik Yer Tutucusu"/>
          <p:cNvSpPr>
            <a:spLocks noGrp="1"/>
          </p:cNvSpPr>
          <p:nvPr>
            <p:ph idx="1"/>
          </p:nvPr>
        </p:nvSpPr>
        <p:spPr/>
        <p:txBody>
          <a:bodyPr/>
          <a:lstStyle/>
          <a:p>
            <a:r>
              <a:rPr lang="tr-TR" altLang="tr-TR" dirty="0" smtClean="0"/>
              <a:t>Bilişim dünyasında bilgi ve bilgi varlıklarının öneminin gün geçtikçe artması, buna paralel olarak bilişim güvenliğinin öneminin de artmasını ortaya koymaktadır. Uluslar arası bir ağ sistemi olan internet ortamındaki verilerin veya bilgilerin korunması için donanımsal ve </a:t>
            </a:r>
            <a:r>
              <a:rPr lang="tr-TR" altLang="tr-TR" dirty="0" err="1" smtClean="0"/>
              <a:t>yazılımsal</a:t>
            </a:r>
            <a:r>
              <a:rPr lang="tr-TR" altLang="tr-TR" dirty="0" smtClean="0"/>
              <a:t> güvenlik tedbirleri alınmaktadır. Ancak, bu tedbirler sisteme veya bilişim cihazlarına yapılan saldırıları tamamen engelleyememektedir. Bu bağlamda bilişim suçlarının incelenmesi, saldırganların tespit edilmesi için birçok akademik ve ticari çalışmalar yapılmaktadır.</a:t>
            </a:r>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3</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Giriş</a:t>
            </a:r>
            <a:endParaRPr lang="tr-TR" dirty="0"/>
          </a:p>
        </p:txBody>
      </p:sp>
      <p:sp>
        <p:nvSpPr>
          <p:cNvPr id="10243" name="2 İçerik Yer Tutucusu"/>
          <p:cNvSpPr>
            <a:spLocks noGrp="1"/>
          </p:cNvSpPr>
          <p:nvPr>
            <p:ph idx="1"/>
          </p:nvPr>
        </p:nvSpPr>
        <p:spPr/>
        <p:txBody>
          <a:bodyPr/>
          <a:lstStyle/>
          <a:p>
            <a:r>
              <a:rPr lang="tr-TR" altLang="tr-TR" smtClean="0"/>
              <a:t>Bu bölümde, </a:t>
            </a:r>
            <a:r>
              <a:rPr lang="tr-TR" altLang="tr-TR" smtClean="0">
                <a:solidFill>
                  <a:srgbClr val="FF0000"/>
                </a:solidFill>
              </a:rPr>
              <a:t>bilişim suçları, bilgi ve bilgi güvenliği</a:t>
            </a:r>
            <a:r>
              <a:rPr lang="tr-TR" altLang="tr-TR" smtClean="0"/>
              <a:t> konuları genel olarak incelenmiştir. Ayrıca bu konularda bilişim suçlarına örnek teşkil edecek saldırılar belirtilmektedir.  </a:t>
            </a:r>
          </a:p>
          <a:p>
            <a:endParaRPr lang="tr-TR" altLang="tr-TR"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4</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 </a:t>
            </a:r>
            <a:r>
              <a:rPr lang="tr-TR" sz="2800" b="1" dirty="0"/>
              <a:t>(.Bilgi, Bilginin Değeri)</a:t>
            </a:r>
            <a:endParaRPr lang="tr-TR" dirty="0"/>
          </a:p>
        </p:txBody>
      </p:sp>
      <p:sp>
        <p:nvSpPr>
          <p:cNvPr id="11267" name="2 İçerik Yer Tutucusu"/>
          <p:cNvSpPr>
            <a:spLocks noGrp="1"/>
          </p:cNvSpPr>
          <p:nvPr>
            <p:ph idx="1"/>
          </p:nvPr>
        </p:nvSpPr>
        <p:spPr/>
        <p:txBody>
          <a:bodyPr/>
          <a:lstStyle/>
          <a:p>
            <a:r>
              <a:rPr lang="tr-TR" altLang="tr-TR" dirty="0" smtClean="0"/>
              <a:t>En basit tanımlaması ile </a:t>
            </a:r>
            <a:r>
              <a:rPr lang="tr-TR" altLang="tr-TR" dirty="0" smtClean="0">
                <a:solidFill>
                  <a:srgbClr val="FF0000"/>
                </a:solidFill>
              </a:rPr>
              <a:t>bilgi</a:t>
            </a:r>
            <a:r>
              <a:rPr lang="tr-TR" altLang="tr-TR" dirty="0" smtClean="0"/>
              <a:t> kişi ya da kurumlar için kıymet teşkil eden ve para gibi korunması gereken kıymetli bir </a:t>
            </a:r>
            <a:r>
              <a:rPr lang="tr-TR" altLang="tr-TR" dirty="0" smtClean="0"/>
              <a:t>metadır. </a:t>
            </a:r>
            <a:r>
              <a:rPr lang="tr-TR" altLang="tr-TR" dirty="0" smtClean="0"/>
              <a:t>Meta ifadesi ile eşya kast edilirken bunun yerine varlık ifadesi de kullanılmaktadır.</a:t>
            </a:r>
          </a:p>
          <a:p>
            <a:r>
              <a:rPr lang="tr-TR" altLang="tr-TR" dirty="0" smtClean="0"/>
              <a:t>Günümüzde bilgi ön plana çıkmış gibi gözükse de, aslında </a:t>
            </a:r>
            <a:r>
              <a:rPr lang="tr-TR" altLang="tr-TR" dirty="0" smtClean="0">
                <a:solidFill>
                  <a:srgbClr val="FF0000"/>
                </a:solidFill>
              </a:rPr>
              <a:t>bilgi</a:t>
            </a:r>
            <a:r>
              <a:rPr lang="tr-TR" altLang="tr-TR" dirty="0" smtClean="0"/>
              <a:t>; dünün ve bugünün anahtarları iken, geleceğin şekillenmesinde de her zaman anahtar rollere sahiptir.</a:t>
            </a:r>
          </a:p>
          <a:p>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5</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Bilginin Gelişim Evreleri)</a:t>
            </a:r>
            <a:endParaRPr lang="tr-TR" sz="5400" dirty="0"/>
          </a:p>
        </p:txBody>
      </p:sp>
      <p:sp>
        <p:nvSpPr>
          <p:cNvPr id="12291" name="2 İçerik Yer Tutucusu"/>
          <p:cNvSpPr>
            <a:spLocks noGrp="1"/>
          </p:cNvSpPr>
          <p:nvPr>
            <p:ph idx="1"/>
          </p:nvPr>
        </p:nvSpPr>
        <p:spPr/>
        <p:txBody>
          <a:bodyPr/>
          <a:lstStyle/>
          <a:p>
            <a:r>
              <a:rPr lang="tr-TR" altLang="tr-TR" sz="2000"/>
              <a:t>İnsan bilincinden bağımsız olarak var olanlar veya hikmete ulaşmak için veri haline gelmeye hazır doğada bulunan her şey </a:t>
            </a:r>
            <a:r>
              <a:rPr lang="tr-TR" altLang="tr-TR" sz="2000" i="1">
                <a:solidFill>
                  <a:srgbClr val="FF0000"/>
                </a:solidFill>
              </a:rPr>
              <a:t>gerçeklikdir</a:t>
            </a:r>
            <a:r>
              <a:rPr lang="tr-TR" altLang="tr-TR" sz="2000">
                <a:solidFill>
                  <a:srgbClr val="FF0000"/>
                </a:solidFill>
              </a:rPr>
              <a:t>.</a:t>
            </a:r>
          </a:p>
          <a:p>
            <a:r>
              <a:rPr lang="tr-TR" altLang="tr-TR" sz="2000"/>
              <a:t>Bilişim teknolojisi açısından </a:t>
            </a:r>
            <a:r>
              <a:rPr lang="tr-TR" altLang="tr-TR" sz="2000" i="1">
                <a:solidFill>
                  <a:srgbClr val="FF0000"/>
                </a:solidFill>
              </a:rPr>
              <a:t>veri</a:t>
            </a:r>
            <a:r>
              <a:rPr lang="tr-TR" altLang="tr-TR" sz="2000"/>
              <a:t>, bir durum hakkında, birbiriyle bağlantısı henüz kurulmamış bilinenler veya kısaca, sayısal ortamlarda bulunan ve taşınan sinyaller ve/veya bit dizeleri olarak tanımlanabilir.</a:t>
            </a:r>
          </a:p>
          <a:p>
            <a:r>
              <a:rPr lang="tr-TR" altLang="tr-TR" sz="2000" i="1">
                <a:solidFill>
                  <a:srgbClr val="FF0000"/>
                </a:solidFill>
              </a:rPr>
              <a:t>Bilgi</a:t>
            </a:r>
            <a:r>
              <a:rPr lang="tr-TR" altLang="tr-TR" sz="2000" i="1"/>
              <a:t>;</a:t>
            </a:r>
            <a:r>
              <a:rPr lang="tr-TR" altLang="tr-TR" sz="2000"/>
              <a:t> verinin belli bir anlam ifade edecek şekilde düzenlenmiş halidir. Bilgi; işlenmiş veri olarak ve bir konu hakkında var olan belirsizliği azaltan bir kaynak olarak da tanımlanabilmektedir. Kısaca, veri üzerinde yapılan uygun bütün işlemlerin (mantığa dayanan dönüşüm, ilişkiler, formüller, varsayımlar, basitleştirmeler, v.s.) çıktısı, </a:t>
            </a:r>
            <a:r>
              <a:rPr lang="tr-TR" altLang="tr-TR" sz="2000">
                <a:solidFill>
                  <a:srgbClr val="FF0000"/>
                </a:solidFill>
              </a:rPr>
              <a:t>bilgi</a:t>
            </a:r>
            <a:r>
              <a:rPr lang="tr-TR" altLang="tr-TR" sz="2000"/>
              <a:t> olarak ifade edilebilir.</a:t>
            </a:r>
          </a:p>
          <a:p>
            <a:endParaRPr lang="tr-TR" altLang="tr-TR" sz="200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6</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Bilginin Gelişim Evreleri)</a:t>
            </a:r>
            <a:endParaRPr lang="tr-TR" dirty="0"/>
          </a:p>
        </p:txBody>
      </p:sp>
      <p:sp>
        <p:nvSpPr>
          <p:cNvPr id="13315" name="2 İçerik Yer Tutucusu"/>
          <p:cNvSpPr>
            <a:spLocks noGrp="1"/>
          </p:cNvSpPr>
          <p:nvPr>
            <p:ph idx="1"/>
          </p:nvPr>
        </p:nvSpPr>
        <p:spPr/>
        <p:txBody>
          <a:bodyPr/>
          <a:lstStyle/>
          <a:p>
            <a:r>
              <a:rPr lang="tr-TR" altLang="tr-TR" i="1" smtClean="0">
                <a:solidFill>
                  <a:srgbClr val="FF0000"/>
                </a:solidFill>
              </a:rPr>
              <a:t>Özbilgi</a:t>
            </a:r>
            <a:r>
              <a:rPr lang="tr-TR" altLang="tr-TR" smtClean="0"/>
              <a:t>; tecrübe veya öğrenme şeklinde veya iç gözlem şeklinde elde edilen gerçeklerin, doğruların veya bilginin, farkında olunması ve anlaşılmasıdır. Verilerin bir araya getirilip, işlenmesi bilgiyi oluştursa da özbilgi, kullanılan bilgilerin toplamından daha üstte bir kavramdır. Bir güç oluşturabilecek, katma değer sağlayabilecek veya bir araç haline dönüşmek üzere, daha fazla ve özenli olarak işlenmiş bilgi, asıl değerli olan özbilgidir.</a:t>
            </a:r>
          </a:p>
          <a:p>
            <a:endParaRPr lang="tr-TR" altLang="tr-TR"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7</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Bilginin Gelişim Evreleri)</a:t>
            </a:r>
            <a:endParaRPr lang="tr-TR" sz="2800" dirty="0"/>
          </a:p>
        </p:txBody>
      </p:sp>
      <p:sp>
        <p:nvSpPr>
          <p:cNvPr id="14339" name="2 İçerik Yer Tutucusu"/>
          <p:cNvSpPr>
            <a:spLocks noGrp="1"/>
          </p:cNvSpPr>
          <p:nvPr>
            <p:ph idx="1"/>
          </p:nvPr>
        </p:nvSpPr>
        <p:spPr>
          <a:xfrm>
            <a:off x="2362200" y="1785938"/>
            <a:ext cx="4948238" cy="4203700"/>
          </a:xfrm>
        </p:spPr>
        <p:txBody>
          <a:bodyPr>
            <a:normAutofit lnSpcReduction="10000"/>
          </a:bodyPr>
          <a:lstStyle/>
          <a:p>
            <a:r>
              <a:rPr lang="tr-TR" altLang="tr-TR" dirty="0" smtClean="0">
                <a:solidFill>
                  <a:srgbClr val="FF0000"/>
                </a:solidFill>
              </a:rPr>
              <a:t>Hikmet</a:t>
            </a:r>
            <a:r>
              <a:rPr lang="tr-TR" altLang="tr-TR" dirty="0" smtClean="0"/>
              <a:t> (</a:t>
            </a:r>
            <a:r>
              <a:rPr lang="tr-TR" altLang="tr-TR" dirty="0" err="1" smtClean="0"/>
              <a:t>wisdom</a:t>
            </a:r>
            <a:r>
              <a:rPr lang="tr-TR" altLang="tr-TR" dirty="0" smtClean="0"/>
              <a:t>), tasavvur, ileri görüş ve ufkun ötesini görme yetisi ile en ileri seviyede soyutlama ve bir kişinin özel bir iş sahasındaki meslek hayatı boyunca elde edilmiş deneyimin özüdür. Hikmet, ayrıca, güvenilir yargıda bulunmak ve karar vermek için </a:t>
            </a:r>
            <a:r>
              <a:rPr lang="tr-TR" altLang="tr-TR" dirty="0" err="1" smtClean="0"/>
              <a:t>özbilginin</a:t>
            </a:r>
            <a:r>
              <a:rPr lang="tr-TR" altLang="tr-TR" dirty="0" smtClean="0"/>
              <a:t> nasıl kullanılacağını kavramak olarak da </a:t>
            </a:r>
            <a:r>
              <a:rPr lang="tr-TR" altLang="tr-TR" dirty="0" smtClean="0"/>
              <a:t>tanımlanmaktadır.</a:t>
            </a:r>
            <a:endParaRPr lang="tr-TR" altLang="tr-TR" dirty="0"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pic>
        <p:nvPicPr>
          <p:cNvPr id="14340" name="5 Res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1875" y="1857376"/>
            <a:ext cx="2643188"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8</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smtClean="0"/>
              <a:t>Bilgi ve Bilgi Güvenliği </a:t>
            </a:r>
            <a:r>
              <a:rPr lang="tr-TR" sz="2800" b="1" dirty="0" smtClean="0"/>
              <a:t>(</a:t>
            </a:r>
            <a:r>
              <a:rPr lang="tr-TR" sz="2800" b="1" dirty="0"/>
              <a:t>Bilgi Güvenliği)</a:t>
            </a:r>
            <a:endParaRPr lang="tr-TR" dirty="0"/>
          </a:p>
        </p:txBody>
      </p:sp>
      <p:sp>
        <p:nvSpPr>
          <p:cNvPr id="15363" name="2 İçerik Yer Tutucusu"/>
          <p:cNvSpPr>
            <a:spLocks noGrp="1"/>
          </p:cNvSpPr>
          <p:nvPr>
            <p:ph idx="1"/>
          </p:nvPr>
        </p:nvSpPr>
        <p:spPr/>
        <p:txBody>
          <a:bodyPr/>
          <a:lstStyle/>
          <a:p>
            <a:r>
              <a:rPr lang="tr-TR" altLang="tr-TR" i="1" smtClean="0">
                <a:solidFill>
                  <a:srgbClr val="FF0000"/>
                </a:solidFill>
              </a:rPr>
              <a:t>Bilgi güvenliği</a:t>
            </a:r>
            <a:r>
              <a:rPr lang="tr-TR" altLang="tr-TR" smtClean="0">
                <a:solidFill>
                  <a:srgbClr val="FF0000"/>
                </a:solidFill>
              </a:rPr>
              <a:t>; </a:t>
            </a:r>
            <a:r>
              <a:rPr lang="tr-TR" altLang="tr-TR" smtClean="0"/>
              <a:t>bilginin bir varlık olarak hasarlardan korunması, doğru teknolojinin, doğru amaçla ve doğru şekilde kullanılarak bilginin her türlü ortamda, istenmeyen kişiler tarafından elde edilmesini önleme olarak tanımlanır.</a:t>
            </a:r>
          </a:p>
          <a:p>
            <a:r>
              <a:rPr lang="tr-TR" altLang="tr-TR" smtClean="0">
                <a:solidFill>
                  <a:srgbClr val="FF0000"/>
                </a:solidFill>
              </a:rPr>
              <a:t>Bilgi güvenliği</a:t>
            </a:r>
            <a:r>
              <a:rPr lang="tr-TR" altLang="tr-TR" smtClean="0"/>
              <a:t>, elektronik ortamlarda verilerin veya bilgilerin saklanması ve taşınması esnasında bilgilerin bütünlüğü bozulmadan, izinsiz erişimlerden korunması için, güvenli bir bilgi işleme platformu oluşturma çabalarının tümüdür.</a:t>
            </a:r>
          </a:p>
          <a:p>
            <a:endParaRPr lang="tr-TR" altLang="tr-TR" smtClean="0"/>
          </a:p>
        </p:txBody>
      </p:sp>
      <p:sp>
        <p:nvSpPr>
          <p:cNvPr id="3" name="Altbilgi Yer Tutucusu 2"/>
          <p:cNvSpPr>
            <a:spLocks noGrp="1"/>
          </p:cNvSpPr>
          <p:nvPr>
            <p:ph type="ftr" sz="quarter" idx="11"/>
          </p:nvPr>
        </p:nvSpPr>
        <p:spPr/>
        <p:txBody>
          <a:bodyPr/>
          <a:lstStyle/>
          <a:p>
            <a:pPr>
              <a:defRPr/>
            </a:pPr>
            <a:r>
              <a:rPr lang="en-US" altLang="tr-TR" smtClean="0"/>
              <a:t>NMYO</a:t>
            </a:r>
            <a:endParaRPr lang="en-US" altLang="tr-TR"/>
          </a:p>
        </p:txBody>
      </p:sp>
      <p:sp>
        <p:nvSpPr>
          <p:cNvPr id="4" name="Slayt Numarası Yer Tutucusu 3"/>
          <p:cNvSpPr>
            <a:spLocks noGrp="1"/>
          </p:cNvSpPr>
          <p:nvPr>
            <p:ph type="sldNum" sz="quarter" idx="12"/>
          </p:nvPr>
        </p:nvSpPr>
        <p:spPr/>
        <p:txBody>
          <a:bodyPr/>
          <a:lstStyle/>
          <a:p>
            <a:pPr>
              <a:defRPr/>
            </a:pPr>
            <a:fld id="{3DA0C4AD-580A-42AF-850B-BA6BA31795EB}" type="slidenum">
              <a:rPr lang="en-US" altLang="tr-TR" smtClean="0"/>
              <a:pPr>
                <a:defRPr/>
              </a:pPr>
              <a:t>9</a:t>
            </a:fld>
            <a:endParaRPr lang="en-US" alt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D8215618-A6B4-4840-A8AF-6A1674FE9DCA}" vid="{CF697EED-BB01-4411-A691-07731E57A95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NMYO</Template>
  <TotalTime>1991</TotalTime>
  <Words>1624</Words>
  <Application>Microsoft Office PowerPoint</Application>
  <PresentationFormat>Geniş ekran</PresentationFormat>
  <Paragraphs>225</Paragraphs>
  <Slides>25</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25</vt:i4>
      </vt:variant>
    </vt:vector>
  </HeadingPairs>
  <TitlesOfParts>
    <vt:vector size="31" baseType="lpstr">
      <vt:lpstr>Arial</vt:lpstr>
      <vt:lpstr>Calibri</vt:lpstr>
      <vt:lpstr>Tahoma</vt:lpstr>
      <vt:lpstr>Times New Roman</vt:lpstr>
      <vt:lpstr>Wingdings</vt:lpstr>
      <vt:lpstr>NMYO</vt:lpstr>
      <vt:lpstr> Bilgi Sistemleri ve Güvenliği</vt:lpstr>
      <vt:lpstr>Konu Başlıkları</vt:lpstr>
      <vt:lpstr>Giriş</vt:lpstr>
      <vt:lpstr>Giriş</vt:lpstr>
      <vt:lpstr>Bilgi ve Bilgi Güvenliği  (.Bilgi, Bilginin Değeri)</vt:lpstr>
      <vt:lpstr>Bilgi ve Bilgi Güvenliği (Bilginin Gelişim Evreleri)</vt:lpstr>
      <vt:lpstr>Bilgi ve Bilgi Güvenliği (Bilginin Gelişim Evreleri)</vt:lpstr>
      <vt:lpstr>Bilgi ve Bilgi Güvenliği (Bilginin Gelişim Evreleri)</vt:lpstr>
      <vt:lpstr>Bilgi ve Bilgi Güvenliği (Bilgi Güvenliği)</vt:lpstr>
      <vt:lpstr>Bilgi ve Bilgi Güvenliği (Bilgi Güvenliği)</vt:lpstr>
      <vt:lpstr>Bilgi ve Bilgi Güvenliği (Bilgi Güvenliği Sertifikasyonu)</vt:lpstr>
      <vt:lpstr>Bilgi ve Bilgi Güvenliği (Bilgi Güvenliği Sertifikasyonu)</vt:lpstr>
      <vt:lpstr>Bilgi ve Bilgi Güvenliği (Kötücül Casus Yazılımlar)</vt:lpstr>
      <vt:lpstr>Bilgi ve Bilgi Güvenliği (Kötücül Casus Yazılımlar)</vt:lpstr>
      <vt:lpstr>Bilgi ve Bilgi Güvenliği (Kötücül Casus Yazılımlar)</vt:lpstr>
      <vt:lpstr>Bilgi ve Bilgi Güvenliği (Kötücül Casus Yazılımlar)</vt:lpstr>
      <vt:lpstr>Kötücül Casus Yazılımların Bulaşma Yöntemleri</vt:lpstr>
      <vt:lpstr>(Kötücül Casus Yazılımların Bulaşma Yöntemleri)</vt:lpstr>
      <vt:lpstr>(Kötücül Casus Yazılımların Bulaşma Yöntemleri)</vt:lpstr>
      <vt:lpstr>(Bilgisayarlarda Kötücül Yazılımların Belirtileri)</vt:lpstr>
      <vt:lpstr>(Bilgisayarlarda Kötücül Yazılımların Belirtileri)</vt:lpstr>
      <vt:lpstr>(Bilgisayarlarda Kötücül Yazılımların Belirtileri)</vt:lpstr>
      <vt:lpstr>(Bilgisayarların Kötücül Casus Yazılımlardan Korunması)</vt:lpstr>
      <vt:lpstr>(Bilgisayarların Kötücül Casus Yazılımlardan Korunması)</vt:lpstr>
      <vt:lpstr>Kaynaklar</vt:lpstr>
    </vt:vector>
  </TitlesOfParts>
  <Company>Istanbul Technical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Elektronik Ödeme Dizgeleri</dc:title>
  <dc:subject>Ağ Güvenliği</dc:subject>
  <dc:creator>Salih</dc:creator>
  <cp:lastModifiedBy>Ufuk Tanyeri</cp:lastModifiedBy>
  <cp:revision>126</cp:revision>
  <dcterms:created xsi:type="dcterms:W3CDTF">2004-03-23T04:48:16Z</dcterms:created>
  <dcterms:modified xsi:type="dcterms:W3CDTF">2020-02-06T18:35:16Z</dcterms:modified>
</cp:coreProperties>
</file>