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315" r:id="rId2"/>
    <p:sldId id="256" r:id="rId3"/>
    <p:sldId id="286" r:id="rId4"/>
    <p:sldId id="287" r:id="rId5"/>
    <p:sldId id="290" r:id="rId6"/>
    <p:sldId id="291" r:id="rId7"/>
    <p:sldId id="292" r:id="rId8"/>
    <p:sldId id="293" r:id="rId9"/>
    <p:sldId id="294" r:id="rId10"/>
    <p:sldId id="288" r:id="rId11"/>
    <p:sldId id="296" r:id="rId12"/>
    <p:sldId id="297" r:id="rId13"/>
    <p:sldId id="299" r:id="rId14"/>
    <p:sldId id="300" r:id="rId15"/>
    <p:sldId id="301" r:id="rId16"/>
    <p:sldId id="302" r:id="rId17"/>
    <p:sldId id="303" r:id="rId18"/>
    <p:sldId id="289" r:id="rId19"/>
    <p:sldId id="304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313" r:id="rId28"/>
    <p:sldId id="314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VI. YARIYIL BAHAR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5744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Tekke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b="1" cap="all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zâviyeler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hangi ihtiyaçtan doğmuştur?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Tekke; Tarikat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mensuplarının barındıkları, bir şeyhin gözetiminde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manevî eğitim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yöntemlerinin icra edildiği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kurumlardır. </a:t>
            </a:r>
          </a:p>
          <a:p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zâviye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hankâh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,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âsitane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dergâh</a:t>
            </a:r>
            <a:r>
              <a:rPr lang="tr-TR" sz="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gibi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isimler de kullanılmıştır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056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Tekke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b="1" cap="all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zâviyeler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hangi ihtiyaçtan doğmuştur?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ilk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tekkenin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Ebû’l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-Kasım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el-Kûfî (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ö. 150/ 767) tarafından Şam yakınlarındaki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Remle’de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kurulduğu nakledilmektedir. </a:t>
            </a:r>
          </a:p>
          <a:p>
            <a:endParaRPr lang="tr-TR" sz="2800" dirty="0" smtClean="0"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229371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Tekke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b="1" cap="all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zâviyeler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hangi ihtiyaçtan doğmuştur?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insanlar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meslek ve yaş gruplarına, ruhi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eğilim ve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kültür düzeylerine göre tekkelerden istifade etmişlerdir.</a:t>
            </a:r>
          </a:p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Kısa sürede yaygınlaşan tekkeler, faaliyet alanlarına göre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şehir merkezlerinde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ziraata elverişli kırsalda ve geniş arazilerde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, güvenlik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riskinin bulunduğu bölgelerde, gayr-i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müslim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coğrafyalarda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kurulmuştur.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307123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Tekke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b="1" cap="all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zâviyeler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hangi ihtiyaçtan doğmuştur?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25600"/>
            <a:ext cx="8689976" cy="46990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Aslında tekkelerin Faaliyet alanları, kuruluş sebeplerini de açıklamaktadır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kendi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içinde psikolojik, pedagojik ve tıbbi sorunlara kadar geniş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bir hizmet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ağına sahip olmuşlardır. Hastanesi, spor okulu,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dinlenme kampı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güzel sanatlar akademisi, edebiyat ve fikir ocağı,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moral kaynağı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gibi görevler de icra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etmişlerdir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“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miskinler tekkesi”,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“okçular tekkesi gibi...</a:t>
            </a:r>
          </a:p>
        </p:txBody>
      </p:sp>
    </p:spTree>
    <p:extLst>
      <p:ext uri="{BB962C8B-B14F-4D97-AF65-F5344CB8AC3E}">
        <p14:creationId xmlns:p14="http://schemas.microsoft.com/office/powerpoint/2010/main" val="23147854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Tekke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b="1" cap="all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zâviyeler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hangi ihtiyaçtan doğmuştur?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medrese eğitimi verilen tekkeler de vardır.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Süleymaniye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kütüphanesi’ndeki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kitapların çoğunluğu (% 70) tekkelerden getirilmiştir. </a:t>
            </a:r>
          </a:p>
        </p:txBody>
      </p:sp>
    </p:spTree>
    <p:extLst>
      <p:ext uri="{BB962C8B-B14F-4D97-AF65-F5344CB8AC3E}">
        <p14:creationId xmlns:p14="http://schemas.microsoft.com/office/powerpoint/2010/main" val="19945499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Tekke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b="1" cap="all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zâviyeler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hangi ihtiyaçtan doğmuştur?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Tekkelerde meslekî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sanat çalışmaları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da yürütülmüştür. Tasavvuf ve ahlâk merkezli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Ahîlik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sistemi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içerisindeki sanayi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kolları vardı. 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ticarette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kalite, rekabet ve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güvenlik,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Dergâha bağlı çırağın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kalfanın ve ustanın hiyerarşiye dayalı olarak disiplinli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bir şekilde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eğitimi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tekkelerin görevleri arasındaydı</a:t>
            </a:r>
          </a:p>
        </p:txBody>
      </p:sp>
    </p:spTree>
    <p:extLst>
      <p:ext uri="{BB962C8B-B14F-4D97-AF65-F5344CB8AC3E}">
        <p14:creationId xmlns:p14="http://schemas.microsoft.com/office/powerpoint/2010/main" val="7419989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Tekke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b="1" cap="all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zâviyeler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hangi ihtiyaçtan doğmuştur?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Fakir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muhtaçlar için bir sığınma yeriydi.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gün yemekler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ve belirli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zamanlarda lokmalar ve aşureler pişirilir, ihtiyaç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sahiplerine dağıtılırdı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Âyende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revende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üç gün buralarda ücretsiz ağırlanır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, doyurulurdu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430907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Tekke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800" b="1" cap="all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zâviyeler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hangi ihtiyaçtan doğmuştur?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Yerleşim yeri arayan göçebelerin planlı ve koordineli bir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şekilde iskânının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sağlanması,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devletin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hizmet götüremediği yerlere din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, dil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ırk ayrımı gözetmeksizin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hitab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edebilmesi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,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Toplumdaki huzursuzlukların çözümü,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tebaa ile devlet arasında ilişkinin sağlıklı bir şekilde yürütülmesi…</a:t>
            </a:r>
          </a:p>
        </p:txBody>
      </p:sp>
    </p:spTree>
    <p:extLst>
      <p:ext uri="{BB962C8B-B14F-4D97-AF65-F5344CB8AC3E}">
        <p14:creationId xmlns:p14="http://schemas.microsoft.com/office/powerpoint/2010/main" val="2785418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Tasavvufun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kurumlaşma süreci başlıca üç devreye ayrılabilir.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pPr marL="514350" indent="-514350">
              <a:buAutoNum type="arabicPeriod"/>
            </a:pP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zühd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dönemi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(hicri 1-3. asırlar)</a:t>
            </a:r>
          </a:p>
          <a:p>
            <a:pPr marL="514350" indent="-514350">
              <a:buAutoNum type="arabicPeriod"/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tasavvuf dönemi (Hicrî 3-6 asırlar)</a:t>
            </a:r>
          </a:p>
          <a:p>
            <a:pPr marL="514350" indent="-514350">
              <a:buAutoNum type="arabicPeriod"/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tarikatlar dönemi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7349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Terminoloji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literatürün oluşumu, tarikatların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teşekkülünün fikri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temellerini oluştururken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Batıdan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Haçlı saldırıları,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Doğudan Moğol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istilâsı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Abbasîler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devrinde siyasî otoritenin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zayıflaması tarikatların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ortaya çıkışının sosyal zeminini teşkil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etmekteydi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317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03299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TASAVVUF I 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38300"/>
            <a:ext cx="8689976" cy="4838700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Tasavvuf ve tarikat arasındaki farklar nelerdir?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Tarikat-şeriat ilişkisi konusunda neler söylenebilir?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Tekke ve </a:t>
            </a:r>
            <a:r>
              <a:rPr lang="tr-TR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zâviyeler</a:t>
            </a:r>
            <a:r>
              <a:rPr lang="tr-T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hangi ihtiyaçtan doğmuştur?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Tarikat çeşitliliği neden kaynaklanmaktadır? Tarikatların benzeşen ve ayrılan yönleri nelerdir?</a:t>
            </a:r>
          </a:p>
          <a:p>
            <a:pPr algn="just"/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3869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19937"/>
            <a:ext cx="8689976" cy="4338927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Bağdat’ta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Abdülkadir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Geylânî’ye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(ö. 261/1166) nispet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edilen Kadirilik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Türkistan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bölgesinde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Ahmed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Yesevî’ye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(ö. 261/1166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) nispet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edilen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Yesevîlik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Basra’da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Ahmed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er-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Rifâî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(ö. 575/1179)‘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ye nispet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edilen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Rifâîlik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bugünkü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mânâdaki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tarikatların ilk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nüvelerini teşkil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etmektedir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8548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25601"/>
            <a:ext cx="8689976" cy="4633263"/>
          </a:xfrm>
        </p:spPr>
        <p:txBody>
          <a:bodyPr>
            <a:noAutofit/>
          </a:bodyPr>
          <a:lstStyle/>
          <a:p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Tarikatlar, şu sebeplerle çeşitlilik </a:t>
            </a:r>
            <a:r>
              <a:rPr lang="tr-TR" sz="2700" dirty="0" err="1" smtClean="0">
                <a:solidFill>
                  <a:schemeClr val="tx1"/>
                </a:solidFill>
                <a:latin typeface="SohoGothicPro-Light"/>
              </a:rPr>
              <a:t>arzeder</a:t>
            </a: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insanların </a:t>
            </a:r>
            <a:r>
              <a:rPr lang="tr-TR" sz="2700" dirty="0">
                <a:solidFill>
                  <a:schemeClr val="tx1"/>
                </a:solidFill>
                <a:latin typeface="SohoGothicPro-Light"/>
              </a:rPr>
              <a:t>fıtratları</a:t>
            </a: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, </a:t>
            </a:r>
          </a:p>
          <a:p>
            <a:pPr marL="457200" indent="-457200">
              <a:buFontTx/>
              <a:buChar char="-"/>
            </a:pP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kurucularının </a:t>
            </a:r>
            <a:r>
              <a:rPr lang="tr-TR" sz="2700" dirty="0">
                <a:solidFill>
                  <a:schemeClr val="tx1"/>
                </a:solidFill>
                <a:latin typeface="SohoGothicPro-Light"/>
              </a:rPr>
              <a:t>isimleri, </a:t>
            </a:r>
            <a:endParaRPr lang="tr-TR" sz="2700" dirty="0" smtClean="0">
              <a:solidFill>
                <a:schemeClr val="tx1"/>
              </a:solidFill>
              <a:latin typeface="SohoGothicPro-Light"/>
            </a:endParaRPr>
          </a:p>
          <a:p>
            <a:pPr marL="457200" indent="-457200">
              <a:buFontTx/>
              <a:buChar char="-"/>
            </a:pP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uyguladıkları </a:t>
            </a:r>
            <a:r>
              <a:rPr lang="tr-TR" sz="2700" dirty="0" err="1">
                <a:solidFill>
                  <a:schemeClr val="tx1"/>
                </a:solidFill>
                <a:latin typeface="SohoGothicPro-Light"/>
              </a:rPr>
              <a:t>seyr</a:t>
            </a:r>
            <a:r>
              <a:rPr lang="tr-TR" sz="2700" dirty="0">
                <a:solidFill>
                  <a:schemeClr val="tx1"/>
                </a:solidFill>
                <a:latin typeface="SohoGothicPro-Light"/>
              </a:rPr>
              <a:t> ü </a:t>
            </a:r>
            <a:r>
              <a:rPr lang="tr-TR" sz="2700" dirty="0" err="1">
                <a:solidFill>
                  <a:schemeClr val="tx1"/>
                </a:solidFill>
                <a:latin typeface="SohoGothicPro-Light"/>
              </a:rPr>
              <a:t>sülûk</a:t>
            </a:r>
            <a:r>
              <a:rPr lang="tr-TR" sz="2700" dirty="0">
                <a:solidFill>
                  <a:schemeClr val="tx1"/>
                </a:solidFill>
                <a:latin typeface="SohoGothicPro-Light"/>
              </a:rPr>
              <a:t> yöntemleri</a:t>
            </a: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, </a:t>
            </a:r>
          </a:p>
          <a:p>
            <a:pPr marL="457200" indent="-457200">
              <a:buFontTx/>
              <a:buChar char="-"/>
            </a:pP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coğrafi </a:t>
            </a:r>
            <a:r>
              <a:rPr lang="tr-TR" sz="2700" dirty="0">
                <a:solidFill>
                  <a:schemeClr val="tx1"/>
                </a:solidFill>
                <a:latin typeface="SohoGothicPro-Light"/>
              </a:rPr>
              <a:t>farklılıklar, </a:t>
            </a:r>
            <a:endParaRPr lang="tr-TR" sz="2700" dirty="0" smtClean="0">
              <a:solidFill>
                <a:schemeClr val="tx1"/>
              </a:solidFill>
              <a:latin typeface="SohoGothicPro-Light"/>
            </a:endParaRPr>
          </a:p>
          <a:p>
            <a:pPr marL="457200" indent="-457200">
              <a:buFontTx/>
              <a:buChar char="-"/>
            </a:pP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hitap </a:t>
            </a:r>
            <a:r>
              <a:rPr lang="tr-TR" sz="2700" dirty="0">
                <a:solidFill>
                  <a:schemeClr val="tx1"/>
                </a:solidFill>
                <a:latin typeface="SohoGothicPro-Light"/>
              </a:rPr>
              <a:t>ettikleri kişilerin eğitim ve </a:t>
            </a: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kültür seviyeleri,</a:t>
            </a:r>
          </a:p>
          <a:p>
            <a:pPr marL="457200" indent="-457200">
              <a:buFontTx/>
              <a:buChar char="-"/>
            </a:pP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700" dirty="0">
                <a:solidFill>
                  <a:schemeClr val="tx1"/>
                </a:solidFill>
                <a:latin typeface="SohoGothicPro-Light"/>
              </a:rPr>
              <a:t>ırk ve mezhep </a:t>
            </a:r>
            <a:r>
              <a:rPr lang="tr-TR" sz="2700" dirty="0" smtClean="0">
                <a:solidFill>
                  <a:schemeClr val="tx1"/>
                </a:solidFill>
                <a:latin typeface="SohoGothicPro-Light"/>
              </a:rPr>
              <a:t>farklılıkları</a:t>
            </a:r>
            <a:endParaRPr lang="tr-TR" sz="2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7225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19937"/>
            <a:ext cx="8689976" cy="4338927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Tarikatlar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uyguladıkları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seyr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ü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sülûk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yöntemi açısından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da çeşitlilik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arz etmektedir.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Ruhâni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nefsâni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tarikatlar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8226051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19937"/>
            <a:ext cx="8689976" cy="4338927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Ruhani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tarikatlar,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letâif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denilen ve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ruhun beden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üzerinde yoğunlaştığı bölgelere zikir uygulaması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yaparak ruhu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güçlendirip kalpte, nefse karşı galip gelmeyi hedeflerler.</a:t>
            </a:r>
          </a:p>
          <a:p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Nefsânî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tarikatlar ise nefsin kötülüğü emredici yönünü,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tezkiyeyi öncelerler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93326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19937"/>
            <a:ext cx="8689976" cy="4338927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Seyr ü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sülûktaki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bu yöntem farklılığı,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tarikatların zikir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mücâhede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hattâ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tekkelerin mimarisine de tesir etmiştir.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Bu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mânâda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tarikatların benzeşen ve ayrılan yönlerinin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aslında birbirini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tamamlayan bir bütün olduğu söylenebilir.</a:t>
            </a:r>
          </a:p>
          <a:p>
            <a:endParaRPr lang="tr-TR" sz="2800" dirty="0" smtClean="0"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2865962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19937"/>
            <a:ext cx="8689976" cy="4338927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Tarikatların ortak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yönleri şöyle sıralanabilir:</a:t>
            </a:r>
          </a:p>
          <a:p>
            <a:pPr marL="457200" indent="-45720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Zikir</a:t>
            </a:r>
          </a:p>
          <a:p>
            <a:pPr marL="457200" indent="-457200">
              <a:buFontTx/>
              <a:buChar char="-"/>
            </a:pP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Seyr-ü 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sülük</a:t>
            </a:r>
          </a:p>
          <a:p>
            <a:pPr marL="457200" indent="-457200">
              <a:buFontTx/>
              <a:buChar char="-"/>
            </a:pPr>
            <a:r>
              <a:rPr lang="tr-TR" sz="1600" dirty="0" err="1">
                <a:solidFill>
                  <a:schemeClr val="tx1"/>
                </a:solidFill>
                <a:latin typeface="SohoGothicPro-Light"/>
              </a:rPr>
              <a:t>Pîr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, </a:t>
            </a: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Pîr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Sânî,şeyh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-halife, </a:t>
            </a:r>
          </a:p>
          <a:p>
            <a:pPr marL="457200" indent="-45720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silsile, icazet-</a:t>
            </a: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hilâfetnâme</a:t>
            </a:r>
            <a:endParaRPr lang="tr-TR" sz="1600" dirty="0" smtClean="0">
              <a:solidFill>
                <a:schemeClr val="tx1"/>
              </a:solidFill>
              <a:latin typeface="SohoGothicPro-Light"/>
            </a:endParaRPr>
          </a:p>
          <a:p>
            <a:pPr marL="457200" indent="-45720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kol-şube</a:t>
            </a:r>
          </a:p>
          <a:p>
            <a:pPr marL="457200" indent="-45720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derviş,</a:t>
            </a:r>
          </a:p>
          <a:p>
            <a:pPr marL="457200" indent="-457200">
              <a:buFontTx/>
              <a:buChar char="-"/>
            </a:pP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inabe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-biat </a:t>
            </a:r>
          </a:p>
          <a:p>
            <a:pPr marL="457200" indent="-457200">
              <a:buFontTx/>
              <a:buChar char="-"/>
            </a:pP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Üveysîlik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,</a:t>
            </a:r>
          </a:p>
          <a:p>
            <a:pPr marL="457200" indent="-457200">
              <a:buFontTx/>
              <a:buChar char="-"/>
            </a:pP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rabıta,istigase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, tevessül</a:t>
            </a:r>
          </a:p>
        </p:txBody>
      </p:sp>
    </p:spTree>
    <p:extLst>
      <p:ext uri="{BB962C8B-B14F-4D97-AF65-F5344CB8AC3E}">
        <p14:creationId xmlns:p14="http://schemas.microsoft.com/office/powerpoint/2010/main" val="27838005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19937"/>
            <a:ext cx="8689976" cy="4338927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Tarikatların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fikri-manevi ortak yönleri: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  <a:p>
            <a:pPr marL="285750" indent="-285750">
              <a:buFontTx/>
              <a:buChar char="-"/>
            </a:pP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Ehl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1600" dirty="0" err="1">
                <a:solidFill>
                  <a:schemeClr val="tx1"/>
                </a:solidFill>
                <a:latin typeface="SohoGothicPro-Light"/>
              </a:rPr>
              <a:t>Beyt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 sevgisi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,</a:t>
            </a:r>
          </a:p>
          <a:p>
            <a:pPr marL="171450" indent="-17145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hakikatin 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kalbe doğan </a:t>
            </a:r>
            <a:r>
              <a:rPr lang="tr-TR" sz="1600" dirty="0" err="1">
                <a:solidFill>
                  <a:schemeClr val="tx1"/>
                </a:solidFill>
                <a:latin typeface="SohoGothicPro-Light"/>
              </a:rPr>
              <a:t>mânâ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 ile 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bulunup kavranabileceği 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düşüncesi, </a:t>
            </a:r>
            <a:endParaRPr lang="tr-TR" sz="1600" dirty="0" smtClean="0">
              <a:solidFill>
                <a:schemeClr val="tx1"/>
              </a:solidFill>
              <a:latin typeface="SohoGothicPro-Light"/>
            </a:endParaRPr>
          </a:p>
          <a:p>
            <a:pPr marL="171450" indent="-171450">
              <a:buFontTx/>
              <a:buChar char="-"/>
            </a:pP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fıkh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-ı 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bâtın, </a:t>
            </a:r>
            <a:endParaRPr lang="tr-TR" sz="1600" dirty="0" smtClean="0">
              <a:solidFill>
                <a:schemeClr val="tx1"/>
              </a:solidFill>
              <a:latin typeface="SohoGothicPro-Light"/>
            </a:endParaRPr>
          </a:p>
          <a:p>
            <a:pPr marL="171450" indent="-17145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kısmen </a:t>
            </a:r>
            <a:r>
              <a:rPr lang="tr-TR" sz="1600" dirty="0" err="1">
                <a:solidFill>
                  <a:schemeClr val="tx1"/>
                </a:solidFill>
                <a:latin typeface="SohoGothicPro-Light"/>
              </a:rPr>
              <a:t>Mevlevîlik’te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ve </a:t>
            </a: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Halvetîlik’te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harflerin gizemine verilen önem, </a:t>
            </a:r>
            <a:endParaRPr lang="tr-TR" sz="1600" dirty="0" smtClean="0">
              <a:solidFill>
                <a:schemeClr val="tx1"/>
              </a:solidFill>
              <a:latin typeface="SohoGothicPro-Light"/>
            </a:endParaRPr>
          </a:p>
          <a:p>
            <a:pPr marL="171450" indent="-171450">
              <a:buFontTx/>
              <a:buChar char="-"/>
            </a:pP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ricâlu’l-gayb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, </a:t>
            </a:r>
            <a:endParaRPr lang="tr-TR" sz="1600" dirty="0" smtClean="0">
              <a:solidFill>
                <a:schemeClr val="tx1"/>
              </a:solidFill>
              <a:latin typeface="SohoGothicPro-Light"/>
            </a:endParaRPr>
          </a:p>
          <a:p>
            <a:pPr marL="171450" indent="-171450">
              <a:buFontTx/>
              <a:buChar char="-"/>
            </a:pPr>
            <a:r>
              <a:rPr lang="tr-TR" sz="1600" dirty="0" err="1" smtClean="0">
                <a:solidFill>
                  <a:schemeClr val="tx1"/>
                </a:solidFill>
                <a:latin typeface="SohoGothicPro-Light"/>
              </a:rPr>
              <a:t>Âdâb</a:t>
            </a: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-erkân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, </a:t>
            </a:r>
            <a:endParaRPr lang="tr-TR" sz="1600" dirty="0" smtClean="0">
              <a:solidFill>
                <a:schemeClr val="tx1"/>
              </a:solidFill>
              <a:latin typeface="SohoGothicPro-Light"/>
            </a:endParaRPr>
          </a:p>
          <a:p>
            <a:pPr marL="171450" indent="-17145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melâmet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, </a:t>
            </a:r>
            <a:endParaRPr lang="tr-TR" sz="1600" dirty="0" smtClean="0">
              <a:solidFill>
                <a:schemeClr val="tx1"/>
              </a:solidFill>
              <a:latin typeface="SohoGothicPro-Light"/>
            </a:endParaRPr>
          </a:p>
          <a:p>
            <a:pPr marL="171450" indent="-17145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fütüvvet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, </a:t>
            </a:r>
            <a:endParaRPr lang="tr-TR" sz="1600" dirty="0" smtClean="0">
              <a:solidFill>
                <a:schemeClr val="tx1"/>
              </a:solidFill>
              <a:latin typeface="SohoGothicPro-Light"/>
            </a:endParaRPr>
          </a:p>
          <a:p>
            <a:pPr marL="171450" indent="-17145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seyahat</a:t>
            </a:r>
            <a:r>
              <a:rPr lang="tr-TR" sz="1600" dirty="0">
                <a:solidFill>
                  <a:schemeClr val="tx1"/>
                </a:solidFill>
                <a:latin typeface="SohoGothicPro-Light"/>
              </a:rPr>
              <a:t>, </a:t>
            </a:r>
            <a:endParaRPr lang="tr-TR" sz="1600" dirty="0" smtClean="0">
              <a:solidFill>
                <a:schemeClr val="tx1"/>
              </a:solidFill>
              <a:latin typeface="SohoGothicPro-Light"/>
            </a:endParaRPr>
          </a:p>
          <a:p>
            <a:pPr marL="171450" indent="-171450">
              <a:buFontTx/>
              <a:buChar char="-"/>
            </a:pPr>
            <a:r>
              <a:rPr lang="tr-TR" sz="1600" dirty="0" smtClean="0">
                <a:solidFill>
                  <a:schemeClr val="tx1"/>
                </a:solidFill>
                <a:latin typeface="SohoGothicPro-Light"/>
              </a:rPr>
              <a:t>terminoloji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1152677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19937"/>
            <a:ext cx="8689976" cy="4338927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tarikatların ortak maddi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unsurları:</a:t>
            </a:r>
          </a:p>
          <a:p>
            <a:pPr marL="457200" indent="-457200">
              <a:buFontTx/>
              <a:buChar char="-"/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Vakıf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geleneği,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pPr marL="457200" indent="-457200">
              <a:buFontTx/>
              <a:buChar char="-"/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tekke,</a:t>
            </a:r>
          </a:p>
          <a:p>
            <a:pPr marL="457200" indent="-457200">
              <a:buFontTx/>
              <a:buChar char="-"/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müritlerin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bağlı olduğu yolun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kimliğini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yansıtan ve sembolik anlamlara sahip kıyafet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tercihleri</a:t>
            </a:r>
            <a:endParaRPr lang="tr-TR" sz="8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257796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368301"/>
            <a:ext cx="8689976" cy="1257300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çeşitliliği neden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kaynaklanır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benzeşen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ayrılan yönleri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19937"/>
            <a:ext cx="8689976" cy="4338927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Netice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itibariyle her tarikat, kendine ait usul ve erkânı benimsemiş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, kurallar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oluşturmuştur. Tarikatların genel itibariyle ortak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olan yönleri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meşrep, anlayış, coğrafî 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sosyo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-kültürel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sebeplere göre kendi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kimliklerini yansıtan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bir çeşitliliğe sahiptir</a:t>
            </a:r>
          </a:p>
        </p:txBody>
      </p:sp>
    </p:spTree>
    <p:extLst>
      <p:ext uri="{BB962C8B-B14F-4D97-AF65-F5344CB8AC3E}">
        <p14:creationId xmlns:p14="http://schemas.microsoft.com/office/powerpoint/2010/main" val="9948668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tarikat arasındaki farklar nelerdir?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Tasavvuf, İslam mistisizminin özel adıdır. Tarikat ise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tasavvufun kurumlaşmış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şeklidir.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Tasavvufta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hedef, dini “ihsan”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çerçevesinde yaşamak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olup tarikat,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icazet silsilesine sahip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mürşit gözetiminde, tekke,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zâviye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gibi adlarla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anılan mekânlarda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metodik bir manevî eğitim veren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kurumlara verilen addır.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569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Tarikat-şeriat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ilişkisi konusunda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Şeriat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tarikat kavramlarının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sözlükteki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karşılığı “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yol”dur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Terim olarak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şeriat, dini emir ve yasakları tanımlayan bir kavram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olup Müslümanlar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için uygulanması ya da kaçınılması gereken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kurallar bütününü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ihtiva eder.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084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Tarikat-şeriat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ilişkisi konusunda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Tarikat, dinin emir ve nehiylerini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ihsan duygusuyla yaşama çabasında, kendine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has yöntemler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geliştirmiş kurumların genel adıdır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1015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Tarikat-şeriat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ilişkisi konusunda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bir dinin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bünyesinden doğan akımın, o dinin emir ve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nehiylerine uygun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olması gerekmektedir.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Şeriat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o dinin tüm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inananları için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mükellefiyet arz ederken bunu tarikat bünyesinde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azimet boyutunda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icra etmek ise bireyin fıtratına ve isteğine bağlıdır.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718624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Tarikat-şeriat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ilişkisi konusunda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Şeriat, dinin zahiri yönüyle, tasavvuf ise şeriat eksenindeki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batınî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yönüyle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ilgilenir ve dini, ruhsatlar çerçevesinde değil 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azimetle yaşamayı hedefler.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Zahiri yönü ihmal etmeksizin Namazdaki huşû, tarikatın konusudur. </a:t>
            </a:r>
          </a:p>
        </p:txBody>
      </p:sp>
    </p:spTree>
    <p:extLst>
      <p:ext uri="{BB962C8B-B14F-4D97-AF65-F5344CB8AC3E}">
        <p14:creationId xmlns:p14="http://schemas.microsoft.com/office/powerpoint/2010/main" val="39899675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Tarikat-şeriat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ilişkisi konusunda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şeriat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zarûriyyât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tasavvuf ise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kemâliyyâttır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Bu konumuyla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tarikatların bireyin manevî tekâmülünde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uyguladığı yöntemler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nafile ibadetler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kategorisinde değerlendirilebilir.</a:t>
            </a:r>
          </a:p>
        </p:txBody>
      </p:sp>
    </p:spTree>
    <p:extLst>
      <p:ext uri="{BB962C8B-B14F-4D97-AF65-F5344CB8AC3E}">
        <p14:creationId xmlns:p14="http://schemas.microsoft.com/office/powerpoint/2010/main" val="23939028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104899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tr-TR" sz="2800" b="1" cap="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Tarikat-şeriat </a:t>
            </a:r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ilişkisi konusunda neler söylenebilir?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854200"/>
            <a:ext cx="8689976" cy="4470400"/>
          </a:xfrm>
        </p:spPr>
        <p:txBody>
          <a:bodyPr>
            <a:noAutofit/>
          </a:bodyPr>
          <a:lstStyle/>
          <a:p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“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bir ayağımız pergel gibi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şeriatla sabittir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Diğer ayağımızla yetmiş iki milleti dolaşırız” </a:t>
            </a:r>
            <a:r>
              <a:rPr lang="tr-TR" dirty="0" smtClean="0">
                <a:solidFill>
                  <a:schemeClr val="tx1"/>
                </a:solidFill>
                <a:latin typeface="SohoGothicPro-Light"/>
              </a:rPr>
              <a:t>Mevlânâ (ö</a:t>
            </a:r>
            <a:r>
              <a:rPr lang="tr-TR" dirty="0">
                <a:solidFill>
                  <a:schemeClr val="tx1"/>
                </a:solidFill>
                <a:latin typeface="SohoGothicPro-Light"/>
              </a:rPr>
              <a:t>. </a:t>
            </a:r>
            <a:r>
              <a:rPr lang="tr-TR" dirty="0" smtClean="0">
                <a:solidFill>
                  <a:schemeClr val="tx1"/>
                </a:solidFill>
                <a:latin typeface="SohoGothicPro-Light"/>
              </a:rPr>
              <a:t>672/1273)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  <a:p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Şeriat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tarikat yoldur varana,</a:t>
            </a:r>
          </a:p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Hakikat, marifet andan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içerü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1400" dirty="0" smtClean="0">
                <a:solidFill>
                  <a:schemeClr val="tx1"/>
                </a:solidFill>
                <a:latin typeface="SohoGothicPro-Light"/>
              </a:rPr>
              <a:t>Yunus </a:t>
            </a:r>
            <a:r>
              <a:rPr lang="tr-TR" sz="1400" dirty="0">
                <a:solidFill>
                  <a:schemeClr val="tx1"/>
                </a:solidFill>
                <a:latin typeface="SohoGothicPro-Light"/>
              </a:rPr>
              <a:t>Emre (ö. 721/1321)</a:t>
            </a:r>
          </a:p>
        </p:txBody>
      </p:sp>
    </p:spTree>
    <p:extLst>
      <p:ext uri="{BB962C8B-B14F-4D97-AF65-F5344CB8AC3E}">
        <p14:creationId xmlns:p14="http://schemas.microsoft.com/office/powerpoint/2010/main" val="2938898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251</TotalTime>
  <Words>1073</Words>
  <Application>Microsoft Office PowerPoint</Application>
  <PresentationFormat>Geniş ekran</PresentationFormat>
  <Paragraphs>136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5" baseType="lpstr">
      <vt:lpstr>Arial</vt:lpstr>
      <vt:lpstr>Calibri</vt:lpstr>
      <vt:lpstr>Century Gothic</vt:lpstr>
      <vt:lpstr>SohoGothicPro-Light</vt:lpstr>
      <vt:lpstr>Times New Roman</vt:lpstr>
      <vt:lpstr>Wingdings 3</vt:lpstr>
      <vt:lpstr>İyon</vt:lpstr>
      <vt:lpstr>TASAVVUF I  VI. YARIYIL BAHAR DÖNEMİ</vt:lpstr>
      <vt:lpstr>TASAVVUF I </vt:lpstr>
      <vt:lpstr>Tasavvuf ve tarikat arasındaki farklar nelerdir?</vt:lpstr>
      <vt:lpstr>Tarikat-şeriat ilişkisi konusunda neler söylenebilir?</vt:lpstr>
      <vt:lpstr>Tarikat-şeriat ilişkisi konusunda neler söylenebilir?</vt:lpstr>
      <vt:lpstr>Tarikat-şeriat ilişkisi konusunda neler söylenebilir?</vt:lpstr>
      <vt:lpstr>Tarikat-şeriat ilişkisi konusunda neler söylenebilir?</vt:lpstr>
      <vt:lpstr>Tarikat-şeriat ilişkisi konusunda neler söylenebilir?</vt:lpstr>
      <vt:lpstr>Tarikat-şeriat ilişkisi konusunda neler söylenebilir?</vt:lpstr>
      <vt:lpstr>Tekke ve zâviyeler hangi ihtiyaçtan doğmuştur?</vt:lpstr>
      <vt:lpstr>Tekke ve zâviyeler hangi ihtiyaçtan doğmuştur?</vt:lpstr>
      <vt:lpstr>Tekke ve zâviyeler hangi ihtiyaçtan doğmuştur?</vt:lpstr>
      <vt:lpstr>Tekke ve zâviyeler hangi ihtiyaçtan doğmuştur?</vt:lpstr>
      <vt:lpstr>Tekke ve zâviyeler hangi ihtiyaçtan doğmuştur?</vt:lpstr>
      <vt:lpstr>Tekke ve zâviyeler hangi ihtiyaçtan doğmuştur?</vt:lpstr>
      <vt:lpstr>Tekke ve zâviyeler hangi ihtiyaçtan doğmuştur?</vt:lpstr>
      <vt:lpstr>Tekke ve zâviyeler hangi ihtiyaçtan doğmuştur?</vt:lpstr>
      <vt:lpstr>Tarikat çeşitliliği neden kaynaklanır?  benzeşen ve ayrılan yönleri nelerdir?</vt:lpstr>
      <vt:lpstr>Tarikat çeşitliliği neden kaynaklanır?  benzeşen ve ayrılan yönleri nelerdir?</vt:lpstr>
      <vt:lpstr>Tarikat çeşitliliği neden kaynaklanır?  benzeşen ve ayrılan yönleri nelerdir?</vt:lpstr>
      <vt:lpstr>Tarikat çeşitliliği neden kaynaklanır?  benzeşen ve ayrılan yönleri nelerdir?</vt:lpstr>
      <vt:lpstr>Tarikat çeşitliliği neden kaynaklanır?  benzeşen ve ayrılan yönleri nelerdir?</vt:lpstr>
      <vt:lpstr>Tarikat çeşitliliği neden kaynaklanır?  benzeşen ve ayrılan yönleri nelerdir?</vt:lpstr>
      <vt:lpstr>Tarikat çeşitliliği neden kaynaklanır?  benzeşen ve ayrılan yönleri nelerdir?</vt:lpstr>
      <vt:lpstr>Tarikat çeşitliliği neden kaynaklanır?  benzeşen ve ayrılan yönleri nelerdir?</vt:lpstr>
      <vt:lpstr>Tarikat çeşitliliği neden kaynaklanır?  benzeşen ve ayrılan yönleri nelerdir?</vt:lpstr>
      <vt:lpstr>Tarikat çeşitliliği neden kaynaklanır?  benzeşen ve ayrılan yönleri nelerdir?</vt:lpstr>
      <vt:lpstr>Tarikat çeşitliliği neden kaynaklanır?  benzeşen ve ayrılan yönleri nelerdir?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akademisyen</cp:lastModifiedBy>
  <cp:revision>36</cp:revision>
  <dcterms:created xsi:type="dcterms:W3CDTF">2017-02-25T18:57:10Z</dcterms:created>
  <dcterms:modified xsi:type="dcterms:W3CDTF">2017-12-13T12:47:57Z</dcterms:modified>
</cp:coreProperties>
</file>