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Baskerville"/>
          <a:ea typeface="Baskerville"/>
          <a:cs typeface="Baskerville"/>
        </a:font>
        <a:srgbClr val="635F51"/>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wholeTbl>
    <a:band2H>
      <a:tcTxStyle b="def" i="def"/>
      <a:tcStyle>
        <a:tcBdr/>
        <a:fill>
          <a:solidFill>
            <a:srgbClr val="FFFFFF">
              <a:alpha val="50000"/>
            </a:srgbClr>
          </a:solidFill>
        </a:fill>
      </a:tcStyle>
    </a:band2H>
    <a:firstCol>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254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solidFill>
                <a:srgbClr val="363131">
                  <a:alpha val="90000"/>
                </a:srgbClr>
              </a:solidFill>
              <a:prstDash val="solid"/>
              <a:miter lim="400000"/>
            </a:ln>
          </a:left>
          <a:right>
            <a:ln w="12700" cap="flat">
              <a:solidFill>
                <a:srgbClr val="363131">
                  <a:alpha val="90000"/>
                </a:srgbClr>
              </a:solidFill>
              <a:prstDash val="solid"/>
              <a:miter lim="400000"/>
            </a:ln>
          </a:right>
          <a:top>
            <a:ln w="12700" cap="flat">
              <a:solidFill>
                <a:srgbClr val="363131">
                  <a:alpha val="90000"/>
                </a:srgbClr>
              </a:solidFill>
              <a:prstDash val="solid"/>
              <a:miter lim="400000"/>
            </a:ln>
          </a:top>
          <a:bottom>
            <a:ln w="12700" cap="flat">
              <a:solidFill>
                <a:srgbClr val="363131">
                  <a:alpha val="90000"/>
                </a:srgbClr>
              </a:solidFill>
              <a:prstDash val="solid"/>
              <a:miter lim="400000"/>
            </a:ln>
          </a:bottom>
          <a:insideH>
            <a:ln w="12700" cap="flat">
              <a:solidFill>
                <a:srgbClr val="363131">
                  <a:alpha val="90000"/>
                </a:srgbClr>
              </a:solidFill>
              <a:prstDash val="solid"/>
              <a:miter lim="400000"/>
            </a:ln>
          </a:insideH>
          <a:insideV>
            <a:ln w="12700" cap="flat">
              <a:solidFill>
                <a:srgbClr val="363131">
                  <a:alpha val="90000"/>
                </a:srgbClr>
              </a:solidFill>
              <a:prstDash val="solid"/>
              <a:miter lim="400000"/>
            </a:ln>
          </a:insideV>
        </a:tcBdr>
        <a:fill>
          <a:noFill/>
        </a:fill>
      </a:tcStyle>
    </a:firstRow>
  </a:tblStyle>
  <a:tblStyle styleId="{C7B018BB-80A7-4F77-B60F-C8B233D01FF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wholeTbl>
    <a:band2H>
      <a:tcTxStyle b="def" i="def"/>
      <a:tcStyle>
        <a:tcBdr/>
        <a:fill>
          <a:solidFill>
            <a:srgbClr val="E6E1C6">
              <a:alpha val="19000"/>
            </a:srgbClr>
          </a:solidFill>
        </a:fill>
      </a:tcStyle>
    </a:band2H>
    <a:firstCol>
      <a:tcTxStyle b="off" i="off">
        <a:font>
          <a:latin typeface="Baskerville"/>
          <a:ea typeface="Baskerville"/>
          <a:cs typeface="Baskerville"/>
        </a:font>
        <a:srgbClr val="635F51"/>
      </a:tcTxStyle>
      <a:tcStyle>
        <a:tcBdr>
          <a:left>
            <a:ln w="3175" cap="flat">
              <a:solidFill>
                <a:srgbClr val="766246"/>
              </a:solidFill>
              <a:prstDash val="solid"/>
              <a:miter lim="400000"/>
            </a:ln>
          </a:left>
          <a:right>
            <a:ln w="12700" cap="flat">
              <a:solidFill>
                <a:srgbClr val="766246"/>
              </a:solidFill>
              <a:prstDash val="solid"/>
              <a:miter lim="400000"/>
            </a:ln>
          </a:right>
          <a:top>
            <a:ln w="12700" cap="flat">
              <a:solidFill>
                <a:srgbClr val="766246"/>
              </a:solidFill>
              <a:prstDash val="solid"/>
              <a:miter lim="400000"/>
            </a:ln>
          </a:top>
          <a:bottom>
            <a:ln w="12700"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firstCol>
    <a:lastRow>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25400" cap="flat">
              <a:solidFill>
                <a:srgbClr val="766246"/>
              </a:solidFill>
              <a:prstDash val="solid"/>
              <a:miter lim="400000"/>
            </a:ln>
          </a:top>
          <a:bottom>
            <a:ln w="3175" cap="flat">
              <a:solidFill>
                <a:srgbClr val="766246"/>
              </a:solidFill>
              <a:prstDash val="solid"/>
              <a:miter lim="400000"/>
            </a:ln>
          </a:bottom>
          <a:insideH>
            <a:ln w="12700" cap="flat">
              <a:solidFill>
                <a:srgbClr val="766246"/>
              </a:solidFill>
              <a:prstDash val="solid"/>
              <a:miter lim="400000"/>
            </a:ln>
          </a:insideH>
          <a:insideV>
            <a:ln w="12700" cap="flat">
              <a:noFill/>
              <a:miter lim="400000"/>
            </a:ln>
          </a:insideV>
        </a:tcBdr>
        <a:fill>
          <a:solidFill>
            <a:srgbClr val="E6E1C6">
              <a:alpha val="82000"/>
            </a:srgbClr>
          </a:solidFill>
        </a:fill>
      </a:tcStyle>
    </a:lastRow>
    <a:firstRow>
      <a:tcTxStyle b="on" i="off">
        <a:font>
          <a:latin typeface="Baskerville SemiBold"/>
          <a:ea typeface="Baskerville SemiBold"/>
          <a:cs typeface="Baskerville SemiBold"/>
        </a:font>
        <a:srgbClr val="F3F1DF"/>
      </a:tcTxStyle>
      <a:tcStyle>
        <a:tcBdr>
          <a:left>
            <a:ln w="12700" cap="flat">
              <a:noFill/>
              <a:miter lim="400000"/>
            </a:ln>
          </a:left>
          <a:right>
            <a:ln w="12700" cap="flat">
              <a:noFill/>
              <a:miter lim="400000"/>
            </a:ln>
          </a:right>
          <a:top>
            <a:ln w="3175" cap="flat">
              <a:solidFill>
                <a:srgbClr val="766246"/>
              </a:solidFill>
              <a:prstDash val="solid"/>
              <a:miter lim="400000"/>
            </a:ln>
          </a:top>
          <a:bottom>
            <a:ln w="12700" cap="flat">
              <a:solidFill>
                <a:srgbClr val="766246"/>
              </a:solidFill>
              <a:prstDash val="solid"/>
              <a:miter lim="400000"/>
            </a:ln>
          </a:bottom>
          <a:insideH>
            <a:ln w="12700" cap="flat">
              <a:solidFill>
                <a:srgbClr val="E8E4D8"/>
              </a:solidFill>
              <a:prstDash val="solid"/>
              <a:miter lim="400000"/>
            </a:ln>
          </a:insideH>
          <a:insideV>
            <a:ln w="12700" cap="flat">
              <a:noFill/>
              <a:miter lim="400000"/>
            </a:ln>
          </a:insideV>
        </a:tcBdr>
        <a:fill>
          <a:solidFill>
            <a:schemeClr val="accent2"/>
          </a:solidFill>
        </a:fill>
      </a:tcStyle>
    </a:firstRow>
  </a:tblStyle>
  <a:tblStyle styleId="{EEE7283C-3CF3-47DC-8721-378D4A62B228}"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A7A698"/>
              </a:solidFill>
              <a:prstDash val="solid"/>
              <a:miter lim="400000"/>
            </a:ln>
          </a:bottom>
          <a:insideH>
            <a:ln w="12700" cap="flat">
              <a:solidFill>
                <a:srgbClr val="A7A698"/>
              </a:solidFill>
              <a:prstDash val="solid"/>
              <a:miter lim="400000"/>
            </a:ln>
          </a:insideH>
          <a:insideV>
            <a:ln w="12700" cap="flat">
              <a:noFill/>
              <a:miter lim="400000"/>
            </a:ln>
          </a:insideV>
        </a:tcBdr>
        <a:fill>
          <a:noFill/>
        </a:fill>
      </a:tcStyle>
    </a:wholeTbl>
    <a:band2H>
      <a:tcTxStyle b="def" i="def"/>
      <a:tcStyle>
        <a:tcBdr/>
        <a:fill>
          <a:solidFill>
            <a:srgbClr val="94908F">
              <a:alpha val="8000"/>
            </a:srgbClr>
          </a:solidFill>
        </a:fill>
      </a:tcStyle>
    </a:band2H>
    <a:firstCol>
      <a:tcTxStyle b="off" i="off">
        <a:font>
          <a:latin typeface="Baskerville"/>
          <a:ea typeface="Baskerville"/>
          <a:cs typeface="Baskerville"/>
        </a:font>
        <a:srgbClr val="FFFCF2"/>
      </a:tcTxStyle>
      <a:tcStyle>
        <a:tcBdr>
          <a:left>
            <a:ln w="12700" cap="flat">
              <a:solidFill>
                <a:srgbClr val="A7A698"/>
              </a:solidFill>
              <a:prstDash val="solid"/>
              <a:miter lim="400000"/>
            </a:ln>
          </a:left>
          <a:right>
            <a:ln w="12700" cap="flat">
              <a:solidFill>
                <a:srgbClr val="4C4F57"/>
              </a:solidFill>
              <a:prstDash val="solid"/>
              <a:miter lim="400000"/>
            </a:ln>
          </a:right>
          <a:top>
            <a:ln w="12700" cap="flat">
              <a:solidFill>
                <a:srgbClr val="727264"/>
              </a:solidFill>
              <a:prstDash val="solid"/>
              <a:miter lim="400000"/>
            </a:ln>
          </a:top>
          <a:bottom>
            <a:ln w="12700" cap="flat">
              <a:solidFill>
                <a:srgbClr val="727264"/>
              </a:solidFill>
              <a:prstDash val="solid"/>
              <a:miter lim="400000"/>
            </a:ln>
          </a:bottom>
          <a:insideH>
            <a:ln w="12700" cap="flat">
              <a:solidFill>
                <a:srgbClr val="727264"/>
              </a:solidFill>
              <a:prstDash val="solid"/>
              <a:miter lim="400000"/>
            </a:ln>
          </a:insideH>
          <a:insideV>
            <a:ln w="12700" cap="flat">
              <a:solidFill>
                <a:srgbClr val="727264"/>
              </a:solidFill>
              <a:prstDash val="solid"/>
              <a:miter lim="400000"/>
            </a:ln>
          </a:insideV>
        </a:tcBdr>
        <a:fill>
          <a:no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4C4F57"/>
              </a:solidFill>
              <a:prstDash val="solid"/>
              <a:miter lim="400000"/>
            </a:ln>
          </a:top>
          <a:bottom>
            <a:ln w="12700" cap="flat">
              <a:solidFill>
                <a:srgbClr val="A7A698"/>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A7A698"/>
              </a:solidFill>
              <a:prstDash val="solid"/>
              <a:miter lim="400000"/>
            </a:ln>
          </a:top>
          <a:bottom>
            <a:ln w="12700" cap="flat">
              <a:solidFill>
                <a:srgbClr val="4C4F57"/>
              </a:solidFill>
              <a:prstDash val="solid"/>
              <a:miter lim="400000"/>
            </a:ln>
          </a:bottom>
          <a:insideH>
            <a:ln w="12700" cap="flat">
              <a:solidFill>
                <a:srgbClr val="4C4F5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Baskerville SemiBold"/>
          <a:ea typeface="Baskerville SemiBold"/>
          <a:cs typeface="Baskerville SemiBold"/>
        </a:font>
        <a:srgbClr val="6F6A5A"/>
      </a:tcTxStyle>
      <a:tcStyle>
        <a:tcBdr>
          <a:left>
            <a:ln w="12700" cap="flat">
              <a:solidFill>
                <a:srgbClr val="5F5857"/>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solidFill>
                <a:srgbClr val="A29A85"/>
              </a:solidFill>
              <a:prstDash val="solid"/>
              <a:miter lim="400000"/>
            </a:ln>
          </a:insideV>
        </a:tcBdr>
        <a:fill>
          <a:solidFill>
            <a:srgbClr val="E8E4D8"/>
          </a:solidFill>
        </a:fill>
      </a:tcStyle>
    </a:firstCol>
    <a:la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353030"/>
              </a:solidFill>
              <a:prstDash val="solid"/>
              <a:miter lim="400000"/>
            </a:ln>
          </a:top>
          <a:bottom>
            <a:ln w="12700" cap="flat">
              <a:solidFill>
                <a:srgbClr val="5F5857"/>
              </a:solidFill>
              <a:prstDash val="solid"/>
              <a:miter lim="400000"/>
            </a:ln>
          </a:bottom>
          <a:insideH>
            <a:ln w="12700" cap="flat">
              <a:solidFill>
                <a:srgbClr val="494242"/>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FFFCF2"/>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solidFill>
                <a:srgbClr val="F1EEE5"/>
              </a:solidFill>
              <a:prstDash val="solid"/>
              <a:miter lim="400000"/>
            </a:ln>
          </a:bottom>
          <a:insideH>
            <a:ln w="12700" cap="flat">
              <a:solidFill>
                <a:srgbClr val="D9CFB2"/>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Baskerville"/>
          <a:ea typeface="Baskerville"/>
          <a:cs typeface="Baskerville"/>
        </a:font>
        <a:srgbClr val="5F5857"/>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CBC7C7"/>
          </a:solidFill>
        </a:fill>
      </a:tcStyle>
    </a:wholeTbl>
    <a:band2H>
      <a:tcTxStyle b="def" i="def"/>
      <a:tcStyle>
        <a:tcBdr/>
        <a:fill>
          <a:solidFill>
            <a:srgbClr val="DED9DA"/>
          </a:solidFill>
        </a:fill>
      </a:tcStyle>
    </a:band2H>
    <a:firstCol>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5F5857"/>
          </a:solidFill>
        </a:fill>
      </a:tcStyle>
    </a:firstCol>
    <a:la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lastRow>
    <a:firstRow>
      <a:tcTxStyle b="on" i="off">
        <a:font>
          <a:latin typeface="Baskerville SemiBold"/>
          <a:ea typeface="Baskerville SemiBold"/>
          <a:cs typeface="Baskerville SemiBold"/>
        </a:font>
        <a:srgbClr val="FFFCF2"/>
      </a:tcTxStyle>
      <a:tcStyle>
        <a:tcBdr>
          <a:left>
            <a:ln w="12700" cap="flat">
              <a:solidFill>
                <a:srgbClr val="F7F6F1"/>
              </a:solidFill>
              <a:prstDash val="solid"/>
              <a:miter lim="400000"/>
            </a:ln>
          </a:left>
          <a:right>
            <a:ln w="12700" cap="flat">
              <a:solidFill>
                <a:srgbClr val="F7F6F1"/>
              </a:solidFill>
              <a:prstDash val="solid"/>
              <a:miter lim="400000"/>
            </a:ln>
          </a:right>
          <a:top>
            <a:ln w="12700" cap="flat">
              <a:solidFill>
                <a:srgbClr val="F7F6F1"/>
              </a:solidFill>
              <a:prstDash val="solid"/>
              <a:miter lim="400000"/>
            </a:ln>
          </a:top>
          <a:bottom>
            <a:ln w="12700" cap="flat">
              <a:solidFill>
                <a:srgbClr val="F7F6F1"/>
              </a:solidFill>
              <a:prstDash val="solid"/>
              <a:miter lim="400000"/>
            </a:ln>
          </a:bottom>
          <a:insideH>
            <a:ln w="12700" cap="flat">
              <a:solidFill>
                <a:srgbClr val="F7F6F1"/>
              </a:solidFill>
              <a:prstDash val="solid"/>
              <a:miter lim="400000"/>
            </a:ln>
          </a:insideH>
          <a:insideV>
            <a:ln w="12700" cap="flat">
              <a:solidFill>
                <a:srgbClr val="F7F6F1"/>
              </a:solidFill>
              <a:prstDash val="solid"/>
              <a:miter lim="400000"/>
            </a:ln>
          </a:insideV>
        </a:tcBdr>
        <a:fill>
          <a:solidFill>
            <a:srgbClr val="7C7878"/>
          </a:solidFill>
        </a:fill>
      </a:tcStyle>
    </a:firstRow>
  </a:tblStyle>
  <a:tblStyle styleId="{2708684C-4D16-4618-839F-0558EEFCDFE6}" styleName="">
    <a:tblBg/>
    <a:wholeTbl>
      <a:tcTxStyle b="off" i="off">
        <a:font>
          <a:latin typeface="Baskerville"/>
          <a:ea typeface="Baskerville"/>
          <a:cs typeface="Baskerville"/>
        </a:font>
        <a:srgbClr val="635F51"/>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solidFill>
            <a:srgbClr val="FFFFFF">
              <a:alpha val="64999"/>
            </a:srgbClr>
          </a:solidFill>
        </a:fill>
      </a:tcStyle>
    </a:wholeTbl>
    <a:band2H>
      <a:tcTxStyle b="def" i="def"/>
      <a:tcStyle>
        <a:tcBdr/>
        <a:fill>
          <a:solidFill>
            <a:srgbClr val="FFFFFF"/>
          </a:solidFill>
        </a:fill>
      </a:tcStyle>
    </a:band2H>
    <a:firstCol>
      <a:tcTxStyle b="on" i="off">
        <a:font>
          <a:latin typeface="Baskerville SemiBold"/>
          <a:ea typeface="Baskerville SemiBold"/>
          <a:cs typeface="Baskerville SemiBold"/>
        </a:font>
        <a:srgbClr val="6F6A5A"/>
      </a:tcTxStyle>
      <a:tcStyle>
        <a:tcBdr>
          <a:left>
            <a:ln w="12700" cap="flat">
              <a:solidFill>
                <a:srgbClr val="A09C9C"/>
              </a:solidFill>
              <a:prstDash val="solid"/>
              <a:miter lim="400000"/>
            </a:ln>
          </a:left>
          <a:right>
            <a:ln w="12700" cap="flat">
              <a:solidFill>
                <a:srgbClr val="A09C9C"/>
              </a:solidFill>
              <a:prstDash val="solid"/>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solidFill>
                <a:srgbClr val="A09C9C"/>
              </a:solidFill>
              <a:prstDash val="solid"/>
              <a:miter lim="400000"/>
            </a:ln>
          </a:insideV>
        </a:tcBdr>
        <a:fill>
          <a:noFill/>
        </a:fill>
      </a:tcStyle>
    </a:firstCol>
    <a:la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lastRow>
    <a:firstRow>
      <a:tcTxStyle b="on" i="off">
        <a:font>
          <a:latin typeface="Baskerville SemiBold"/>
          <a:ea typeface="Baskerville SemiBold"/>
          <a:cs typeface="Baskerville SemiBold"/>
        </a:font>
        <a:srgbClr val="6F6A5A"/>
      </a:tcTxStyle>
      <a:tcStyle>
        <a:tcBdr>
          <a:left>
            <a:ln w="12700" cap="flat">
              <a:noFill/>
              <a:miter lim="400000"/>
            </a:ln>
          </a:left>
          <a:right>
            <a:ln w="12700" cap="flat">
              <a:noFill/>
              <a:miter lim="400000"/>
            </a:ln>
          </a:right>
          <a:top>
            <a:ln w="12700" cap="flat">
              <a:solidFill>
                <a:srgbClr val="A09C9C"/>
              </a:solidFill>
              <a:prstDash val="solid"/>
              <a:miter lim="400000"/>
            </a:ln>
          </a:top>
          <a:bottom>
            <a:ln w="12700" cap="flat">
              <a:solidFill>
                <a:srgbClr val="A09C9C"/>
              </a:solidFill>
              <a:prstDash val="solid"/>
              <a:miter lim="400000"/>
            </a:ln>
          </a:bottom>
          <a:insideH>
            <a:ln w="12700" cap="flat">
              <a:solidFill>
                <a:srgbClr val="A09C9C"/>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Başlık ve Alt Ana Başlı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016000" y="2032000"/>
            <a:ext cx="10972800" cy="32258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Başlık Metni</a:t>
            </a:r>
          </a:p>
        </p:txBody>
      </p:sp>
      <p:sp>
        <p:nvSpPr>
          <p:cNvPr id="12" name="Shape 12"/>
          <p:cNvSpPr/>
          <p:nvPr>
            <p:ph type="body" sz="quarter" idx="1"/>
          </p:nvPr>
        </p:nvSpPr>
        <p:spPr>
          <a:xfrm>
            <a:off x="1016000" y="5359400"/>
            <a:ext cx="10972800" cy="12319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3" name="Shape 13"/>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lıntı">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96900"/>
          </a:xfrm>
          <a:prstGeom prst="rect">
            <a:avLst/>
          </a:prstGeom>
        </p:spPr>
        <p:txBody>
          <a:bodyPr anchor="t">
            <a:spAutoFit/>
          </a:bodyPr>
          <a:lstStyle>
            <a:lvl1pPr marL="0" indent="0" algn="ctr">
              <a:spcBef>
                <a:spcPts val="0"/>
              </a:spcBef>
              <a:buClrTx/>
              <a:buSzTx/>
              <a:buNone/>
              <a:defRPr sz="3400">
                <a:solidFill>
                  <a:srgbClr val="A29A85"/>
                </a:solidFill>
              </a:defRPr>
            </a:lvl1pPr>
          </a:lstStyle>
          <a:p>
            <a:pPr/>
            <a:r>
              <a:t>-Johnny Appleseed</a:t>
            </a:r>
          </a:p>
        </p:txBody>
      </p:sp>
      <p:sp>
        <p:nvSpPr>
          <p:cNvPr id="94" name="Shape 94"/>
          <p:cNvSpPr/>
          <p:nvPr>
            <p:ph type="body" sz="quarter" idx="14"/>
          </p:nvPr>
        </p:nvSpPr>
        <p:spPr>
          <a:xfrm>
            <a:off x="1270000" y="4210050"/>
            <a:ext cx="10464800" cy="800100"/>
          </a:xfrm>
          <a:prstGeom prst="rect">
            <a:avLst/>
          </a:prstGeom>
        </p:spPr>
        <p:txBody>
          <a:bodyPr>
            <a:spAutoFit/>
          </a:bodyPr>
          <a:lstStyle>
            <a:lvl1pPr marL="0" indent="0" algn="ctr">
              <a:spcBef>
                <a:spcPts val="3800"/>
              </a:spcBef>
              <a:buClrTx/>
              <a:buSzTx/>
              <a:buNone/>
              <a:defRPr i="1" sz="4800">
                <a:latin typeface="Baskerville SemiBold"/>
                <a:ea typeface="Baskerville SemiBold"/>
                <a:cs typeface="Baskerville SemiBold"/>
                <a:sym typeface="Baskerville SemiBold"/>
              </a:defRPr>
            </a:lvl1pPr>
          </a:lstStyle>
          <a:p>
            <a:pPr/>
            <a:r>
              <a:t>“Buraya bir alıntı yazın.”</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ğraf">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oş">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ğraf - Yata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819400" y="1257300"/>
            <a:ext cx="7366000" cy="53721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028700" y="6743700"/>
            <a:ext cx="10972800" cy="15240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Başlık Metni</a:t>
            </a:r>
          </a:p>
        </p:txBody>
      </p:sp>
      <p:sp>
        <p:nvSpPr>
          <p:cNvPr id="22" name="Shape 22"/>
          <p:cNvSpPr/>
          <p:nvPr>
            <p:ph type="body" sz="quarter" idx="1"/>
          </p:nvPr>
        </p:nvSpPr>
        <p:spPr>
          <a:xfrm>
            <a:off x="1028700" y="8255000"/>
            <a:ext cx="10972800" cy="11938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23" name="Shape 23"/>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xfrm>
            <a:off x="1016000" y="3263900"/>
            <a:ext cx="10972800" cy="3225800"/>
          </a:xfrm>
          <a:prstGeom prst="rect">
            <a:avLst/>
          </a:prstGeom>
        </p:spPr>
        <p:txBody>
          <a:bodyPr/>
          <a:lstStyle>
            <a:lvl1pPr>
              <a:defRPr>
                <a:solidFill>
                  <a:srgbClr val="FFFCF2"/>
                </a:solidFill>
                <a:effectLst>
                  <a:outerShdw sx="100000" sy="100000" kx="0" ky="0" algn="b" rotWithShape="0" blurRad="25400" dist="50800" dir="13500000">
                    <a:srgbClr val="424242">
                      <a:alpha val="50000"/>
                    </a:srgbClr>
                  </a:outerShdw>
                </a:effectLst>
              </a:defRPr>
            </a:lvl1pPr>
          </a:lstStyle>
          <a:p>
            <a:pPr/>
            <a:r>
              <a:t>Başlık Metni</a:t>
            </a:r>
          </a:p>
        </p:txBody>
      </p:sp>
      <p:sp>
        <p:nvSpPr>
          <p:cNvPr id="31" name="Shape 3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ğraf - Düşe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pic" sz="quarter" idx="13"/>
          </p:nvPr>
        </p:nvSpPr>
        <p:spPr>
          <a:xfrm>
            <a:off x="7664450" y="2044700"/>
            <a:ext cx="4267200" cy="56388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762000" y="2311400"/>
            <a:ext cx="6324600" cy="3187700"/>
          </a:xfrm>
          <a:prstGeom prst="rect">
            <a:avLst/>
          </a:prstGeom>
        </p:spPr>
        <p:txBody>
          <a:bodyPr anchor="b"/>
          <a:lstStyle>
            <a:lvl1pPr>
              <a:defRPr>
                <a:solidFill>
                  <a:srgbClr val="FFFCF2"/>
                </a:solidFill>
                <a:effectLst>
                  <a:outerShdw sx="100000" sy="100000" kx="0" ky="0" algn="b" rotWithShape="0" blurRad="25400" dist="50800" dir="13500000">
                    <a:srgbClr val="424242">
                      <a:alpha val="50000"/>
                    </a:srgbClr>
                  </a:outerShdw>
                </a:effectLst>
              </a:defRPr>
            </a:lvl1pPr>
          </a:lstStyle>
          <a:p>
            <a:pPr/>
            <a:r>
              <a:t>Başlık Metni</a:t>
            </a:r>
          </a:p>
        </p:txBody>
      </p:sp>
      <p:sp>
        <p:nvSpPr>
          <p:cNvPr id="40" name="Shape 40"/>
          <p:cNvSpPr/>
          <p:nvPr>
            <p:ph type="body" sz="quarter" idx="1"/>
          </p:nvPr>
        </p:nvSpPr>
        <p:spPr>
          <a:xfrm>
            <a:off x="762000" y="5626100"/>
            <a:ext cx="6324600" cy="3238500"/>
          </a:xfrm>
          <a:prstGeom prst="rect">
            <a:avLst/>
          </a:prstGeom>
        </p:spPr>
        <p:txBody>
          <a:bodyPr anchor="t"/>
          <a:lstStyle>
            <a:lvl1pPr marL="0" indent="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1pPr>
            <a:lvl2pPr marL="0" indent="2286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2pPr>
            <a:lvl3pPr marL="0" indent="4572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3pPr>
            <a:lvl4pPr marL="0" indent="6858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4pPr>
            <a:lvl5pPr marL="0" indent="914400" algn="ctr">
              <a:spcBef>
                <a:spcPts val="0"/>
              </a:spcBef>
              <a:buClrTx/>
              <a:buSzTx/>
              <a:buNone/>
              <a:defRPr sz="4200">
                <a:solidFill>
                  <a:srgbClr val="FFFCF2"/>
                </a:solidFill>
                <a:effectLst>
                  <a:outerShdw sx="100000" sy="100000" kx="0" ky="0" algn="b" rotWithShape="0" blurRad="25400" dist="25400" dir="13500000">
                    <a:srgbClr val="424242">
                      <a:alpha val="50000"/>
                    </a:srgbClr>
                  </a:outerShdw>
                </a:effectLst>
                <a:latin typeface="+mn-lt"/>
                <a:ea typeface="+mn-ea"/>
                <a:cs typeface="+mn-cs"/>
                <a:sym typeface="Copperplate"/>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1" name="Shape 41"/>
          <p:cNvSpPr/>
          <p:nvPr>
            <p:ph type="sldNum" sz="quarter" idx="2"/>
          </p:nvPr>
        </p:nvSpPr>
        <p:spPr>
          <a:xfrm>
            <a:off x="6299225" y="9258300"/>
            <a:ext cx="393650" cy="325858"/>
          </a:xfrm>
          <a:prstGeom prst="rect">
            <a:avLst/>
          </a:prstGeom>
        </p:spPr>
        <p:txBody>
          <a:bodyPr/>
          <a:lstStyle>
            <a:lvl1pPr>
              <a:defRPr>
                <a:solidFill>
                  <a:srgbClr val="FFFCF2"/>
                </a:solidFill>
                <a:latin typeface="+mn-lt"/>
                <a:ea typeface="+mn-ea"/>
                <a:cs typeface="+mn-cs"/>
                <a:sym typeface="Copperpl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şlık - Üst">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Başlık Metni</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aşlık ve Maddeler">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Başlık Metni</a:t>
            </a:r>
          </a:p>
        </p:txBody>
      </p:sp>
      <p:sp>
        <p:nvSpPr>
          <p:cNvPr id="57" name="Shape 57"/>
          <p:cNvSpPr/>
          <p:nvPr>
            <p:ph type="body" idx="1"/>
          </p:nvPr>
        </p:nvSpPr>
        <p:spPr>
          <a:xfrm>
            <a:off x="1016000" y="2768600"/>
            <a:ext cx="10972800" cy="5715000"/>
          </a:xfrm>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şlık, Maddeler ve Fotoğraf">
    <p:spTree>
      <p:nvGrpSpPr>
        <p:cNvPr id="1" name=""/>
        <p:cNvGrpSpPr/>
        <p:nvPr/>
      </p:nvGrpSpPr>
      <p:grpSpPr>
        <a:xfrm>
          <a:off x="0" y="0"/>
          <a:ext cx="0" cy="0"/>
          <a:chOff x="0" y="0"/>
          <a:chExt cx="0" cy="0"/>
        </a:xfrm>
      </p:grpSpPr>
      <p:sp>
        <p:nvSpPr>
          <p:cNvPr id="65" name="Shape 65"/>
          <p:cNvSpPr/>
          <p:nvPr>
            <p:ph type="pic" sz="quarter" idx="13"/>
          </p:nvPr>
        </p:nvSpPr>
        <p:spPr>
          <a:xfrm>
            <a:off x="7410450" y="2806700"/>
            <a:ext cx="4267200" cy="56388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Başlık Metni</a:t>
            </a:r>
          </a:p>
        </p:txBody>
      </p:sp>
      <p:sp>
        <p:nvSpPr>
          <p:cNvPr id="67" name="Shape 67"/>
          <p:cNvSpPr/>
          <p:nvPr>
            <p:ph type="body" sz="half" idx="1"/>
          </p:nvPr>
        </p:nvSpPr>
        <p:spPr>
          <a:xfrm>
            <a:off x="1016000" y="2768600"/>
            <a:ext cx="5486400" cy="5715000"/>
          </a:xfrm>
          <a:prstGeom prst="rect">
            <a:avLst/>
          </a:prstGeom>
        </p:spPr>
        <p:txBody>
          <a:bodyPr/>
          <a:lstStyle>
            <a:lvl1pPr>
              <a:spcBef>
                <a:spcPts val="3800"/>
              </a:spcBef>
              <a:defRPr sz="3400"/>
            </a:lvl1pPr>
            <a:lvl2pPr>
              <a:spcBef>
                <a:spcPts val="3800"/>
              </a:spcBef>
              <a:defRPr sz="3400"/>
            </a:lvl2pPr>
            <a:lvl3pPr>
              <a:spcBef>
                <a:spcPts val="3800"/>
              </a:spcBef>
              <a:defRPr sz="3400"/>
            </a:lvl3pPr>
            <a:lvl4pPr marL="1625600">
              <a:spcBef>
                <a:spcPts val="3800"/>
              </a:spcBef>
              <a:defRPr sz="3400"/>
            </a:lvl4pPr>
            <a:lvl5pPr marL="2070100">
              <a:spcBef>
                <a:spcPts val="3800"/>
              </a:spcBef>
              <a:defRPr sz="3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ddeler">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ğraf - 3 Yukarı">
    <p:spTree>
      <p:nvGrpSpPr>
        <p:cNvPr id="1" name=""/>
        <p:cNvGrpSpPr/>
        <p:nvPr/>
      </p:nvGrpSpPr>
      <p:grpSpPr>
        <a:xfrm>
          <a:off x="0" y="0"/>
          <a:ext cx="0" cy="0"/>
          <a:chOff x="0" y="0"/>
          <a:chExt cx="0" cy="0"/>
        </a:xfrm>
      </p:grpSpPr>
      <p:sp>
        <p:nvSpPr>
          <p:cNvPr id="83" name="Shape 83"/>
          <p:cNvSpPr/>
          <p:nvPr>
            <p:ph type="pic" sz="quarter" idx="13"/>
          </p:nvPr>
        </p:nvSpPr>
        <p:spPr>
          <a:xfrm>
            <a:off x="7394351" y="4637752"/>
            <a:ext cx="4686301" cy="41529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394351" y="927100"/>
            <a:ext cx="4686301" cy="2857500"/>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914400" y="927100"/>
            <a:ext cx="5626100" cy="78613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xfrm>
            <a:off x="6324599" y="9004300"/>
            <a:ext cx="342901" cy="368300"/>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016000" y="1270000"/>
            <a:ext cx="10972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3" name="Shape 3"/>
          <p:cNvSpPr/>
          <p:nvPr>
            <p:ph type="title"/>
          </p:nvPr>
        </p:nvSpPr>
        <p:spPr>
          <a:xfrm>
            <a:off x="1016000" y="546100"/>
            <a:ext cx="10972800" cy="185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Başlık Metni</a:t>
            </a:r>
          </a:p>
        </p:txBody>
      </p:sp>
      <p:sp>
        <p:nvSpPr>
          <p:cNvPr id="4" name="Shape 4"/>
          <p:cNvSpPr/>
          <p:nvPr>
            <p:ph type="sldNum" sz="quarter" idx="2"/>
          </p:nvPr>
        </p:nvSpPr>
        <p:spPr>
          <a:xfrm>
            <a:off x="6324599" y="9004300"/>
            <a:ext cx="342901" cy="368300"/>
          </a:xfrm>
          <a:prstGeom prst="rect">
            <a:avLst/>
          </a:prstGeom>
          <a:ln w="12700">
            <a:miter lim="400000"/>
          </a:ln>
        </p:spPr>
        <p:txBody>
          <a:bodyPr wrap="none" lIns="50800" tIns="50800" rIns="50800" bIns="50800">
            <a:spAutoFit/>
          </a:bodyPr>
          <a:lstStyle>
            <a:lvl1pPr>
              <a:defRPr sz="1800">
                <a:latin typeface="Cochin"/>
                <a:ea typeface="Cochin"/>
                <a:cs typeface="Cochin"/>
                <a:sym typeface="Coc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6F6A5A"/>
          </a:solidFill>
          <a:uFillTx/>
          <a:latin typeface="+mn-lt"/>
          <a:ea typeface="+mn-ea"/>
          <a:cs typeface="+mn-cs"/>
          <a:sym typeface="Copperplate"/>
        </a:defRPr>
      </a:lvl9pPr>
    </p:titleStyle>
    <p:bodyStyle>
      <a:lvl1pPr marL="419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b="0" baseline="0" cap="none" i="0" spc="0" strike="noStrike" sz="4000" u="none">
          <a:ln>
            <a:noFill/>
          </a:ln>
          <a:solidFill>
            <a:srgbClr val="6F6A5A"/>
          </a:solidFill>
          <a:uFillTx/>
          <a:latin typeface="Baskerville"/>
          <a:ea typeface="Baskerville"/>
          <a:cs typeface="Baskerville"/>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oc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3.jpeg"/><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lvl1pPr defTabSz="403097">
              <a:defRPr sz="5382">
                <a:effectLst>
                  <a:outerShdw sx="100000" sy="100000" kx="0" ky="0" algn="b" rotWithShape="0" blurRad="17526" dist="35052" dir="13500000">
                    <a:srgbClr val="424242">
                      <a:alpha val="50000"/>
                    </a:srgbClr>
                  </a:outerShdw>
                </a:effectLst>
              </a:defRPr>
            </a:lvl1pPr>
          </a:lstStyle>
          <a:p>
            <a:pPr/>
            <a:r>
              <a:t> ÜNLÜ ARAŞTIMACI GAZETECİLİK ÖRNEĞİ</a:t>
            </a:r>
          </a:p>
        </p:txBody>
      </p:sp>
      <p:sp>
        <p:nvSpPr>
          <p:cNvPr id="120" name="Shape 120"/>
          <p:cNvSpPr/>
          <p:nvPr>
            <p:ph type="body" sz="quarter" idx="1"/>
          </p:nvPr>
        </p:nvSpPr>
        <p:spPr>
          <a:prstGeom prst="rect">
            <a:avLst/>
          </a:prstGeom>
        </p:spPr>
        <p:txBody>
          <a:bodyPr/>
          <a:lstStyle>
            <a:lvl1pPr>
              <a:defRPr sz="7800">
                <a:effectLst>
                  <a:outerShdw sx="100000" sy="100000" kx="0" ky="0" algn="b" rotWithShape="0" blurRad="25400" dist="50800" dir="13500000">
                    <a:srgbClr val="424242">
                      <a:alpha val="50000"/>
                    </a:srgbClr>
                  </a:outerShdw>
                </a:effectLst>
              </a:defRPr>
            </a:lvl1pPr>
          </a:lstStyle>
          <a:p>
            <a:pPr/>
            <a:r>
              <a:t>Watergate Dosyası</a:t>
            </a:r>
          </a:p>
        </p:txBody>
      </p:sp>
      <p:pic>
        <p:nvPicPr>
          <p:cNvPr id="121" name=""/>
          <p:cNvPicPr>
            <a:picLocks noChangeAspect="0"/>
          </p:cNvPicPr>
          <p:nvPr>
            <p:ph type="pic" idx="13"/>
          </p:nvPr>
        </p:nvPicPr>
        <p:blipFill>
          <a:blip r:embed="rId2">
            <a:extLst/>
          </a:blip>
          <a:stretch>
            <a:fillRect/>
          </a:stretch>
        </p:blipFill>
        <p:spPr>
          <a:xfrm>
            <a:off x="1552407" y="1124699"/>
            <a:ext cx="9899987" cy="5325506"/>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
          <p:cNvPicPr>
            <a:picLocks noChangeAspect="0"/>
          </p:cNvPicPr>
          <p:nvPr>
            <p:ph type="pic" idx="13"/>
          </p:nvPr>
        </p:nvPicPr>
        <p:blipFill>
          <a:blip r:embed="rId2">
            <a:extLst/>
          </a:blip>
          <a:stretch>
            <a:fillRect/>
          </a:stretch>
        </p:blipFill>
        <p:spPr>
          <a:xfrm>
            <a:off x="6950161" y="2489199"/>
            <a:ext cx="4953001" cy="6299201"/>
          </a:xfrm>
          <a:prstGeom prst="rect">
            <a:avLst/>
          </a:prstGeom>
        </p:spPr>
      </p:pic>
      <p:sp>
        <p:nvSpPr>
          <p:cNvPr id="156" name="Shape 156"/>
          <p:cNvSpPr/>
          <p:nvPr>
            <p:ph type="title"/>
          </p:nvPr>
        </p:nvSpPr>
        <p:spPr>
          <a:prstGeom prst="rect">
            <a:avLst/>
          </a:prstGeom>
        </p:spPr>
        <p:txBody>
          <a:bodyPr/>
          <a:lstStyle>
            <a:lvl1pPr defTabSz="502412">
              <a:defRPr sz="6708"/>
            </a:lvl1pPr>
          </a:lstStyle>
          <a:p>
            <a:pPr/>
            <a:r>
              <a:t>All The Presedent’s Man</a:t>
            </a:r>
          </a:p>
        </p:txBody>
      </p:sp>
      <p:sp>
        <p:nvSpPr>
          <p:cNvPr id="157" name="Shape 157"/>
          <p:cNvSpPr/>
          <p:nvPr>
            <p:ph type="body" sz="half" idx="1"/>
          </p:nvPr>
        </p:nvSpPr>
        <p:spPr>
          <a:prstGeom prst="rect">
            <a:avLst/>
          </a:prstGeom>
        </p:spPr>
        <p:txBody>
          <a:bodyPr/>
          <a:lstStyle/>
          <a:p>
            <a:pPr marL="364617" indent="-364617" defTabSz="508254">
              <a:spcBef>
                <a:spcPts val="3300"/>
              </a:spcBef>
              <a:defRPr sz="2958"/>
            </a:pPr>
            <a:r>
              <a:t>1976 yapımı Alan J. Pakula tarafından yönetilen “All The Presedent’s Man” (Başkanın Tüm Adamları) adlı filmde bu olay ayrıntılı bir şekilde işlenmektedir. Film Woodward ve Bernstein’ın aynı ismli kitabından yola çıkarak senaryolaştırılmış.</a:t>
            </a:r>
          </a:p>
          <a:p>
            <a:pPr marL="364617" indent="-364617" defTabSz="508254">
              <a:spcBef>
                <a:spcPts val="3300"/>
              </a:spcBef>
              <a:defRPr sz="2958"/>
            </a:pPr>
            <a:r>
              <a:t>Film için stüdyoda The Washington Post’un yazı işlerinin bire bir aynısı yaratılmış.</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r>
              <a:t>Watergate Skandalı</a:t>
            </a:r>
          </a:p>
        </p:txBody>
      </p:sp>
      <p:sp>
        <p:nvSpPr>
          <p:cNvPr id="124" name="Shape 124"/>
          <p:cNvSpPr/>
          <p:nvPr>
            <p:ph type="body" idx="1"/>
          </p:nvPr>
        </p:nvSpPr>
        <p:spPr>
          <a:prstGeom prst="rect">
            <a:avLst/>
          </a:prstGeom>
        </p:spPr>
        <p:txBody>
          <a:bodyPr/>
          <a:lstStyle/>
          <a:p>
            <a:pPr marL="318515" indent="-318515" defTabSz="443991">
              <a:spcBef>
                <a:spcPts val="2200"/>
              </a:spcBef>
              <a:defRPr sz="3040"/>
            </a:pPr>
            <a:r>
              <a:t>Araştırmacı gazetecilik hakkında yapılmış bir çok çalışmada adı geçen dünyaca ünlü Watergate Dosyası özellikle ortaya çıkardığı sonuçlar açısından bu ünü hakediyor.</a:t>
            </a:r>
          </a:p>
          <a:p>
            <a:pPr marL="318515" indent="-318515" defTabSz="443991">
              <a:spcBef>
                <a:spcPts val="2200"/>
              </a:spcBef>
              <a:defRPr sz="3040"/>
            </a:pPr>
            <a:r>
              <a:t>Watergate, Amerika Birleşik Devletleri’nin başkenti Washington DC’de bir iş merkezinin adıdır. Bu iş merkezinde dönemin ana muhalefet partisi Demokrat Parti’nin Demokratik Ulusal Komite Genel Merkezi de bulunmaktadır. </a:t>
            </a:r>
          </a:p>
          <a:p>
            <a:pPr marL="318515" indent="-318515" defTabSz="443991">
              <a:spcBef>
                <a:spcPts val="2200"/>
              </a:spcBef>
              <a:defRPr sz="3040"/>
            </a:pPr>
            <a:r>
              <a:t>17 Haziran 1972 yılında beş kişinin Watergate binasına gizlice girmesi ve suç üstü yakalanmasıyla başlayan olaylar zinciri 1974 yılında dönemin ABD başkanı Richard Nixon’ın istifasıyla sonuçlandı.</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
          <p:cNvPicPr>
            <a:picLocks noChangeAspect="0"/>
          </p:cNvPicPr>
          <p:nvPr>
            <p:ph type="pic" idx="13"/>
          </p:nvPr>
        </p:nvPicPr>
        <p:blipFill>
          <a:blip r:embed="rId2">
            <a:extLst/>
          </a:blip>
          <a:stretch>
            <a:fillRect/>
          </a:stretch>
        </p:blipFill>
        <p:spPr>
          <a:xfrm>
            <a:off x="7268083" y="3163711"/>
            <a:ext cx="5402835" cy="4404078"/>
          </a:xfrm>
          <a:prstGeom prst="rect">
            <a:avLst/>
          </a:prstGeom>
        </p:spPr>
      </p:pic>
      <p:sp>
        <p:nvSpPr>
          <p:cNvPr id="127" name="Shape 127"/>
          <p:cNvSpPr/>
          <p:nvPr>
            <p:ph type="title"/>
          </p:nvPr>
        </p:nvSpPr>
        <p:spPr>
          <a:prstGeom prst="rect">
            <a:avLst/>
          </a:prstGeom>
        </p:spPr>
        <p:txBody>
          <a:bodyPr/>
          <a:lstStyle>
            <a:lvl1pPr defTabSz="519937">
              <a:defRPr sz="6942"/>
            </a:lvl1pPr>
          </a:lstStyle>
          <a:p>
            <a:pPr/>
            <a:r>
              <a:t>Woodward ve Bernstein</a:t>
            </a:r>
          </a:p>
        </p:txBody>
      </p:sp>
      <p:sp>
        <p:nvSpPr>
          <p:cNvPr id="128" name="Shape 128"/>
          <p:cNvSpPr/>
          <p:nvPr>
            <p:ph type="body" sz="half" idx="1"/>
          </p:nvPr>
        </p:nvSpPr>
        <p:spPr>
          <a:xfrm>
            <a:off x="1778000" y="2654300"/>
            <a:ext cx="5486400" cy="5715000"/>
          </a:xfrm>
          <a:prstGeom prst="rect">
            <a:avLst/>
          </a:prstGeom>
        </p:spPr>
        <p:txBody>
          <a:bodyPr/>
          <a:lstStyle/>
          <a:p>
            <a:pPr marL="360426" indent="-360426" defTabSz="502412">
              <a:spcBef>
                <a:spcPts val="3200"/>
              </a:spcBef>
              <a:defRPr sz="2924"/>
            </a:pPr>
            <a:r>
              <a:t>Önce hırsızlık olarak değerlendirilen bu olayın büyük bir siyasi skandal olduğunun ortaya çıkarılmasında en büyük rolü yürüttükleri araştırmacı gazetecilik faaliyeti ile Bob Woodward ve Carl Bernstein oynadı.</a:t>
            </a:r>
          </a:p>
          <a:p>
            <a:pPr marL="360426" indent="-360426" defTabSz="502412">
              <a:spcBef>
                <a:spcPts val="3200"/>
              </a:spcBef>
              <a:defRPr sz="2924"/>
            </a:pPr>
            <a:r>
              <a:t>Bob Woodward ve Carl Bernstein Washington Post adına bu olayı izlemek üzere görevlendirilen iki genç gazeteciydi.</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
          <p:cNvPicPr>
            <a:picLocks noChangeAspect="0"/>
          </p:cNvPicPr>
          <p:nvPr>
            <p:ph type="pic" idx="13"/>
          </p:nvPr>
        </p:nvPicPr>
        <p:blipFill>
          <a:blip r:embed="rId2">
            <a:extLst/>
          </a:blip>
          <a:stretch>
            <a:fillRect/>
          </a:stretch>
        </p:blipFill>
        <p:spPr>
          <a:xfrm>
            <a:off x="7980715" y="2446246"/>
            <a:ext cx="4064001" cy="2870201"/>
          </a:xfrm>
          <a:prstGeom prst="rect">
            <a:avLst/>
          </a:prstGeom>
        </p:spPr>
      </p:pic>
      <p:sp>
        <p:nvSpPr>
          <p:cNvPr id="131" name="Shape 131"/>
          <p:cNvSpPr/>
          <p:nvPr>
            <p:ph type="title"/>
          </p:nvPr>
        </p:nvSpPr>
        <p:spPr>
          <a:prstGeom prst="rect">
            <a:avLst/>
          </a:prstGeom>
        </p:spPr>
        <p:txBody>
          <a:bodyPr/>
          <a:lstStyle/>
          <a:p>
            <a:pPr/>
            <a:r>
              <a:t>The Washington Post</a:t>
            </a:r>
          </a:p>
        </p:txBody>
      </p:sp>
      <p:sp>
        <p:nvSpPr>
          <p:cNvPr id="132" name="Shape 132"/>
          <p:cNvSpPr/>
          <p:nvPr>
            <p:ph type="body" sz="half" idx="1"/>
          </p:nvPr>
        </p:nvSpPr>
        <p:spPr>
          <a:prstGeom prst="rect">
            <a:avLst/>
          </a:prstGeom>
        </p:spPr>
        <p:txBody>
          <a:bodyPr/>
          <a:lstStyle/>
          <a:p>
            <a:pPr marL="318515" indent="-318515" defTabSz="443991">
              <a:spcBef>
                <a:spcPts val="2800"/>
              </a:spcBef>
              <a:defRPr sz="2584"/>
            </a:pPr>
            <a:r>
              <a:t>The Washington Post o zamanlar bugünkü ününe sahip değildi. </a:t>
            </a:r>
          </a:p>
          <a:p>
            <a:pPr marL="318515" indent="-318515" defTabSz="443991">
              <a:spcBef>
                <a:spcPts val="2800"/>
              </a:spcBef>
              <a:defRPr sz="2584"/>
            </a:pPr>
            <a:r>
              <a:t>Gazetenin sahibi Phil Graham öldükten sonra şirketin başına geçen Katherine Graham tarafından Ben Bradlee gazetenin yönetici editörü olarak görevlendirilmişti.</a:t>
            </a:r>
          </a:p>
          <a:p>
            <a:pPr marL="318515" indent="-318515" defTabSz="443991">
              <a:spcBef>
                <a:spcPts val="2800"/>
              </a:spcBef>
              <a:defRPr sz="2584"/>
            </a:pPr>
            <a:r>
              <a:t>Ben Bradlee editor olmadan önce gazetede polis muhabiri olarak çalışıyordu.</a:t>
            </a:r>
          </a:p>
          <a:p>
            <a:pPr marL="318515" indent="-318515" defTabSz="443991">
              <a:spcBef>
                <a:spcPts val="2800"/>
              </a:spcBef>
              <a:defRPr sz="2584"/>
            </a:pPr>
            <a:r>
              <a:t>Bu tarihten sonra The Washington Post, yükselişe geçmeye başladı. </a:t>
            </a:r>
          </a:p>
        </p:txBody>
      </p:sp>
      <p:grpSp>
        <p:nvGrpSpPr>
          <p:cNvPr id="135" name="Group 135"/>
          <p:cNvGrpSpPr/>
          <p:nvPr/>
        </p:nvGrpSpPr>
        <p:grpSpPr>
          <a:xfrm>
            <a:off x="7980715" y="6091146"/>
            <a:ext cx="4064001" cy="2870201"/>
            <a:chOff x="0" y="0"/>
            <a:chExt cx="4064000" cy="2870200"/>
          </a:xfrm>
        </p:grpSpPr>
        <p:pic>
          <p:nvPicPr>
            <p:cNvPr id="134" name="TELEMMGLPICT000151027486_trans_NvBQzQNjv4BqgZ8XJcuE7Nj96CuD2rvGvSskFwP4chnEqTjQlmyYXQI.jpeg.jp2"/>
            <p:cNvPicPr>
              <a:picLocks noChangeAspect="0"/>
            </p:cNvPicPr>
            <p:nvPr/>
          </p:nvPicPr>
          <p:blipFill>
            <a:blip r:embed="rId3">
              <a:extLst/>
            </a:blip>
            <a:srcRect l="3125" t="0" r="3125" b="0"/>
            <a:stretch>
              <a:fillRect/>
            </a:stretch>
          </p:blipFill>
          <p:spPr>
            <a:xfrm>
              <a:off x="127000" y="88900"/>
              <a:ext cx="3810000" cy="2540000"/>
            </a:xfrm>
            <a:prstGeom prst="rect">
              <a:avLst/>
            </a:prstGeom>
            <a:ln>
              <a:noFill/>
            </a:ln>
            <a:effectLst/>
          </p:spPr>
        </p:pic>
        <p:pic>
          <p:nvPicPr>
            <p:cNvPr id="133" name=""/>
            <p:cNvPicPr>
              <a:picLocks noChangeAspect="0"/>
            </p:cNvPicPr>
            <p:nvPr/>
          </p:nvPicPr>
          <p:blipFill>
            <a:blip r:embed="rId4">
              <a:extLst/>
            </a:blip>
            <a:stretch>
              <a:fillRect/>
            </a:stretch>
          </p:blipFill>
          <p:spPr>
            <a:xfrm>
              <a:off x="-1" y="-1"/>
              <a:ext cx="4064001" cy="2870201"/>
            </a:xfrm>
            <a:prstGeom prst="rect">
              <a:avLst/>
            </a:prstGeom>
            <a:effectLst/>
          </p:spPr>
        </p:pic>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
          <p:cNvPicPr>
            <a:picLocks noChangeAspect="0"/>
          </p:cNvPicPr>
          <p:nvPr>
            <p:ph type="pic" idx="13"/>
          </p:nvPr>
        </p:nvPicPr>
        <p:blipFill>
          <a:blip r:embed="rId2">
            <a:extLst/>
          </a:blip>
          <a:stretch>
            <a:fillRect/>
          </a:stretch>
        </p:blipFill>
        <p:spPr>
          <a:xfrm>
            <a:off x="3798490" y="2489200"/>
            <a:ext cx="5804794" cy="3160614"/>
          </a:xfrm>
          <a:prstGeom prst="rect">
            <a:avLst/>
          </a:prstGeom>
        </p:spPr>
      </p:pic>
      <p:sp>
        <p:nvSpPr>
          <p:cNvPr id="138" name="Shape 138"/>
          <p:cNvSpPr/>
          <p:nvPr>
            <p:ph type="title"/>
          </p:nvPr>
        </p:nvSpPr>
        <p:spPr>
          <a:prstGeom prst="rect">
            <a:avLst/>
          </a:prstGeom>
        </p:spPr>
        <p:txBody>
          <a:bodyPr/>
          <a:lstStyle/>
          <a:p>
            <a:pPr/>
            <a:r>
              <a:t>Ben Bradlee</a:t>
            </a:r>
          </a:p>
        </p:txBody>
      </p:sp>
      <p:sp>
        <p:nvSpPr>
          <p:cNvPr id="139" name="Shape 139"/>
          <p:cNvSpPr/>
          <p:nvPr>
            <p:ph type="body" sz="half" idx="1"/>
          </p:nvPr>
        </p:nvSpPr>
        <p:spPr>
          <a:xfrm>
            <a:off x="1016000" y="5738713"/>
            <a:ext cx="11074053" cy="2744887"/>
          </a:xfrm>
          <a:prstGeom prst="rect">
            <a:avLst/>
          </a:prstGeom>
        </p:spPr>
        <p:txBody>
          <a:bodyPr/>
          <a:lstStyle/>
          <a:p>
            <a:pPr/>
            <a:r>
              <a:t>Bradlee küçük ve yerel bir gazete olan The Washington Post’un, The New York Times ile rekabet eden bir gazeteye dönüştürülmesinin mimarlarından oldu.</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a:r>
              <a:t>Pentagon Belgeleri</a:t>
            </a:r>
          </a:p>
        </p:txBody>
      </p:sp>
      <p:sp>
        <p:nvSpPr>
          <p:cNvPr id="142" name="Shape 142"/>
          <p:cNvSpPr/>
          <p:nvPr>
            <p:ph type="body" idx="1"/>
          </p:nvPr>
        </p:nvSpPr>
        <p:spPr>
          <a:prstGeom prst="rect">
            <a:avLst/>
          </a:prstGeom>
        </p:spPr>
        <p:txBody>
          <a:bodyPr/>
          <a:lstStyle/>
          <a:p>
            <a:pPr marL="414909" indent="-414909" defTabSz="578358">
              <a:spcBef>
                <a:spcPts val="3700"/>
              </a:spcBef>
              <a:defRPr sz="3366"/>
            </a:pPr>
            <a:r>
              <a:t>The New York Times, Pentagon Belgeleri’ni yayımladığı için yargılandığında sadece The Times’ta bulunan bu belgelere ulaşan Bradlee “Yayımlama özgürlüğünü savunmanın tek yolu yayımlamaktır” diyerek belgeleri yayımladı ve The Post da, The Times ile birlikte bu davada yargılanmaya başladı.</a:t>
            </a:r>
          </a:p>
          <a:p>
            <a:pPr marL="414909" indent="-414909" defTabSz="578358">
              <a:spcBef>
                <a:spcPts val="3700"/>
              </a:spcBef>
              <a:defRPr sz="3366"/>
            </a:pPr>
            <a:r>
              <a:t>The Post’un bu çıkışından sonra ülkenin her köşesinden yerel gazeteler Pentagon Belgeleri’ni manşete çekip birlik mesajı verdi.</a:t>
            </a:r>
          </a:p>
          <a:p>
            <a:pPr marL="414909" indent="-414909" defTabSz="578358">
              <a:spcBef>
                <a:spcPts val="3700"/>
              </a:spcBef>
              <a:defRPr sz="3366"/>
            </a:pPr>
            <a:r>
              <a:t>Bu olaydan sonra mahkeme gazeteleri suçsuz buldu.</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
          <p:cNvPicPr>
            <a:picLocks noChangeAspect="0"/>
          </p:cNvPicPr>
          <p:nvPr>
            <p:ph type="pic" idx="13"/>
          </p:nvPr>
        </p:nvPicPr>
        <p:blipFill>
          <a:blip r:embed="rId2">
            <a:extLst/>
          </a:blip>
          <a:stretch>
            <a:fillRect/>
          </a:stretch>
        </p:blipFill>
        <p:spPr>
          <a:xfrm>
            <a:off x="7067550" y="2489200"/>
            <a:ext cx="4953000" cy="6299200"/>
          </a:xfrm>
          <a:prstGeom prst="rect">
            <a:avLst/>
          </a:prstGeom>
        </p:spPr>
      </p:pic>
      <p:sp>
        <p:nvSpPr>
          <p:cNvPr id="145" name="Shape 145"/>
          <p:cNvSpPr/>
          <p:nvPr>
            <p:ph type="title"/>
          </p:nvPr>
        </p:nvSpPr>
        <p:spPr>
          <a:prstGeom prst="rect">
            <a:avLst/>
          </a:prstGeom>
        </p:spPr>
        <p:txBody>
          <a:bodyPr/>
          <a:lstStyle/>
          <a:p>
            <a:pPr/>
            <a:r>
              <a:t>Watergate Skandalı</a:t>
            </a:r>
          </a:p>
        </p:txBody>
      </p:sp>
      <p:sp>
        <p:nvSpPr>
          <p:cNvPr id="146" name="Shape 146"/>
          <p:cNvSpPr/>
          <p:nvPr>
            <p:ph type="body" sz="half" idx="1"/>
          </p:nvPr>
        </p:nvSpPr>
        <p:spPr>
          <a:prstGeom prst="rect">
            <a:avLst/>
          </a:prstGeom>
        </p:spPr>
        <p:txBody>
          <a:bodyPr/>
          <a:lstStyle/>
          <a:p>
            <a:pPr marL="293370" indent="-293370" defTabSz="408940">
              <a:spcBef>
                <a:spcPts val="2600"/>
              </a:spcBef>
              <a:defRPr sz="2380"/>
            </a:pPr>
            <a:r>
              <a:t>Bradlee, Woodward ve Bernstein tarafından takip edilen Watergate Skandalı’nı belgeleyen hikayeyi de denetledi ve bu hikayede genç gazetecilerin arkasında durdu.</a:t>
            </a:r>
          </a:p>
          <a:p>
            <a:pPr marL="293370" indent="-293370" defTabSz="408940">
              <a:spcBef>
                <a:spcPts val="2600"/>
              </a:spcBef>
              <a:defRPr sz="2380"/>
            </a:pPr>
            <a:r>
              <a:t>17 Haziran 1972 tarihinde gerçekleşen olayla ilgili gazetede ilk haber “Ofise dinleme cihazı yerleştirmeye çalışan 5 kişi yakalandı” başlığı ile 18 Haziran’da Alfred Lewis imzalı olarak çıktı. </a:t>
            </a:r>
          </a:p>
          <a:p>
            <a:pPr marL="293370" indent="-293370" defTabSz="408940">
              <a:spcBef>
                <a:spcPts val="2600"/>
              </a:spcBef>
              <a:defRPr sz="2380"/>
            </a:pPr>
            <a:r>
              <a:t>Bu ilk haberde Bernstein ve Woodward’ın isimleri habere katkı sunanlar olarak metnin sonunda belirtildi.</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
          <p:cNvPicPr>
            <a:picLocks noChangeAspect="0"/>
          </p:cNvPicPr>
          <p:nvPr>
            <p:ph type="pic" idx="13"/>
          </p:nvPr>
        </p:nvPicPr>
        <p:blipFill>
          <a:blip r:embed="rId2">
            <a:extLst/>
          </a:blip>
          <a:stretch>
            <a:fillRect/>
          </a:stretch>
        </p:blipFill>
        <p:spPr>
          <a:xfrm>
            <a:off x="7067550" y="2489200"/>
            <a:ext cx="4953000" cy="6299200"/>
          </a:xfrm>
          <a:prstGeom prst="rect">
            <a:avLst/>
          </a:prstGeom>
        </p:spPr>
      </p:pic>
      <p:sp>
        <p:nvSpPr>
          <p:cNvPr id="149" name="Shape 149"/>
          <p:cNvSpPr/>
          <p:nvPr>
            <p:ph type="title"/>
          </p:nvPr>
        </p:nvSpPr>
        <p:spPr>
          <a:prstGeom prst="rect">
            <a:avLst/>
          </a:prstGeom>
        </p:spPr>
        <p:txBody>
          <a:bodyPr/>
          <a:lstStyle/>
          <a:p>
            <a:pPr/>
            <a:r>
              <a:t>Watergate Skandalı</a:t>
            </a:r>
          </a:p>
        </p:txBody>
      </p:sp>
      <p:sp>
        <p:nvSpPr>
          <p:cNvPr id="150" name="Shape 150"/>
          <p:cNvSpPr/>
          <p:nvPr>
            <p:ph type="body" sz="half" idx="1"/>
          </p:nvPr>
        </p:nvSpPr>
        <p:spPr>
          <a:prstGeom prst="rect">
            <a:avLst/>
          </a:prstGeom>
        </p:spPr>
        <p:txBody>
          <a:bodyPr/>
          <a:lstStyle/>
          <a:p>
            <a:pPr/>
            <a:r>
              <a:t>10 Ekim 1972 günü The Washington Post’da Bernstein ve Woodward imzalı “FBI Nixon’ın Demokratlara yönelik sabotaja yardım ettiğini ortaya çıkardı” başlıklı haber yayımlandıktan sonra adım adım skandal ortaya çıktı.</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Watergate Skandalı</a:t>
            </a:r>
          </a:p>
        </p:txBody>
      </p:sp>
      <p:sp>
        <p:nvSpPr>
          <p:cNvPr id="153" name="Shape 153"/>
          <p:cNvSpPr/>
          <p:nvPr>
            <p:ph type="body" idx="1"/>
          </p:nvPr>
        </p:nvSpPr>
        <p:spPr>
          <a:prstGeom prst="rect">
            <a:avLst/>
          </a:prstGeom>
        </p:spPr>
        <p:txBody>
          <a:bodyPr/>
          <a:lstStyle/>
          <a:p>
            <a:pPr>
              <a:spcBef>
                <a:spcPts val="3800"/>
              </a:spcBef>
              <a:defRPr sz="3400"/>
            </a:pPr>
            <a:r>
              <a:t>Gazetenin fikri takibinin yardımı ile yakalanan beş kişinin Nixon yönetiminde kurulan bir ekibin üyeleri oldukları ortaya çıktı. “Beyaz Saray Tesisatçıları” adı verilen bu ekip Yasadışı yollarla Demokratları izliyor ve Nixon’un yeniden seçilmesi için başka bir çok yasadışı iş yapıyorlardı.</a:t>
            </a:r>
          </a:p>
          <a:p>
            <a:pPr>
              <a:spcBef>
                <a:spcPts val="3800"/>
              </a:spcBef>
              <a:defRPr sz="3400"/>
            </a:pPr>
            <a:r>
              <a:t>Nixon baskılara dayanamayarak 8 Ağustos 1974’te istifa etmek zorunda kaldı. ABD’nin istifa eden ilk ve tek başkanı olarak tarihe geçti.</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Vintage">
  <a:themeElements>
    <a:clrScheme name="Vintage">
      <a:dk1>
        <a:srgbClr val="6F6A5A"/>
      </a:dk1>
      <a:lt1>
        <a:srgbClr val="142B6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Vintage">
  <a:themeElements>
    <a:clrScheme name="Vintage">
      <a:dk1>
        <a:srgbClr val="000000"/>
      </a:dk1>
      <a:lt1>
        <a:srgbClr val="FFFFFF"/>
      </a:lt1>
      <a:dk2>
        <a:srgbClr val="5F5857"/>
      </a:dk2>
      <a:lt2>
        <a:srgbClr val="DCDDE0"/>
      </a:lt2>
      <a:accent1>
        <a:srgbClr val="596D92"/>
      </a:accent1>
      <a:accent2>
        <a:srgbClr val="848857"/>
      </a:accent2>
      <a:accent3>
        <a:srgbClr val="C1A347"/>
      </a:accent3>
      <a:accent4>
        <a:srgbClr val="CF7E46"/>
      </a:accent4>
      <a:accent5>
        <a:srgbClr val="AA4A4C"/>
      </a:accent5>
      <a:accent6>
        <a:srgbClr val="745786"/>
      </a:accent6>
      <a:hlink>
        <a:srgbClr val="0000FF"/>
      </a:hlink>
      <a:folHlink>
        <a:srgbClr val="FF00FF"/>
      </a:folHlink>
    </a:clrScheme>
    <a:fontScheme name="Vintage">
      <a:majorFont>
        <a:latin typeface="Copperplate"/>
        <a:ea typeface="Copperplate"/>
        <a:cs typeface="Copperplate"/>
      </a:majorFont>
      <a:minorFont>
        <a:latin typeface="Copperplate"/>
        <a:ea typeface="Copperplate"/>
        <a:cs typeface="Copperplate"/>
      </a:minorFont>
    </a:fontScheme>
    <a:fmtScheme name="Vintag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5F5857"/>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6F6A5A"/>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